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1"/>
  </p:notesMasterIdLst>
  <p:handoutMasterIdLst>
    <p:handoutMasterId r:id="rId42"/>
  </p:handoutMasterIdLst>
  <p:sldIdLst>
    <p:sldId id="256" r:id="rId2"/>
    <p:sldId id="383" r:id="rId3"/>
    <p:sldId id="368" r:id="rId4"/>
    <p:sldId id="374" r:id="rId5"/>
    <p:sldId id="369" r:id="rId6"/>
    <p:sldId id="370" r:id="rId7"/>
    <p:sldId id="338" r:id="rId8"/>
    <p:sldId id="375" r:id="rId9"/>
    <p:sldId id="377" r:id="rId10"/>
    <p:sldId id="376" r:id="rId11"/>
    <p:sldId id="340" r:id="rId12"/>
    <p:sldId id="371" r:id="rId13"/>
    <p:sldId id="372" r:id="rId14"/>
    <p:sldId id="379" r:id="rId15"/>
    <p:sldId id="380" r:id="rId16"/>
    <p:sldId id="352" r:id="rId17"/>
    <p:sldId id="353" r:id="rId18"/>
    <p:sldId id="378" r:id="rId19"/>
    <p:sldId id="354" r:id="rId20"/>
    <p:sldId id="356" r:id="rId21"/>
    <p:sldId id="357" r:id="rId22"/>
    <p:sldId id="358" r:id="rId23"/>
    <p:sldId id="360" r:id="rId24"/>
    <p:sldId id="361" r:id="rId25"/>
    <p:sldId id="362" r:id="rId26"/>
    <p:sldId id="359" r:id="rId27"/>
    <p:sldId id="342" r:id="rId28"/>
    <p:sldId id="344" r:id="rId29"/>
    <p:sldId id="345" r:id="rId30"/>
    <p:sldId id="346" r:id="rId31"/>
    <p:sldId id="347" r:id="rId32"/>
    <p:sldId id="348" r:id="rId33"/>
    <p:sldId id="349" r:id="rId34"/>
    <p:sldId id="350" r:id="rId35"/>
    <p:sldId id="351" r:id="rId36"/>
    <p:sldId id="373" r:id="rId37"/>
    <p:sldId id="384" r:id="rId38"/>
    <p:sldId id="381" r:id="rId39"/>
    <p:sldId id="382" r:id="rId40"/>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72653" autoAdjust="0"/>
  </p:normalViewPr>
  <p:slideViewPr>
    <p:cSldViewPr>
      <p:cViewPr varScale="1">
        <p:scale>
          <a:sx n="119" d="100"/>
          <a:sy n="119" d="100"/>
        </p:scale>
        <p:origin x="2916" y="96"/>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6" y="0"/>
            <a:ext cx="2944283" cy="49657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22.09.2022</a:t>
            </a:fld>
            <a:endParaRPr lang="nb-NO"/>
          </a:p>
        </p:txBody>
      </p:sp>
      <p:sp>
        <p:nvSpPr>
          <p:cNvPr id="4" name="Footer Placeholder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6" y="9433107"/>
            <a:ext cx="2944283" cy="49657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extLst>
      <p:ext uri="{BB962C8B-B14F-4D97-AF65-F5344CB8AC3E}">
        <p14:creationId xmlns:p14="http://schemas.microsoft.com/office/powerpoint/2010/main" val="7708162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6" y="0"/>
            <a:ext cx="2944283" cy="49657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22.09.2022</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extLst>
      <p:ext uri="{BB962C8B-B14F-4D97-AF65-F5344CB8AC3E}">
        <p14:creationId xmlns:p14="http://schemas.microsoft.com/office/powerpoint/2010/main" val="594065051"/>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2300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Fordelen med å ta utgangspunkt i et faktisk fenomen fremfor regelen som sådan, er at man får et mer konkret utgangspunkt for drøftelsene og at man i forlengelsen av dette ikke trenger å fastlegge alle sider av regelen. Man trenger for eksempel ikke å redegjøre for alle mulige situasjoner som kan utgjøre en «ikke godkjent betalingstransaksjon», men kan nøye seg med å vurdere om en eller flere svindelmetoder innebærer en «ikke-godkjent betalingstransaksjon» i finansavtalelovens forstand. </a:t>
            </a:r>
          </a:p>
        </p:txBody>
      </p:sp>
    </p:spTree>
    <p:extLst>
      <p:ext uri="{BB962C8B-B14F-4D97-AF65-F5344CB8AC3E}">
        <p14:creationId xmlns:p14="http://schemas.microsoft.com/office/powerpoint/2010/main" val="3100986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Pågår gjennom hele semesteret, MEN</a:t>
            </a:r>
            <a:r>
              <a:rPr lang="nb-NO" baseline="0" dirty="0"/>
              <a:t> du må alltid ha en </a:t>
            </a:r>
            <a:r>
              <a:rPr lang="nb-NO" baseline="0" dirty="0" err="1"/>
              <a:t>en</a:t>
            </a:r>
            <a:r>
              <a:rPr lang="nb-NO" baseline="0" dirty="0"/>
              <a:t> «arbeidsproblemstilling»</a:t>
            </a:r>
            <a:endParaRPr lang="nb-NO" dirty="0"/>
          </a:p>
        </p:txBody>
      </p:sp>
    </p:spTree>
    <p:extLst>
      <p:ext uri="{BB962C8B-B14F-4D97-AF65-F5344CB8AC3E}">
        <p14:creationId xmlns:p14="http://schemas.microsoft.com/office/powerpoint/2010/main" val="337828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Lærerstreik: </a:t>
            </a:r>
          </a:p>
          <a:p>
            <a:pPr marL="171450" indent="-171450">
              <a:buFontTx/>
              <a:buChar char="-"/>
            </a:pPr>
            <a:r>
              <a:rPr lang="nb-NO" dirty="0" smtClean="0"/>
              <a:t>Hvordan</a:t>
            </a:r>
            <a:r>
              <a:rPr lang="nb-NO" baseline="0" dirty="0" smtClean="0"/>
              <a:t> kan barns rett til opplæring ivaretas når lærere streiker?</a:t>
            </a:r>
          </a:p>
          <a:p>
            <a:pPr marL="171450" indent="-171450">
              <a:buFontTx/>
              <a:buChar char="-"/>
            </a:pPr>
            <a:r>
              <a:rPr lang="nb-NO" baseline="0" dirty="0" smtClean="0"/>
              <a:t>Rett til å ta igjen tapt undervisning etter streik?</a:t>
            </a:r>
          </a:p>
          <a:p>
            <a:pPr marL="171450" indent="-171450">
              <a:buFontTx/>
              <a:buChar char="-"/>
            </a:pPr>
            <a:endParaRPr lang="nb-NO" baseline="0" dirty="0" smtClean="0"/>
          </a:p>
          <a:p>
            <a:pPr marL="0" indent="0">
              <a:buFontTx/>
              <a:buNone/>
            </a:pPr>
            <a:endParaRPr lang="nb-NO" dirty="0"/>
          </a:p>
        </p:txBody>
      </p:sp>
    </p:spTree>
    <p:extLst>
      <p:ext uri="{BB962C8B-B14F-4D97-AF65-F5344CB8AC3E}">
        <p14:creationId xmlns:p14="http://schemas.microsoft.com/office/powerpoint/2010/main" val="3377658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22.09.2022</a:t>
            </a:fld>
            <a:endParaRPr lang="nb-NO" dirty="0"/>
          </a:p>
        </p:txBody>
      </p:sp>
      <p:pic>
        <p:nvPicPr>
          <p:cNvPr id="1031" name="Picture 10" descr="JUS_IFP_A.png"/>
          <p:cNvPicPr>
            <a:picLocks noChangeAspect="1"/>
          </p:cNvPicPr>
          <p:nvPr/>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ovdata.no/pro/#document/JUS/kjorven-me-2012-0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duo.uio.no/handle/10852/7479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bora.uib.no/bora-xmlui/handle/1956/2145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lgaronline.com/view/9780857936547.xml" TargetMode="External"/><Relationship Id="rId2" Type="http://schemas.openxmlformats.org/officeDocument/2006/relationships/hyperlink" Target="https://www.idunn.no/doi/pdf/10.18261/ISSN1504-3096-2008-02-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ubtitle 6"/>
          <p:cNvSpPr>
            <a:spLocks noGrp="1"/>
          </p:cNvSpPr>
          <p:nvPr>
            <p:ph type="subTitle" sz="quarter" idx="1"/>
          </p:nvPr>
        </p:nvSpPr>
        <p:spPr>
          <a:xfrm>
            <a:off x="745929" y="3140968"/>
            <a:ext cx="7315200" cy="1296144"/>
          </a:xfrm>
        </p:spPr>
        <p:txBody>
          <a:bodyPr/>
          <a:lstStyle/>
          <a:p>
            <a:pPr algn="ctr" eaLnBrk="1" hangingPunct="1"/>
            <a:r>
              <a:rPr lang="nb-NO" dirty="0" smtClean="0">
                <a:latin typeface="Arial" charset="0"/>
                <a:ea typeface="Arial" charset="0"/>
                <a:cs typeface="Arial" charset="0"/>
              </a:rPr>
              <a:t>Forskningsdesign og metode for masteroppgaver i rettsvitenskap</a:t>
            </a:r>
            <a:endParaRPr lang="nb-NO" dirty="0">
              <a:latin typeface="Arial" charset="0"/>
              <a:ea typeface="Arial" charset="0"/>
              <a:cs typeface="Arial" charset="0"/>
            </a:endParaRPr>
          </a:p>
          <a:p>
            <a:pPr algn="ctr" eaLnBrk="1" hangingPunct="1"/>
            <a:endParaRPr lang="nb-NO" dirty="0">
              <a:latin typeface="Arial" charset="0"/>
              <a:ea typeface="Arial" charset="0"/>
              <a:cs typeface="Arial" charset="0"/>
            </a:endParaRPr>
          </a:p>
        </p:txBody>
      </p:sp>
      <p:sp>
        <p:nvSpPr>
          <p:cNvPr id="4" name="Title 5"/>
          <p:cNvSpPr txBox="1">
            <a:spLocks/>
          </p:cNvSpPr>
          <p:nvPr/>
        </p:nvSpPr>
        <p:spPr bwMode="auto">
          <a:xfrm>
            <a:off x="1623953" y="4293096"/>
            <a:ext cx="5559152" cy="90182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000" b="1">
                <a:solidFill>
                  <a:schemeClr val="bg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1600" dirty="0"/>
              <a:t>Professor Marte Eidsand Kjørven</a:t>
            </a:r>
          </a:p>
          <a:p>
            <a:pPr algn="ctr"/>
            <a:r>
              <a:rPr lang="nb-NO" sz="1600" dirty="0"/>
              <a:t>Fagansvarlig for JUR5030 og </a:t>
            </a:r>
            <a:r>
              <a:rPr lang="nb-NO" sz="1600" dirty="0" smtClean="0"/>
              <a:t>JUR5060</a:t>
            </a:r>
          </a:p>
          <a:p>
            <a:pPr algn="ctr"/>
            <a:r>
              <a:rPr lang="nb-NO" sz="1600" dirty="0" smtClean="0"/>
              <a:t>Faglig leder </a:t>
            </a:r>
            <a:r>
              <a:rPr lang="nb-NO" sz="1600" dirty="0" smtClean="0"/>
              <a:t>Student som forsker, CELL</a:t>
            </a:r>
            <a:endParaRPr lang="nb-NO"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Forskningsdesign</a:t>
            </a:r>
            <a:endParaRPr lang="nb-NO" dirty="0"/>
          </a:p>
        </p:txBody>
      </p:sp>
      <p:sp>
        <p:nvSpPr>
          <p:cNvPr id="3" name="Content Placeholder 2"/>
          <p:cNvSpPr>
            <a:spLocks noGrp="1"/>
          </p:cNvSpPr>
          <p:nvPr>
            <p:ph idx="1"/>
          </p:nvPr>
        </p:nvSpPr>
        <p:spPr>
          <a:xfrm>
            <a:off x="990600" y="1844824"/>
            <a:ext cx="7696200" cy="4536504"/>
          </a:xfrm>
        </p:spPr>
        <p:txBody>
          <a:bodyPr/>
          <a:lstStyle/>
          <a:p>
            <a:r>
              <a:rPr lang="nb-NO" dirty="0" smtClean="0"/>
              <a:t>= Valg som må gjøres i forskningsprosessen</a:t>
            </a:r>
          </a:p>
          <a:p>
            <a:r>
              <a:rPr lang="nb-NO" dirty="0" smtClean="0"/>
              <a:t>Identifisere et kunnskapshull innenfor et område </a:t>
            </a:r>
          </a:p>
          <a:p>
            <a:r>
              <a:rPr lang="nb-NO" dirty="0" smtClean="0"/>
              <a:t>Formulere et eller flere forskningsspørsmål/problemstillinger</a:t>
            </a:r>
          </a:p>
          <a:p>
            <a:r>
              <a:rPr lang="nb-NO" dirty="0" smtClean="0"/>
              <a:t>Velge metode/fremgangsmåte</a:t>
            </a:r>
          </a:p>
          <a:p>
            <a:pPr lvl="1"/>
            <a:r>
              <a:rPr lang="nb-NO" dirty="0" smtClean="0"/>
              <a:t>Type rettsvitenskapelig metode</a:t>
            </a:r>
          </a:p>
          <a:p>
            <a:pPr lvl="1"/>
            <a:r>
              <a:rPr lang="nb-NO" dirty="0" smtClean="0"/>
              <a:t>Metodiske grep?</a:t>
            </a:r>
          </a:p>
          <a:p>
            <a:r>
              <a:rPr lang="nb-NO" dirty="0" smtClean="0"/>
              <a:t>Finne relevante kilder</a:t>
            </a:r>
          </a:p>
        </p:txBody>
      </p:sp>
    </p:spTree>
    <p:extLst>
      <p:ext uri="{BB962C8B-B14F-4D97-AF65-F5344CB8AC3E}">
        <p14:creationId xmlns:p14="http://schemas.microsoft.com/office/powerpoint/2010/main" val="124139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Formulering av forskningsspørsmålet (hovedproblemstillingen)</a:t>
            </a:r>
          </a:p>
        </p:txBody>
      </p:sp>
      <p:sp>
        <p:nvSpPr>
          <p:cNvPr id="3" name="Content Placeholder 2"/>
          <p:cNvSpPr>
            <a:spLocks noGrp="1"/>
          </p:cNvSpPr>
          <p:nvPr>
            <p:ph idx="1"/>
          </p:nvPr>
        </p:nvSpPr>
        <p:spPr>
          <a:xfrm>
            <a:off x="539552" y="2060848"/>
            <a:ext cx="8147248" cy="4035152"/>
          </a:xfrm>
        </p:spPr>
        <p:txBody>
          <a:bodyPr/>
          <a:lstStyle/>
          <a:p>
            <a:r>
              <a:rPr lang="nb-NO" dirty="0"/>
              <a:t>Åpne spørsmål vs. ja/nei-spørsmål</a:t>
            </a:r>
          </a:p>
          <a:p>
            <a:r>
              <a:rPr lang="nb-NO" dirty="0"/>
              <a:t>Hva er en urimelig avtale etter avtaleloven § 36?</a:t>
            </a:r>
          </a:p>
          <a:p>
            <a:r>
              <a:rPr lang="nb-NO" dirty="0"/>
              <a:t>Innebærer brudd på verdipapirhandellovens krav til god forretningsskikk at en avtale om kjøp av spareprodukter er ugyldig etter avtaleloven § 36?</a:t>
            </a:r>
          </a:p>
        </p:txBody>
      </p:sp>
    </p:spTree>
    <p:extLst>
      <p:ext uri="{BB962C8B-B14F-4D97-AF65-F5344CB8AC3E}">
        <p14:creationId xmlns:p14="http://schemas.microsoft.com/office/powerpoint/2010/main" val="276285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437" y="548680"/>
            <a:ext cx="7696200" cy="1143000"/>
          </a:xfrm>
        </p:spPr>
        <p:txBody>
          <a:bodyPr/>
          <a:lstStyle/>
          <a:p>
            <a:r>
              <a:rPr lang="nb-NO" dirty="0" smtClean="0"/>
              <a:t>Eksempel åpne forskningsspørsmål</a:t>
            </a:r>
            <a:endParaRPr lang="nb-NO" dirty="0"/>
          </a:p>
        </p:txBody>
      </p:sp>
      <p:sp>
        <p:nvSpPr>
          <p:cNvPr id="3" name="Content Placeholder 2"/>
          <p:cNvSpPr>
            <a:spLocks noGrp="1"/>
          </p:cNvSpPr>
          <p:nvPr>
            <p:ph idx="1"/>
          </p:nvPr>
        </p:nvSpPr>
        <p:spPr>
          <a:xfrm>
            <a:off x="611560" y="1556792"/>
            <a:ext cx="8075240" cy="4968552"/>
          </a:xfrm>
        </p:spPr>
        <p:txBody>
          <a:bodyPr/>
          <a:lstStyle/>
          <a:p>
            <a:r>
              <a:rPr lang="nb-NO" sz="2400" dirty="0" smtClean="0"/>
              <a:t>Hva er vilkårene for, og virkningene av, avbrytelse av foreldelsesfristen</a:t>
            </a:r>
            <a:r>
              <a:rPr lang="nb-NO" sz="2400" dirty="0" smtClean="0"/>
              <a:t>?</a:t>
            </a:r>
          </a:p>
          <a:p>
            <a:r>
              <a:rPr lang="nb-NO" sz="2400" dirty="0" smtClean="0"/>
              <a:t>Hva er en urimelig avtale etter avtaleloven § 36?</a:t>
            </a:r>
          </a:p>
          <a:p>
            <a:r>
              <a:rPr lang="nb-NO" sz="2400" dirty="0" smtClean="0"/>
              <a:t>Hvilke regler gjelder for nye hybride kontraktstyper på boligmarkedet, som leie til eie og </a:t>
            </a:r>
            <a:r>
              <a:rPr lang="nb-NO" sz="2400" dirty="0" err="1" smtClean="0"/>
              <a:t>deleie</a:t>
            </a:r>
            <a:r>
              <a:rPr lang="nb-NO" sz="2400" dirty="0" smtClean="0"/>
              <a:t>?</a:t>
            </a:r>
          </a:p>
          <a:p>
            <a:r>
              <a:rPr lang="nb-NO" sz="2400" dirty="0" smtClean="0"/>
              <a:t>Hvordan må regelen om besøksforbud i straffegjennomføringsloven forstås i lys av retten til privatliv etter Grunnloven § 112 og EMK artikkel 8?</a:t>
            </a:r>
            <a:r>
              <a:rPr lang="nb-NO" sz="2400" dirty="0" smtClean="0"/>
              <a:t> </a:t>
            </a:r>
          </a:p>
          <a:p>
            <a:pPr marL="0" indent="0">
              <a:buNone/>
            </a:pPr>
            <a:endParaRPr lang="nb-NO" dirty="0" smtClean="0"/>
          </a:p>
        </p:txBody>
      </p:sp>
    </p:spTree>
    <p:extLst>
      <p:ext uri="{BB962C8B-B14F-4D97-AF65-F5344CB8AC3E}">
        <p14:creationId xmlns:p14="http://schemas.microsoft.com/office/powerpoint/2010/main" val="341496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Eksempel ja/nei- forskningsspørsmål</a:t>
            </a:r>
            <a:endParaRPr lang="nb-NO" dirty="0"/>
          </a:p>
        </p:txBody>
      </p:sp>
      <p:sp>
        <p:nvSpPr>
          <p:cNvPr id="3" name="Content Placeholder 2"/>
          <p:cNvSpPr>
            <a:spLocks noGrp="1"/>
          </p:cNvSpPr>
          <p:nvPr>
            <p:ph idx="1"/>
          </p:nvPr>
        </p:nvSpPr>
        <p:spPr>
          <a:xfrm>
            <a:off x="683568" y="1916832"/>
            <a:ext cx="8003232" cy="4680520"/>
          </a:xfrm>
        </p:spPr>
        <p:txBody>
          <a:bodyPr/>
          <a:lstStyle/>
          <a:p>
            <a:r>
              <a:rPr lang="nb-NO" sz="2000" dirty="0" smtClean="0"/>
              <a:t>Kvalifiserer den innsatsen utøvende kunstnere legger ned for bearbeidelsesopphavsrett etter åndsverkloven?</a:t>
            </a:r>
          </a:p>
          <a:p>
            <a:r>
              <a:rPr lang="nb-NO" sz="2000" dirty="0" smtClean="0"/>
              <a:t>Er </a:t>
            </a:r>
            <a:r>
              <a:rPr lang="nb-NO" sz="2000" dirty="0" smtClean="0"/>
              <a:t>brudd på verdipapirrettens krav til god forretningsskikk en nødvendig og/eller tilstrekkelig betingelse for ansvarsgrunnlag for erstatning? </a:t>
            </a:r>
            <a:endParaRPr lang="nb-NO" sz="2000" dirty="0" smtClean="0"/>
          </a:p>
          <a:p>
            <a:r>
              <a:rPr lang="nb-NO" sz="2000" dirty="0" smtClean="0"/>
              <a:t>Åpner personvernforordningen for at Norge kan fastsette generelle, nasjonale regler om barns samtykkekompetanse til behandling av personopplysninger?</a:t>
            </a:r>
          </a:p>
          <a:p>
            <a:r>
              <a:rPr lang="nb-NO" sz="2000" dirty="0" smtClean="0"/>
              <a:t>Er det </a:t>
            </a:r>
            <a:r>
              <a:rPr lang="nb-NO" sz="2000" dirty="0"/>
              <a:t>nye utilregnelighetsvilkåret </a:t>
            </a:r>
            <a:r>
              <a:rPr lang="nb-NO" sz="2000" dirty="0" smtClean="0"/>
              <a:t>«sterkt avvikende sinnstilstand» i </a:t>
            </a:r>
            <a:r>
              <a:rPr lang="nb-NO" sz="2000" dirty="0"/>
              <a:t>strl. § 20 annet ledd bokstav a</a:t>
            </a:r>
            <a:r>
              <a:rPr lang="nb-NO" sz="2000" dirty="0" smtClean="0"/>
              <a:t>, </a:t>
            </a:r>
            <a:r>
              <a:rPr lang="nb-NO" sz="2000" dirty="0"/>
              <a:t>bedre egnet til å gjennomføre det bakenforliggende og etiske formålet med bestemmelsen enn det tidligere utilregnelighetsvilkåret «psykotisk</a:t>
            </a:r>
            <a:r>
              <a:rPr lang="nb-NO" sz="2000" dirty="0" smtClean="0"/>
              <a:t>»?</a:t>
            </a:r>
            <a:endParaRPr lang="nb-NO" sz="2000" dirty="0"/>
          </a:p>
          <a:p>
            <a:endParaRPr lang="nb-NO" dirty="0"/>
          </a:p>
        </p:txBody>
      </p:sp>
    </p:spTree>
    <p:extLst>
      <p:ext uri="{BB962C8B-B14F-4D97-AF65-F5344CB8AC3E}">
        <p14:creationId xmlns:p14="http://schemas.microsoft.com/office/powerpoint/2010/main" val="55742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Ting å tenke på når du designer masterprosjektet ditt</a:t>
            </a:r>
            <a:endParaRPr lang="nb-NO" dirty="0"/>
          </a:p>
        </p:txBody>
      </p:sp>
      <p:sp>
        <p:nvSpPr>
          <p:cNvPr id="3" name="Content Placeholder 2"/>
          <p:cNvSpPr>
            <a:spLocks noGrp="1"/>
          </p:cNvSpPr>
          <p:nvPr>
            <p:ph idx="1"/>
          </p:nvPr>
        </p:nvSpPr>
        <p:spPr>
          <a:xfrm>
            <a:off x="990600" y="2060848"/>
            <a:ext cx="7696200" cy="4464496"/>
          </a:xfrm>
        </p:spPr>
        <p:txBody>
          <a:bodyPr/>
          <a:lstStyle/>
          <a:p>
            <a:r>
              <a:rPr lang="nb-NO" sz="2000" dirty="0" smtClean="0"/>
              <a:t>Åpent eller spisset forskningsspørsmål?</a:t>
            </a:r>
          </a:p>
          <a:p>
            <a:r>
              <a:rPr lang="nb-NO" sz="2000" dirty="0" smtClean="0"/>
              <a:t>Et eller flere forskningsspørsmål/problemstillinger?</a:t>
            </a:r>
          </a:p>
          <a:p>
            <a:r>
              <a:rPr lang="nb-NO" sz="2000" dirty="0"/>
              <a:t>Er mengden kilder håndterbar</a:t>
            </a:r>
            <a:r>
              <a:rPr lang="nb-NO" sz="2000" dirty="0" smtClean="0"/>
              <a:t>?</a:t>
            </a:r>
          </a:p>
          <a:p>
            <a:r>
              <a:rPr lang="nb-NO" sz="2000" dirty="0" smtClean="0"/>
              <a:t>På hvilken måte vil dine analyser bidra til ny kunnskap?</a:t>
            </a:r>
          </a:p>
          <a:p>
            <a:pPr lvl="1"/>
            <a:r>
              <a:rPr lang="nb-NO" sz="1600" dirty="0" smtClean="0"/>
              <a:t>Systematisering/undersøkelse av et hittil uutforsket rettsområde?</a:t>
            </a:r>
          </a:p>
          <a:p>
            <a:pPr lvl="1"/>
            <a:r>
              <a:rPr lang="nb-NO" sz="1600" dirty="0" smtClean="0"/>
              <a:t>Klargjør uklare regler?</a:t>
            </a:r>
          </a:p>
          <a:p>
            <a:pPr lvl="1"/>
            <a:r>
              <a:rPr lang="nb-NO" sz="1600" dirty="0" smtClean="0"/>
              <a:t>Ny innsikt i sammenhengen mellom rettsområder?</a:t>
            </a:r>
          </a:p>
          <a:p>
            <a:pPr lvl="1"/>
            <a:r>
              <a:rPr lang="nb-NO" sz="1600" dirty="0" smtClean="0"/>
              <a:t>Finne ut om praksis er i overensstemmelse med gjeldende rett?</a:t>
            </a:r>
          </a:p>
          <a:p>
            <a:pPr lvl="1"/>
            <a:r>
              <a:rPr lang="nb-NO" sz="1600" dirty="0" smtClean="0"/>
              <a:t>Oppfyller reglene sitt formål?</a:t>
            </a:r>
            <a:endParaRPr lang="nb-NO" sz="2000" dirty="0"/>
          </a:p>
          <a:p>
            <a:r>
              <a:rPr lang="nb-NO" sz="2000" dirty="0" smtClean="0"/>
              <a:t>Metodiske grep?</a:t>
            </a:r>
          </a:p>
          <a:p>
            <a:pPr lvl="1"/>
            <a:r>
              <a:rPr lang="nb-NO" sz="1600" dirty="0" smtClean="0"/>
              <a:t>Bruk av tenkte typetilfeller</a:t>
            </a:r>
          </a:p>
          <a:p>
            <a:pPr lvl="1"/>
            <a:r>
              <a:rPr lang="nb-NO" sz="1600" dirty="0" smtClean="0"/>
              <a:t>Trekke på kilder fra andre rettsområder?</a:t>
            </a:r>
          </a:p>
          <a:p>
            <a:pPr lvl="1"/>
            <a:r>
              <a:rPr lang="nb-NO" sz="1600" dirty="0" smtClean="0"/>
              <a:t>Case-studie?</a:t>
            </a:r>
          </a:p>
          <a:p>
            <a:pPr lvl="1"/>
            <a:r>
              <a:rPr lang="nb-NO" sz="1600" dirty="0" smtClean="0"/>
              <a:t>Systematisere? </a:t>
            </a:r>
            <a:endParaRPr lang="nb-NO" sz="1600" dirty="0"/>
          </a:p>
          <a:p>
            <a:pPr lvl="1"/>
            <a:endParaRPr lang="nb-NO" dirty="0" smtClean="0"/>
          </a:p>
          <a:p>
            <a:endParaRPr lang="nb-NO" dirty="0"/>
          </a:p>
        </p:txBody>
      </p:sp>
    </p:spTree>
    <p:extLst>
      <p:ext uri="{BB962C8B-B14F-4D97-AF65-F5344CB8AC3E}">
        <p14:creationId xmlns:p14="http://schemas.microsoft.com/office/powerpoint/2010/main" val="1935716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Øvelse</a:t>
            </a:r>
            <a:endParaRPr lang="nb-NO" dirty="0"/>
          </a:p>
        </p:txBody>
      </p:sp>
      <p:sp>
        <p:nvSpPr>
          <p:cNvPr id="3" name="Content Placeholder 2"/>
          <p:cNvSpPr>
            <a:spLocks noGrp="1"/>
          </p:cNvSpPr>
          <p:nvPr>
            <p:ph idx="1"/>
          </p:nvPr>
        </p:nvSpPr>
        <p:spPr/>
        <p:txBody>
          <a:bodyPr/>
          <a:lstStyle/>
          <a:p>
            <a:r>
              <a:rPr lang="nb-NO" dirty="0" smtClean="0"/>
              <a:t>Les de tre første avsnittene i </a:t>
            </a:r>
            <a:r>
              <a:rPr lang="nb-NO" dirty="0" smtClean="0">
                <a:hlinkClick r:id="rId2"/>
              </a:rPr>
              <a:t>denne artikkelen</a:t>
            </a:r>
            <a:r>
              <a:rPr lang="nb-NO" dirty="0" smtClean="0"/>
              <a:t>, og finn: </a:t>
            </a:r>
          </a:p>
          <a:p>
            <a:pPr lvl="1"/>
            <a:r>
              <a:rPr lang="nb-NO" dirty="0" smtClean="0"/>
              <a:t>Tema</a:t>
            </a:r>
          </a:p>
          <a:p>
            <a:pPr lvl="1"/>
            <a:r>
              <a:rPr lang="nb-NO" dirty="0" smtClean="0"/>
              <a:t>Beskrivelse av kunnskapshull</a:t>
            </a:r>
          </a:p>
          <a:p>
            <a:pPr lvl="1"/>
            <a:r>
              <a:rPr lang="nb-NO" dirty="0" smtClean="0"/>
              <a:t>Problemstilling</a:t>
            </a:r>
          </a:p>
          <a:p>
            <a:pPr lvl="1"/>
            <a:r>
              <a:rPr lang="nb-NO" dirty="0" smtClean="0"/>
              <a:t>Metodiske grep</a:t>
            </a:r>
          </a:p>
          <a:p>
            <a:pPr lvl="1"/>
            <a:endParaRPr lang="nb-NO" dirty="0"/>
          </a:p>
        </p:txBody>
      </p:sp>
    </p:spTree>
    <p:extLst>
      <p:ext uri="{BB962C8B-B14F-4D97-AF65-F5344CB8AC3E}">
        <p14:creationId xmlns:p14="http://schemas.microsoft.com/office/powerpoint/2010/main" val="389798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492896"/>
            <a:ext cx="7696200" cy="1143000"/>
          </a:xfrm>
        </p:spPr>
        <p:txBody>
          <a:bodyPr/>
          <a:lstStyle/>
          <a:p>
            <a:pPr algn="ctr"/>
            <a:r>
              <a:rPr lang="nb-NO" dirty="0"/>
              <a:t>Ulike typer av forskningsspørsmål i rettsvitenskapelige avhandlinger</a:t>
            </a:r>
          </a:p>
        </p:txBody>
      </p:sp>
    </p:spTree>
    <p:extLst>
      <p:ext uri="{BB962C8B-B14F-4D97-AF65-F5344CB8AC3E}">
        <p14:creationId xmlns:p14="http://schemas.microsoft.com/office/powerpoint/2010/main" val="1241896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Hva er innholdet av bestemte regler?</a:t>
            </a:r>
          </a:p>
        </p:txBody>
      </p:sp>
      <p:sp>
        <p:nvSpPr>
          <p:cNvPr id="3" name="Content Placeholder 2"/>
          <p:cNvSpPr>
            <a:spLocks noGrp="1"/>
          </p:cNvSpPr>
          <p:nvPr>
            <p:ph idx="1"/>
          </p:nvPr>
        </p:nvSpPr>
        <p:spPr/>
        <p:txBody>
          <a:bodyPr/>
          <a:lstStyle/>
          <a:p>
            <a:r>
              <a:rPr lang="nb-NO" dirty="0" smtClean="0"/>
              <a:t>Hva er vilkårene for, og virkningene av, avbrytelse av foreldelsesfristen?</a:t>
            </a:r>
          </a:p>
          <a:p>
            <a:r>
              <a:rPr lang="nb-NO" dirty="0" smtClean="0"/>
              <a:t>Hva innebærer det anskaffelsesrettslige vilkåret om å tjene allmenhetens behov?</a:t>
            </a:r>
            <a:endParaRPr lang="nb-NO" dirty="0" smtClean="0"/>
          </a:p>
          <a:p>
            <a:r>
              <a:rPr lang="nb-NO" dirty="0" smtClean="0"/>
              <a:t>Når skal bevis som er ulovlig fremskaffet avskjæres etter den ulovfestede regelen om bevisavskjæring?  </a:t>
            </a:r>
            <a:endParaRPr lang="nb-NO" dirty="0"/>
          </a:p>
        </p:txBody>
      </p:sp>
    </p:spTree>
    <p:extLst>
      <p:ext uri="{BB962C8B-B14F-4D97-AF65-F5344CB8AC3E}">
        <p14:creationId xmlns:p14="http://schemas.microsoft.com/office/powerpoint/2010/main" val="3146473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6672"/>
            <a:ext cx="7696200" cy="1143000"/>
          </a:xfrm>
        </p:spPr>
        <p:txBody>
          <a:bodyPr/>
          <a:lstStyle/>
          <a:p>
            <a:r>
              <a:rPr lang="nb-NO" dirty="0" smtClean="0"/>
              <a:t>Hva er forholdet mellom ulike regler?</a:t>
            </a:r>
            <a:endParaRPr lang="nb-NO" dirty="0"/>
          </a:p>
        </p:txBody>
      </p:sp>
      <p:sp>
        <p:nvSpPr>
          <p:cNvPr id="3" name="Content Placeholder 2"/>
          <p:cNvSpPr>
            <a:spLocks noGrp="1"/>
          </p:cNvSpPr>
          <p:nvPr>
            <p:ph idx="1"/>
          </p:nvPr>
        </p:nvSpPr>
        <p:spPr>
          <a:xfrm>
            <a:off x="990600" y="1484784"/>
            <a:ext cx="7696200" cy="5040560"/>
          </a:xfrm>
        </p:spPr>
        <p:txBody>
          <a:bodyPr/>
          <a:lstStyle/>
          <a:p>
            <a:r>
              <a:rPr lang="nb-NO" dirty="0" smtClean="0"/>
              <a:t>Hvordan </a:t>
            </a:r>
            <a:r>
              <a:rPr lang="nb-NO" dirty="0"/>
              <a:t>må verdipapirforetak opptre ved ytelse av investeringstjenester for å unngå både offentligrettslige sanksjoner og erstatningsansvar?</a:t>
            </a:r>
          </a:p>
          <a:p>
            <a:pPr lvl="1"/>
            <a:r>
              <a:rPr lang="nb-NO" dirty="0"/>
              <a:t>Det som skal fastlegges er innholdet av, og forholdet mellom, verdipapirrettslige krav til god forretningsskikk og kontrakts- og erstatningsrettslige krav til forsvarlig utførelse av investeringstjenester</a:t>
            </a:r>
            <a:r>
              <a:rPr lang="nb-NO" dirty="0" smtClean="0"/>
              <a:t>.</a:t>
            </a:r>
          </a:p>
          <a:p>
            <a:r>
              <a:rPr lang="nb-NO" dirty="0" smtClean="0"/>
              <a:t>I hvilken grad er </a:t>
            </a:r>
            <a:r>
              <a:rPr lang="nb-NO" dirty="0" err="1" smtClean="0"/>
              <a:t>forsettsbegrepet</a:t>
            </a:r>
            <a:r>
              <a:rPr lang="nb-NO" dirty="0" smtClean="0"/>
              <a:t> likt eller forskjellig i hhv. kontraktsretten og strafferetten?</a:t>
            </a:r>
          </a:p>
          <a:p>
            <a:pPr marL="0" indent="0">
              <a:buNone/>
            </a:pPr>
            <a:endParaRPr lang="nb-NO" dirty="0"/>
          </a:p>
          <a:p>
            <a:endParaRPr lang="nb-NO" dirty="0"/>
          </a:p>
        </p:txBody>
      </p:sp>
    </p:spTree>
    <p:extLst>
      <p:ext uri="{BB962C8B-B14F-4D97-AF65-F5344CB8AC3E}">
        <p14:creationId xmlns:p14="http://schemas.microsoft.com/office/powerpoint/2010/main" val="256351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Hvordan håndterer retten et bestemt problem/fenomen?</a:t>
            </a:r>
          </a:p>
        </p:txBody>
      </p:sp>
      <p:sp>
        <p:nvSpPr>
          <p:cNvPr id="3" name="Content Placeholder 2"/>
          <p:cNvSpPr>
            <a:spLocks noGrp="1"/>
          </p:cNvSpPr>
          <p:nvPr>
            <p:ph idx="1"/>
          </p:nvPr>
        </p:nvSpPr>
        <p:spPr/>
        <p:txBody>
          <a:bodyPr/>
          <a:lstStyle/>
          <a:p>
            <a:r>
              <a:rPr lang="nb-NO" sz="2000" dirty="0" smtClean="0"/>
              <a:t>Hemmelig </a:t>
            </a:r>
            <a:r>
              <a:rPr lang="nb-NO" sz="2000" dirty="0"/>
              <a:t>lydopptak på arbeidsplassen – </a:t>
            </a:r>
            <a:r>
              <a:rPr lang="nb-NO" sz="2000" dirty="0" smtClean="0"/>
              <a:t>I hvilken grad har arbeidsgiver adgang </a:t>
            </a:r>
            <a:r>
              <a:rPr lang="nb-NO" sz="2000" dirty="0"/>
              <a:t>til oppsigelse eller avskjed av arbeidstaker grunnet hemmelig lydopptak på </a:t>
            </a:r>
            <a:r>
              <a:rPr lang="nb-NO" sz="2000" dirty="0" smtClean="0"/>
              <a:t>arbeidsplassen?</a:t>
            </a:r>
            <a:endParaRPr lang="nb-NO" sz="2000" dirty="0"/>
          </a:p>
          <a:p>
            <a:r>
              <a:rPr lang="nb-NO" sz="2000" dirty="0" smtClean="0"/>
              <a:t>I hvilken grad bidrar rettslige krav til driften av oppdrettsvirksomhet etter norsk rett til å beskytte miljøet mot plastforurensning fra </a:t>
            </a:r>
            <a:r>
              <a:rPr lang="nb-NO" sz="2000" dirty="0" err="1" smtClean="0"/>
              <a:t>forslanger</a:t>
            </a:r>
            <a:r>
              <a:rPr lang="nb-NO" sz="2000" dirty="0" smtClean="0"/>
              <a:t>? </a:t>
            </a:r>
            <a:endParaRPr lang="nb-NO" sz="2000" dirty="0"/>
          </a:p>
          <a:p>
            <a:r>
              <a:rPr lang="nb-NO" sz="2000" dirty="0" smtClean="0"/>
              <a:t>Er politiets bruk av ansiktsgjenkjenning i kriminalitetsbekjempelse tilstrekkelig regulert?</a:t>
            </a:r>
          </a:p>
          <a:p>
            <a:r>
              <a:rPr lang="nb-NO" sz="2000" dirty="0" smtClean="0"/>
              <a:t>Selvkjørende biler og forsikring – Problemstillinger innen bilansvaret og produktansvaret</a:t>
            </a:r>
          </a:p>
          <a:p>
            <a:pPr lvl="1"/>
            <a:r>
              <a:rPr lang="nb-NO" sz="1600" dirty="0" smtClean="0"/>
              <a:t>Får bilansvarsloven anvendelse på selvkjørende biler?</a:t>
            </a:r>
          </a:p>
          <a:p>
            <a:pPr lvl="1"/>
            <a:r>
              <a:rPr lang="nb-NO" sz="1600" dirty="0" smtClean="0"/>
              <a:t>Har trafikkforsikringsselskapet regressadgang overfor produsenten som ansvarlig part?</a:t>
            </a:r>
            <a:r>
              <a:rPr lang="nb-NO" sz="1600" dirty="0" smtClean="0"/>
              <a:t> </a:t>
            </a:r>
            <a:endParaRPr lang="nb-NO" sz="1600" dirty="0"/>
          </a:p>
          <a:p>
            <a:pPr lvl="1"/>
            <a:endParaRPr lang="nb-NO" sz="2000" dirty="0"/>
          </a:p>
        </p:txBody>
      </p:sp>
    </p:spTree>
    <p:extLst>
      <p:ext uri="{BB962C8B-B14F-4D97-AF65-F5344CB8AC3E}">
        <p14:creationId xmlns:p14="http://schemas.microsoft.com/office/powerpoint/2010/main" val="26996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73" y="1124744"/>
            <a:ext cx="9036496" cy="4518248"/>
          </a:xfrm>
          <a:prstGeom prst="rect">
            <a:avLst/>
          </a:prstGeom>
        </p:spPr>
      </p:pic>
    </p:spTree>
    <p:extLst>
      <p:ext uri="{BB962C8B-B14F-4D97-AF65-F5344CB8AC3E}">
        <p14:creationId xmlns:p14="http://schemas.microsoft.com/office/powerpoint/2010/main" val="2842300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1080120"/>
          </a:xfrm>
        </p:spPr>
        <p:txBody>
          <a:bodyPr/>
          <a:lstStyle/>
          <a:p>
            <a:r>
              <a:rPr lang="nb-NO" dirty="0"/>
              <a:t>Regelbasert eller </a:t>
            </a:r>
            <a:r>
              <a:rPr lang="nb-NO" dirty="0" smtClean="0"/>
              <a:t>problem-/fenomenbasert </a:t>
            </a:r>
            <a:r>
              <a:rPr lang="nb-NO" dirty="0"/>
              <a:t>innfallsvinkel?	</a:t>
            </a:r>
          </a:p>
        </p:txBody>
      </p:sp>
      <p:sp>
        <p:nvSpPr>
          <p:cNvPr id="3" name="Content Placeholder 2"/>
          <p:cNvSpPr>
            <a:spLocks noGrp="1"/>
          </p:cNvSpPr>
          <p:nvPr>
            <p:ph idx="1"/>
          </p:nvPr>
        </p:nvSpPr>
        <p:spPr>
          <a:xfrm>
            <a:off x="990600" y="1772816"/>
            <a:ext cx="7696200" cy="4968552"/>
          </a:xfrm>
        </p:spPr>
        <p:txBody>
          <a:bodyPr/>
          <a:lstStyle/>
          <a:p>
            <a:r>
              <a:rPr lang="nb-NO" dirty="0" smtClean="0"/>
              <a:t>Eksempel 1: </a:t>
            </a:r>
            <a:endParaRPr lang="nb-NO" dirty="0"/>
          </a:p>
          <a:p>
            <a:pPr lvl="1"/>
            <a:r>
              <a:rPr lang="nb-NO" dirty="0"/>
              <a:t>Regelbasert: </a:t>
            </a:r>
          </a:p>
          <a:p>
            <a:pPr lvl="2"/>
            <a:r>
              <a:rPr lang="nb-NO" dirty="0" smtClean="0"/>
              <a:t>Hvordan fordeler finansavtaleloven § 4-30 tap som følge av ikke-godkjente betalingstransaksjoner?</a:t>
            </a:r>
            <a:endParaRPr lang="nb-NO" dirty="0"/>
          </a:p>
          <a:p>
            <a:pPr lvl="1"/>
            <a:r>
              <a:rPr lang="nb-NO" dirty="0"/>
              <a:t>Problembasert:</a:t>
            </a:r>
          </a:p>
          <a:p>
            <a:pPr lvl="2"/>
            <a:r>
              <a:rPr lang="nb-NO" dirty="0" smtClean="0"/>
              <a:t>Hvem må bære tapet etter vellykkede </a:t>
            </a:r>
            <a:r>
              <a:rPr lang="nb-NO" dirty="0" err="1" smtClean="0"/>
              <a:t>phishing</a:t>
            </a:r>
            <a:r>
              <a:rPr lang="nb-NO" dirty="0" smtClean="0"/>
              <a:t>-angrep?</a:t>
            </a:r>
          </a:p>
          <a:p>
            <a:r>
              <a:rPr lang="nb-NO" dirty="0" smtClean="0"/>
              <a:t>Eksempel 2: </a:t>
            </a:r>
          </a:p>
          <a:p>
            <a:pPr lvl="1"/>
            <a:r>
              <a:rPr lang="nb-NO" dirty="0" smtClean="0"/>
              <a:t> Regelbasert: </a:t>
            </a:r>
          </a:p>
          <a:p>
            <a:pPr lvl="2"/>
            <a:r>
              <a:rPr lang="nb-NO" dirty="0" smtClean="0"/>
              <a:t>Når er en avtale urimelig etter avtaleloven § 36?</a:t>
            </a:r>
          </a:p>
          <a:p>
            <a:pPr lvl="1"/>
            <a:r>
              <a:rPr lang="nb-NO" dirty="0" smtClean="0"/>
              <a:t>Problembasert:</a:t>
            </a:r>
          </a:p>
          <a:p>
            <a:pPr lvl="2"/>
            <a:r>
              <a:rPr lang="nb-NO" dirty="0" smtClean="0"/>
              <a:t>I hvilken grad er utvalgte avtaler i strømmarkedet urimelige etter avtaleloven § 36? </a:t>
            </a:r>
          </a:p>
        </p:txBody>
      </p:sp>
    </p:spTree>
    <p:extLst>
      <p:ext uri="{BB962C8B-B14F-4D97-AF65-F5344CB8AC3E}">
        <p14:creationId xmlns:p14="http://schemas.microsoft.com/office/powerpoint/2010/main" val="134971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24744"/>
            <a:ext cx="7696200" cy="1143000"/>
          </a:xfrm>
        </p:spPr>
        <p:txBody>
          <a:bodyPr/>
          <a:lstStyle/>
          <a:p>
            <a:r>
              <a:rPr lang="nb-NO" dirty="0"/>
              <a:t>Hva er innholdet av og hvilken rolle spiller et bestemt rettslig konsept eller begrep?</a:t>
            </a:r>
          </a:p>
        </p:txBody>
      </p:sp>
      <p:sp>
        <p:nvSpPr>
          <p:cNvPr id="3" name="Content Placeholder 2"/>
          <p:cNvSpPr>
            <a:spLocks noGrp="1"/>
          </p:cNvSpPr>
          <p:nvPr>
            <p:ph idx="1"/>
          </p:nvPr>
        </p:nvSpPr>
        <p:spPr>
          <a:xfrm>
            <a:off x="990600" y="2780928"/>
            <a:ext cx="7696200" cy="3819128"/>
          </a:xfrm>
        </p:spPr>
        <p:txBody>
          <a:bodyPr/>
          <a:lstStyle/>
          <a:p>
            <a:r>
              <a:rPr lang="nb-NO" dirty="0"/>
              <a:t>Eksempler</a:t>
            </a:r>
          </a:p>
          <a:p>
            <a:pPr lvl="1"/>
            <a:r>
              <a:rPr lang="nb-NO" dirty="0"/>
              <a:t>Gavebegrepet i familieretten</a:t>
            </a:r>
          </a:p>
          <a:p>
            <a:pPr lvl="2"/>
            <a:r>
              <a:rPr lang="nb-NO" dirty="0"/>
              <a:t>Skal ulike regler som knytter rettsvirkninger til om noe er en «gave» tolkes på samme måte?</a:t>
            </a:r>
          </a:p>
          <a:p>
            <a:pPr lvl="1"/>
            <a:r>
              <a:rPr lang="nb-NO" dirty="0"/>
              <a:t>Fordringsbegrepet i formueretten</a:t>
            </a:r>
          </a:p>
          <a:p>
            <a:pPr lvl="2"/>
            <a:r>
              <a:rPr lang="nb-NO" dirty="0"/>
              <a:t>Er «fordring» det samme f.eks. for spørsmål om foreldelse, motregning og i konkurs</a:t>
            </a:r>
            <a:r>
              <a:rPr lang="nb-NO" dirty="0" smtClean="0"/>
              <a:t>?</a:t>
            </a:r>
          </a:p>
          <a:p>
            <a:pPr lvl="1"/>
            <a:r>
              <a:rPr lang="nb-NO" dirty="0" err="1" smtClean="0"/>
              <a:t>Forsettsbegrepet</a:t>
            </a:r>
            <a:endParaRPr lang="nb-NO" dirty="0" smtClean="0"/>
          </a:p>
          <a:p>
            <a:pPr lvl="2"/>
            <a:r>
              <a:rPr lang="nb-NO" dirty="0" smtClean="0"/>
              <a:t>Er «forsett» det samme i strafferetten og kontraktsretten?</a:t>
            </a:r>
            <a:endParaRPr lang="nb-NO" dirty="0"/>
          </a:p>
          <a:p>
            <a:pPr marL="914400" lvl="2" indent="0">
              <a:buNone/>
            </a:pPr>
            <a:endParaRPr lang="nb-NO" dirty="0"/>
          </a:p>
        </p:txBody>
      </p:sp>
    </p:spTree>
    <p:extLst>
      <p:ext uri="{BB962C8B-B14F-4D97-AF65-F5344CB8AC3E}">
        <p14:creationId xmlns:p14="http://schemas.microsoft.com/office/powerpoint/2010/main" val="231803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Hvordan praktiseres bestemte regler?</a:t>
            </a:r>
          </a:p>
        </p:txBody>
      </p:sp>
      <p:sp>
        <p:nvSpPr>
          <p:cNvPr id="3" name="Content Placeholder 2"/>
          <p:cNvSpPr>
            <a:spLocks noGrp="1"/>
          </p:cNvSpPr>
          <p:nvPr>
            <p:ph idx="1"/>
          </p:nvPr>
        </p:nvSpPr>
        <p:spPr/>
        <p:txBody>
          <a:bodyPr/>
          <a:lstStyle/>
          <a:p>
            <a:r>
              <a:rPr lang="nb-NO" dirty="0"/>
              <a:t>Er forvaltningspraksis, nemndspraksis, underrettspraksis fra domstolene e.l. i samsvar med gjeldende rett?</a:t>
            </a:r>
          </a:p>
          <a:p>
            <a:r>
              <a:rPr lang="nb-NO" dirty="0"/>
              <a:t>Hvordan praktiseres regler som åpner for rettsanvendelsesskjønn?</a:t>
            </a:r>
          </a:p>
          <a:p>
            <a:pPr lvl="1"/>
            <a:r>
              <a:rPr lang="nb-NO" dirty="0"/>
              <a:t>Eks: hvordan praktiserer Finansklagenemnda regelen i finansavtaleloven om at låneforpliktelsen «kan» settes ned helt eller delvis ved brudd på frarådingsplikten?</a:t>
            </a:r>
          </a:p>
        </p:txBody>
      </p:sp>
    </p:spTree>
    <p:extLst>
      <p:ext uri="{BB962C8B-B14F-4D97-AF65-F5344CB8AC3E}">
        <p14:creationId xmlns:p14="http://schemas.microsoft.com/office/powerpoint/2010/main" val="598845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Er bestemte regler gode? </a:t>
            </a:r>
          </a:p>
        </p:txBody>
      </p:sp>
      <p:sp>
        <p:nvSpPr>
          <p:cNvPr id="3" name="Content Placeholder 2"/>
          <p:cNvSpPr>
            <a:spLocks noGrp="1"/>
          </p:cNvSpPr>
          <p:nvPr>
            <p:ph idx="1"/>
          </p:nvPr>
        </p:nvSpPr>
        <p:spPr/>
        <p:txBody>
          <a:bodyPr/>
          <a:lstStyle/>
          <a:p>
            <a:r>
              <a:rPr lang="nb-NO" dirty="0" err="1"/>
              <a:t>Rettspolitisk</a:t>
            </a:r>
            <a:r>
              <a:rPr lang="nb-NO" dirty="0"/>
              <a:t> forskningsspørsmål</a:t>
            </a:r>
          </a:p>
          <a:p>
            <a:pPr lvl="1"/>
            <a:r>
              <a:rPr lang="nb-NO" dirty="0"/>
              <a:t>Gjeldende rett måles mot en valgt målestokk</a:t>
            </a:r>
          </a:p>
          <a:p>
            <a:pPr lvl="2"/>
            <a:r>
              <a:rPr lang="nb-NO" dirty="0"/>
              <a:t>Gir økonomisk effektive løsninger</a:t>
            </a:r>
          </a:p>
          <a:p>
            <a:pPr lvl="2"/>
            <a:r>
              <a:rPr lang="nb-NO" dirty="0"/>
              <a:t>Er konsistente med god indre sammenheng (rettssystematiske hensyn)</a:t>
            </a:r>
          </a:p>
          <a:p>
            <a:pPr lvl="2"/>
            <a:r>
              <a:rPr lang="nb-NO" dirty="0"/>
              <a:t>Oppfyller konkrete målsetninger om f.eks. forbrukervern</a:t>
            </a:r>
          </a:p>
          <a:p>
            <a:pPr lvl="2"/>
            <a:r>
              <a:rPr lang="nb-NO" dirty="0"/>
              <a:t>Skaper forutsigbarhet</a:t>
            </a:r>
          </a:p>
          <a:p>
            <a:pPr lvl="2"/>
            <a:r>
              <a:rPr lang="nb-NO" dirty="0"/>
              <a:t>Innebærer at loven er lik for alle</a:t>
            </a:r>
          </a:p>
          <a:p>
            <a:pPr lvl="2"/>
            <a:r>
              <a:rPr lang="nb-NO" dirty="0"/>
              <a:t>Gir god rettssikkerhet</a:t>
            </a:r>
          </a:p>
          <a:p>
            <a:pPr marL="914400" lvl="2" indent="0">
              <a:buNone/>
            </a:pPr>
            <a:endParaRPr lang="nb-NO" dirty="0"/>
          </a:p>
        </p:txBody>
      </p:sp>
    </p:spTree>
    <p:extLst>
      <p:ext uri="{BB962C8B-B14F-4D97-AF65-F5344CB8AC3E}">
        <p14:creationId xmlns:p14="http://schemas.microsoft.com/office/powerpoint/2010/main" val="1728247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Rettspolitisk</a:t>
            </a:r>
            <a:r>
              <a:rPr lang="nb-NO" dirty="0"/>
              <a:t> forskningsspørsmål, eksempel 1</a:t>
            </a:r>
          </a:p>
        </p:txBody>
      </p:sp>
      <p:sp>
        <p:nvSpPr>
          <p:cNvPr id="3" name="Content Placeholder 2"/>
          <p:cNvSpPr>
            <a:spLocks noGrp="1"/>
          </p:cNvSpPr>
          <p:nvPr>
            <p:ph idx="1"/>
          </p:nvPr>
        </p:nvSpPr>
        <p:spPr>
          <a:xfrm>
            <a:off x="990600" y="1981200"/>
            <a:ext cx="7696200" cy="4616152"/>
          </a:xfrm>
        </p:spPr>
        <p:txBody>
          <a:bodyPr/>
          <a:lstStyle/>
          <a:p>
            <a:r>
              <a:rPr lang="nb-NO" dirty="0"/>
              <a:t>Foreldet til tross for fristavbrytende skritt – en kritisk analyse av foreldelseslovens regler om virkningen av fordringshaverens skritt til inndrivelse som ikke fører til realitetsavgjørelse om fordringen </a:t>
            </a:r>
          </a:p>
          <a:p>
            <a:pPr lvl="1"/>
            <a:r>
              <a:rPr lang="nn-NO" dirty="0"/>
              <a:t>Tidsskrift for forretningsjus nr. 2 2019</a:t>
            </a:r>
          </a:p>
          <a:p>
            <a:pPr lvl="1"/>
            <a:r>
              <a:rPr lang="nn-NO" dirty="0"/>
              <a:t>«</a:t>
            </a:r>
            <a:r>
              <a:rPr lang="nb-NO" sz="1600" dirty="0"/>
              <a:t>Denne artikkelen gir et bidrag til debatten om behovet for revisjon av de norske foreldelsesreglene ved å ta utgangspunkt i en annen side av foreldelsesinstituttet: reglene om virkningen av fristavbrytende skritt som ikke fører til realitetsavgjørelse. </a:t>
            </a:r>
            <a:r>
              <a:rPr lang="nb-NO" sz="1600" u="sng" dirty="0"/>
              <a:t>Spørsmålet som skal besvares, er om disse reglene gir klare og enkle løsninger for hva som er virkningen for foreldelse av at fordringshaveren har tatt skritt for å drive inn fordringen</a:t>
            </a:r>
            <a:r>
              <a:rPr lang="nb-NO" sz="1600" dirty="0"/>
              <a:t>.» </a:t>
            </a:r>
          </a:p>
        </p:txBody>
      </p:sp>
    </p:spTree>
    <p:extLst>
      <p:ext uri="{BB962C8B-B14F-4D97-AF65-F5344CB8AC3E}">
        <p14:creationId xmlns:p14="http://schemas.microsoft.com/office/powerpoint/2010/main" val="3333066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Rettspolitisk</a:t>
            </a:r>
            <a:r>
              <a:rPr lang="nb-NO" dirty="0"/>
              <a:t> forskningsspørsmål, eksempel 2</a:t>
            </a:r>
          </a:p>
        </p:txBody>
      </p:sp>
      <p:sp>
        <p:nvSpPr>
          <p:cNvPr id="3" name="Content Placeholder 2"/>
          <p:cNvSpPr>
            <a:spLocks noGrp="1"/>
          </p:cNvSpPr>
          <p:nvPr>
            <p:ph idx="1"/>
          </p:nvPr>
        </p:nvSpPr>
        <p:spPr/>
        <p:txBody>
          <a:bodyPr/>
          <a:lstStyle/>
          <a:p>
            <a:r>
              <a:rPr lang="en-US" dirty="0"/>
              <a:t>Who Pays When Things go Wrong? Online Financial Fraud and Consumer Protection in Scandinavia and Europe</a:t>
            </a:r>
          </a:p>
          <a:p>
            <a:pPr lvl="1"/>
            <a:r>
              <a:rPr lang="en-US" dirty="0"/>
              <a:t>European Business Law Review 2020, s. 77‒110</a:t>
            </a:r>
          </a:p>
          <a:p>
            <a:pPr marL="457200" lvl="1" indent="0">
              <a:buNone/>
            </a:pPr>
            <a:r>
              <a:rPr lang="en-US" sz="1400" dirty="0"/>
              <a:t>This paper’s research question is twofold. First, how do current rules on liability allocate losses resulting from third-party online financial fraud between consumers and financial service providers de </a:t>
            </a:r>
            <a:r>
              <a:rPr lang="en-US" sz="1400" dirty="0" err="1"/>
              <a:t>lege</a:t>
            </a:r>
            <a:r>
              <a:rPr lang="en-US" sz="1400" dirty="0"/>
              <a:t> </a:t>
            </a:r>
            <a:r>
              <a:rPr lang="en-US" sz="1400" dirty="0" err="1"/>
              <a:t>lata</a:t>
            </a:r>
            <a:r>
              <a:rPr lang="en-US" sz="1400" dirty="0"/>
              <a:t>? The paper attempts to answer this question by reviewing the relevant Scandinavian (Danish, Swedish and Norwegian) and European law. Second, should financial institutions bear the larger part of losses following from online financial fraud de </a:t>
            </a:r>
            <a:r>
              <a:rPr lang="en-US" sz="1400" dirty="0" err="1"/>
              <a:t>lege</a:t>
            </a:r>
            <a:r>
              <a:rPr lang="en-US" sz="1400" dirty="0"/>
              <a:t> </a:t>
            </a:r>
            <a:r>
              <a:rPr lang="en-US" sz="1400" dirty="0" err="1"/>
              <a:t>ferenda</a:t>
            </a:r>
            <a:r>
              <a:rPr lang="en-US" sz="1400" dirty="0"/>
              <a:t>, in order to achieve the political goal of strong consumer protection in cases of cybercrime on the financial market?</a:t>
            </a:r>
            <a:endParaRPr lang="nb-NO" sz="1400" dirty="0"/>
          </a:p>
        </p:txBody>
      </p:sp>
    </p:spTree>
    <p:extLst>
      <p:ext uri="{BB962C8B-B14F-4D97-AF65-F5344CB8AC3E}">
        <p14:creationId xmlns:p14="http://schemas.microsoft.com/office/powerpoint/2010/main" val="2995754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80928"/>
            <a:ext cx="7696200" cy="1143000"/>
          </a:xfrm>
        </p:spPr>
        <p:txBody>
          <a:bodyPr/>
          <a:lstStyle/>
          <a:p>
            <a:pPr algn="ctr"/>
            <a:r>
              <a:rPr lang="nb-NO" dirty="0" smtClean="0"/>
              <a:t>Masteroppgaver</a:t>
            </a:r>
            <a:r>
              <a:rPr lang="nb-NO" dirty="0" smtClean="0"/>
              <a:t> </a:t>
            </a:r>
            <a:r>
              <a:rPr lang="nb-NO" dirty="0"/>
              <a:t>med en kombinasjon av ulike typer forskningsspørsmål, noen eksempler</a:t>
            </a:r>
          </a:p>
        </p:txBody>
      </p:sp>
    </p:spTree>
    <p:extLst>
      <p:ext uri="{BB962C8B-B14F-4D97-AF65-F5344CB8AC3E}">
        <p14:creationId xmlns:p14="http://schemas.microsoft.com/office/powerpoint/2010/main" val="3887813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2014736"/>
          </a:xfrm>
        </p:spPr>
        <p:txBody>
          <a:bodyPr/>
          <a:lstStyle/>
          <a:p>
            <a:r>
              <a:rPr lang="nb-NO" dirty="0"/>
              <a:t>Krav til utredning av langsiktige miljøkonsekvenser av lovgivning etter Grunnloven § 112 – en rettsdogmatisk, empirisk og </a:t>
            </a:r>
            <a:r>
              <a:rPr lang="nb-NO" dirty="0" err="1"/>
              <a:t>rettspolitisk</a:t>
            </a:r>
            <a:r>
              <a:rPr lang="nb-NO" dirty="0"/>
              <a:t> analyse</a:t>
            </a:r>
          </a:p>
        </p:txBody>
      </p:sp>
      <p:sp>
        <p:nvSpPr>
          <p:cNvPr id="3" name="Content Placeholder 2"/>
          <p:cNvSpPr>
            <a:spLocks noGrp="1"/>
          </p:cNvSpPr>
          <p:nvPr>
            <p:ph idx="1"/>
          </p:nvPr>
        </p:nvSpPr>
        <p:spPr>
          <a:xfrm>
            <a:off x="990600" y="3573016"/>
            <a:ext cx="7696200" cy="2522984"/>
          </a:xfrm>
        </p:spPr>
        <p:txBody>
          <a:bodyPr/>
          <a:lstStyle/>
          <a:p>
            <a:r>
              <a:rPr lang="nb-NO" dirty="0"/>
              <a:t>Skrevet av Karen </a:t>
            </a:r>
            <a:r>
              <a:rPr lang="nb-NO" dirty="0" err="1"/>
              <a:t>Hjelmervik</a:t>
            </a:r>
            <a:r>
              <a:rPr lang="nb-NO" dirty="0"/>
              <a:t> Nerbø</a:t>
            </a:r>
          </a:p>
          <a:p>
            <a:r>
              <a:rPr lang="nb-NO" dirty="0"/>
              <a:t>Tilgjengelig her: </a:t>
            </a:r>
          </a:p>
          <a:p>
            <a:pPr marL="0" indent="0">
              <a:buNone/>
            </a:pPr>
            <a:r>
              <a:rPr lang="nb-NO" dirty="0">
                <a:hlinkClick r:id="rId2"/>
              </a:rPr>
              <a:t>https://www.duo.uio.no/handle/10852/74791</a:t>
            </a:r>
            <a:endParaRPr lang="nb-NO" dirty="0"/>
          </a:p>
          <a:p>
            <a:pPr marL="0" indent="0">
              <a:buNone/>
            </a:pPr>
            <a:endParaRPr lang="nb-NO" dirty="0"/>
          </a:p>
        </p:txBody>
      </p:sp>
    </p:spTree>
    <p:extLst>
      <p:ext uri="{BB962C8B-B14F-4D97-AF65-F5344CB8AC3E}">
        <p14:creationId xmlns:p14="http://schemas.microsoft.com/office/powerpoint/2010/main" val="3019162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Forskningsspørsmål og metode</a:t>
            </a:r>
          </a:p>
        </p:txBody>
      </p:sp>
      <p:sp>
        <p:nvSpPr>
          <p:cNvPr id="3" name="Content Placeholder 2"/>
          <p:cNvSpPr>
            <a:spLocks noGrp="1"/>
          </p:cNvSpPr>
          <p:nvPr>
            <p:ph idx="1"/>
          </p:nvPr>
        </p:nvSpPr>
        <p:spPr>
          <a:xfrm>
            <a:off x="755576" y="1772816"/>
            <a:ext cx="7931224" cy="4824536"/>
          </a:xfrm>
        </p:spPr>
        <p:txBody>
          <a:bodyPr/>
          <a:lstStyle/>
          <a:p>
            <a:r>
              <a:rPr lang="nb-NO" dirty="0"/>
              <a:t>Medfører </a:t>
            </a:r>
            <a:r>
              <a:rPr lang="nb-NO" dirty="0" err="1"/>
              <a:t>Grl</a:t>
            </a:r>
            <a:r>
              <a:rPr lang="nb-NO" dirty="0"/>
              <a:t> § 112 en plikt til å utrede langsiktige miljøkonsekvenser av lovgivning</a:t>
            </a:r>
          </a:p>
          <a:p>
            <a:pPr lvl="1"/>
            <a:r>
              <a:rPr lang="nb-NO" dirty="0"/>
              <a:t>Rettsdogmatisk metode</a:t>
            </a:r>
          </a:p>
          <a:p>
            <a:r>
              <a:rPr lang="nb-NO" dirty="0"/>
              <a:t>Hvordan blir langsiktige miljøkonsekvenser utredet i praksis?</a:t>
            </a:r>
          </a:p>
          <a:p>
            <a:pPr lvl="1"/>
            <a:r>
              <a:rPr lang="nb-NO" dirty="0"/>
              <a:t>Empirisk spørsmål, dokumentanalyse i en utvalgt case (oppstart av gruvedrift med sjødeponi i </a:t>
            </a:r>
            <a:r>
              <a:rPr lang="nb-NO" dirty="0" err="1"/>
              <a:t>Repparfjorden</a:t>
            </a:r>
            <a:r>
              <a:rPr lang="nb-NO" dirty="0"/>
              <a:t>)</a:t>
            </a:r>
          </a:p>
          <a:p>
            <a:r>
              <a:rPr lang="nb-NO" dirty="0"/>
              <a:t>Hvordan bør slike konsekvenser utredes?</a:t>
            </a:r>
          </a:p>
          <a:p>
            <a:pPr lvl="1"/>
            <a:r>
              <a:rPr lang="nb-NO" dirty="0"/>
              <a:t> Rettsfilosofi og miljøetikk brukes for å etablere en standard som rettstilstanden kan måles opp mot</a:t>
            </a:r>
          </a:p>
          <a:p>
            <a:pPr marL="0" indent="0">
              <a:buNone/>
            </a:pPr>
            <a:endParaRPr lang="nb-NO" dirty="0"/>
          </a:p>
          <a:p>
            <a:endParaRPr lang="nb-NO" dirty="0"/>
          </a:p>
        </p:txBody>
      </p:sp>
    </p:spTree>
    <p:extLst>
      <p:ext uri="{BB962C8B-B14F-4D97-AF65-F5344CB8AC3E}">
        <p14:creationId xmlns:p14="http://schemas.microsoft.com/office/powerpoint/2010/main" val="1793461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3166864"/>
          </a:xfrm>
        </p:spPr>
        <p:txBody>
          <a:bodyPr/>
          <a:lstStyle/>
          <a:p>
            <a:r>
              <a:rPr lang="nb-NO" dirty="0"/>
              <a:t>Personvernforordningen artikkel 6 og bruk av personopplysninger til </a:t>
            </a:r>
            <a:r>
              <a:rPr lang="nb-NO" dirty="0" err="1"/>
              <a:t>atferdsbasert</a:t>
            </a:r>
            <a:r>
              <a:rPr lang="nb-NO" dirty="0"/>
              <a:t> markedsføring </a:t>
            </a:r>
            <a:br>
              <a:rPr lang="nb-NO" dirty="0"/>
            </a:br>
            <a:r>
              <a:rPr lang="nb-NO" sz="1800" dirty="0"/>
              <a:t>Er </a:t>
            </a:r>
            <a:r>
              <a:rPr lang="nb-NO" sz="1800" dirty="0" err="1"/>
              <a:t>Facebook</a:t>
            </a:r>
            <a:r>
              <a:rPr lang="nb-NO" sz="1800" dirty="0"/>
              <a:t> sin behandling av brukernes personopplysninger lovlig i gjeldende rett?</a:t>
            </a:r>
          </a:p>
        </p:txBody>
      </p:sp>
      <p:sp>
        <p:nvSpPr>
          <p:cNvPr id="3" name="Content Placeholder 2"/>
          <p:cNvSpPr>
            <a:spLocks noGrp="1"/>
          </p:cNvSpPr>
          <p:nvPr>
            <p:ph idx="1"/>
          </p:nvPr>
        </p:nvSpPr>
        <p:spPr>
          <a:xfrm>
            <a:off x="990600" y="3717032"/>
            <a:ext cx="7696200" cy="2378968"/>
          </a:xfrm>
        </p:spPr>
        <p:txBody>
          <a:bodyPr/>
          <a:lstStyle/>
          <a:p>
            <a:r>
              <a:rPr lang="nb-NO" dirty="0"/>
              <a:t>Skrevet av Svein Gjørtz</a:t>
            </a:r>
          </a:p>
          <a:p>
            <a:r>
              <a:rPr lang="nb-NO" dirty="0"/>
              <a:t>Tilgjengelig her:</a:t>
            </a:r>
          </a:p>
          <a:p>
            <a:pPr lvl="1"/>
            <a:r>
              <a:rPr lang="nb-NO" dirty="0">
                <a:hlinkClick r:id="rId2"/>
              </a:rPr>
              <a:t>https://bora.uib.no/bora-xmlui/handle/1956/21453</a:t>
            </a:r>
            <a:endParaRPr lang="nb-NO" dirty="0"/>
          </a:p>
          <a:p>
            <a:pPr marL="457200" lvl="1" indent="0">
              <a:buNone/>
            </a:pPr>
            <a:endParaRPr lang="nb-NO" dirty="0"/>
          </a:p>
        </p:txBody>
      </p:sp>
    </p:spTree>
    <p:extLst>
      <p:ext uri="{BB962C8B-B14F-4D97-AF65-F5344CB8AC3E}">
        <p14:creationId xmlns:p14="http://schemas.microsoft.com/office/powerpoint/2010/main" val="292592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Agenda</a:t>
            </a:r>
            <a:endParaRPr lang="nb-NO" dirty="0"/>
          </a:p>
        </p:txBody>
      </p:sp>
      <p:sp>
        <p:nvSpPr>
          <p:cNvPr id="3" name="Content Placeholder 2"/>
          <p:cNvSpPr>
            <a:spLocks noGrp="1"/>
          </p:cNvSpPr>
          <p:nvPr>
            <p:ph idx="1"/>
          </p:nvPr>
        </p:nvSpPr>
        <p:spPr/>
        <p:txBody>
          <a:bodyPr/>
          <a:lstStyle/>
          <a:p>
            <a:r>
              <a:rPr lang="nb-NO" dirty="0" smtClean="0"/>
              <a:t>Læringsmål masteroppgaven</a:t>
            </a:r>
            <a:endParaRPr lang="nb-NO" dirty="0" smtClean="0"/>
          </a:p>
          <a:p>
            <a:r>
              <a:rPr lang="nb-NO" dirty="0" smtClean="0"/>
              <a:t>Hva </a:t>
            </a:r>
            <a:r>
              <a:rPr lang="nb-NO" dirty="0" smtClean="0"/>
              <a:t>kjennetegner</a:t>
            </a:r>
            <a:r>
              <a:rPr lang="nb-NO" dirty="0" smtClean="0"/>
              <a:t> </a:t>
            </a:r>
            <a:r>
              <a:rPr lang="nb-NO" dirty="0" smtClean="0"/>
              <a:t>rettsvitenskapelig forskning?</a:t>
            </a:r>
          </a:p>
          <a:p>
            <a:r>
              <a:rPr lang="nb-NO" dirty="0" smtClean="0"/>
              <a:t>Forskningsdesign</a:t>
            </a:r>
          </a:p>
          <a:p>
            <a:r>
              <a:rPr lang="nb-NO" dirty="0" smtClean="0"/>
              <a:t>Ulike typer forskningsspørsmål og </a:t>
            </a:r>
            <a:r>
              <a:rPr lang="nb-NO" dirty="0" smtClean="0"/>
              <a:t>metoder i rettsvitenskapelige arbeider; eksempler</a:t>
            </a:r>
            <a:endParaRPr lang="nb-NO" dirty="0" smtClean="0"/>
          </a:p>
          <a:p>
            <a:endParaRPr lang="nb-NO" dirty="0"/>
          </a:p>
        </p:txBody>
      </p:sp>
    </p:spTree>
    <p:extLst>
      <p:ext uri="{BB962C8B-B14F-4D97-AF65-F5344CB8AC3E}">
        <p14:creationId xmlns:p14="http://schemas.microsoft.com/office/powerpoint/2010/main" val="429650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6672"/>
            <a:ext cx="7696200" cy="1143000"/>
          </a:xfrm>
        </p:spPr>
        <p:txBody>
          <a:bodyPr/>
          <a:lstStyle/>
          <a:p>
            <a:r>
              <a:rPr lang="nb-NO" dirty="0"/>
              <a:t>Forskningsspørsmål</a:t>
            </a:r>
          </a:p>
        </p:txBody>
      </p:sp>
      <p:sp>
        <p:nvSpPr>
          <p:cNvPr id="3" name="Content Placeholder 2"/>
          <p:cNvSpPr>
            <a:spLocks noGrp="1"/>
          </p:cNvSpPr>
          <p:nvPr>
            <p:ph idx="1"/>
          </p:nvPr>
        </p:nvSpPr>
        <p:spPr>
          <a:xfrm>
            <a:off x="467544" y="1484784"/>
            <a:ext cx="8219256" cy="4611216"/>
          </a:xfrm>
        </p:spPr>
        <p:txBody>
          <a:bodyPr/>
          <a:lstStyle/>
          <a:p>
            <a:pPr marL="0" indent="0">
              <a:buNone/>
            </a:pPr>
            <a:r>
              <a:rPr lang="nb-NO" sz="2400" dirty="0" smtClean="0"/>
              <a:t>Formålet </a:t>
            </a:r>
            <a:r>
              <a:rPr lang="nb-NO" sz="2400" dirty="0"/>
              <a:t>med oppgaven er </a:t>
            </a:r>
            <a:r>
              <a:rPr lang="nb-NO" sz="2400" dirty="0" smtClean="0"/>
              <a:t>fastlegge innholdet </a:t>
            </a:r>
            <a:r>
              <a:rPr lang="nb-NO" sz="2400" dirty="0"/>
              <a:t>i vilkårene som må være oppfylte </a:t>
            </a:r>
            <a:r>
              <a:rPr lang="nb-NO" sz="2400" dirty="0" smtClean="0"/>
              <a:t>etter norsk </a:t>
            </a:r>
            <a:r>
              <a:rPr lang="nb-NO" sz="2400" dirty="0"/>
              <a:t>rett for at </a:t>
            </a:r>
            <a:r>
              <a:rPr lang="nb-NO" sz="2400" dirty="0" err="1"/>
              <a:t>atferdsbasert</a:t>
            </a:r>
            <a:r>
              <a:rPr lang="nb-NO" sz="2400" dirty="0"/>
              <a:t> markedsføring skal være lovlig. Fremfor å gi en generell redegjørelse av innholdet i artikkel 6, ønsker jeg å konkretisere analysen ved å undersøke lovligheten av et faktisk tilfelle av </a:t>
            </a:r>
            <a:r>
              <a:rPr lang="nb-NO" sz="2400" dirty="0" err="1"/>
              <a:t>atferdsbasert</a:t>
            </a:r>
            <a:r>
              <a:rPr lang="nb-NO" sz="2400" dirty="0"/>
              <a:t> markedsføring. Dette vil begrense omfanget av oppgaven, og det skaper en faktisk kontekst for hvordan gjeldende rett virker. …</a:t>
            </a:r>
          </a:p>
          <a:p>
            <a:pPr marL="0" indent="0">
              <a:buNone/>
            </a:pPr>
            <a:r>
              <a:rPr lang="nb-NO" sz="2400" dirty="0"/>
              <a:t>Derfor skal jeg ta stilling til om </a:t>
            </a:r>
            <a:r>
              <a:rPr lang="nb-NO" sz="2400" dirty="0" err="1"/>
              <a:t>Facebook</a:t>
            </a:r>
            <a:r>
              <a:rPr lang="nb-NO" sz="2400" dirty="0"/>
              <a:t> sin behandling av norske brukeres personopplysninger til </a:t>
            </a:r>
            <a:r>
              <a:rPr lang="nb-NO" sz="2400" dirty="0" err="1"/>
              <a:t>atferdsbasert</a:t>
            </a:r>
            <a:r>
              <a:rPr lang="nb-NO" sz="2400" dirty="0"/>
              <a:t> markedsføring har et lovlig behandlingsgrunnlag i norsk rett</a:t>
            </a:r>
            <a:r>
              <a:rPr lang="nb-NO" sz="2400" dirty="0" smtClean="0"/>
              <a:t>.</a:t>
            </a:r>
            <a:endParaRPr lang="nb-NO" sz="2400" dirty="0"/>
          </a:p>
        </p:txBody>
      </p:sp>
    </p:spTree>
    <p:extLst>
      <p:ext uri="{BB962C8B-B14F-4D97-AF65-F5344CB8AC3E}">
        <p14:creationId xmlns:p14="http://schemas.microsoft.com/office/powerpoint/2010/main" val="957148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Metode</a:t>
            </a:r>
          </a:p>
        </p:txBody>
      </p:sp>
      <p:sp>
        <p:nvSpPr>
          <p:cNvPr id="3" name="Content Placeholder 2"/>
          <p:cNvSpPr>
            <a:spLocks noGrp="1"/>
          </p:cNvSpPr>
          <p:nvPr>
            <p:ph idx="1"/>
          </p:nvPr>
        </p:nvSpPr>
        <p:spPr/>
        <p:txBody>
          <a:bodyPr/>
          <a:lstStyle/>
          <a:p>
            <a:pPr marL="0" indent="0">
              <a:buNone/>
            </a:pPr>
            <a:r>
              <a:rPr lang="nb-NO" dirty="0"/>
              <a:t>Beskrivelse av hvordan </a:t>
            </a:r>
            <a:r>
              <a:rPr lang="nb-NO" dirty="0" err="1"/>
              <a:t>Facebook</a:t>
            </a:r>
            <a:r>
              <a:rPr lang="nb-NO" dirty="0"/>
              <a:t> behandler brukernes personopplysninger i </a:t>
            </a:r>
            <a:r>
              <a:rPr lang="nb-NO" dirty="0" err="1"/>
              <a:t>atferdsbasert</a:t>
            </a:r>
            <a:r>
              <a:rPr lang="nb-NO" dirty="0"/>
              <a:t> markedsføring. Vurdering av om dette er i overensstemmelse med krav etter personvernlovgivningen. </a:t>
            </a:r>
          </a:p>
        </p:txBody>
      </p:sp>
    </p:spTree>
    <p:extLst>
      <p:ext uri="{BB962C8B-B14F-4D97-AF65-F5344CB8AC3E}">
        <p14:creationId xmlns:p14="http://schemas.microsoft.com/office/powerpoint/2010/main" val="1873390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2014736"/>
          </a:xfrm>
        </p:spPr>
        <p:txBody>
          <a:bodyPr/>
          <a:lstStyle/>
          <a:p>
            <a:r>
              <a:rPr lang="nb-NO" dirty="0"/>
              <a:t>Kredittgiverens plikt til å vurdere forbrukerens kredittverdighet og til å fraråde inngåelse av kredittavtale</a:t>
            </a:r>
          </a:p>
        </p:txBody>
      </p:sp>
      <p:sp>
        <p:nvSpPr>
          <p:cNvPr id="3" name="Content Placeholder 2"/>
          <p:cNvSpPr>
            <a:spLocks noGrp="1"/>
          </p:cNvSpPr>
          <p:nvPr>
            <p:ph idx="1"/>
          </p:nvPr>
        </p:nvSpPr>
        <p:spPr>
          <a:xfrm>
            <a:off x="990600" y="2852936"/>
            <a:ext cx="7696200" cy="3243064"/>
          </a:xfrm>
        </p:spPr>
        <p:txBody>
          <a:bodyPr/>
          <a:lstStyle/>
          <a:p>
            <a:r>
              <a:rPr lang="nb-NO" dirty="0"/>
              <a:t>Skrevet av Marianne </a:t>
            </a:r>
            <a:r>
              <a:rPr lang="nb-NO" dirty="0" smtClean="0"/>
              <a:t>Jakobsen</a:t>
            </a:r>
            <a:endParaRPr lang="nb-NO" dirty="0"/>
          </a:p>
        </p:txBody>
      </p:sp>
    </p:spTree>
    <p:extLst>
      <p:ext uri="{BB962C8B-B14F-4D97-AF65-F5344CB8AC3E}">
        <p14:creationId xmlns:p14="http://schemas.microsoft.com/office/powerpoint/2010/main" val="3331583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Forskningsspørsmål</a:t>
            </a:r>
          </a:p>
        </p:txBody>
      </p:sp>
      <p:sp>
        <p:nvSpPr>
          <p:cNvPr id="3" name="Content Placeholder 2"/>
          <p:cNvSpPr>
            <a:spLocks noGrp="1"/>
          </p:cNvSpPr>
          <p:nvPr>
            <p:ph idx="1"/>
          </p:nvPr>
        </p:nvSpPr>
        <p:spPr>
          <a:xfrm>
            <a:off x="467544" y="1844824"/>
            <a:ext cx="8219256" cy="4752528"/>
          </a:xfrm>
        </p:spPr>
        <p:txBody>
          <a:bodyPr/>
          <a:lstStyle/>
          <a:p>
            <a:r>
              <a:rPr lang="nb-NO" dirty="0"/>
              <a:t>Hva er innholdet av og forholdet mellom kredittgivers plikt til å vurdere forbrukerens kredittverdighet i finansavtaleloven § 46b og frarådingsplikten i finansavtaleloven § 47? </a:t>
            </a:r>
          </a:p>
          <a:p>
            <a:r>
              <a:rPr lang="nb-NO" dirty="0"/>
              <a:t>Hvordan anvender finansklagenemnda rettsanvendelsesskjønnet som ligger i § 47 tredje ledd om lemping av forbrukerens forpliktelser ved brudd på frarådingsplikten.</a:t>
            </a:r>
          </a:p>
          <a:p>
            <a:pPr lvl="1"/>
            <a:r>
              <a:rPr lang="nb-NO" dirty="0"/>
              <a:t>Utøves rettsanvendelsesskjønnet på måte som gjør at formålet med bestemmelsen oppnås?  </a:t>
            </a:r>
          </a:p>
        </p:txBody>
      </p:sp>
    </p:spTree>
    <p:extLst>
      <p:ext uri="{BB962C8B-B14F-4D97-AF65-F5344CB8AC3E}">
        <p14:creationId xmlns:p14="http://schemas.microsoft.com/office/powerpoint/2010/main" val="2914201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Metode</a:t>
            </a:r>
          </a:p>
        </p:txBody>
      </p:sp>
      <p:sp>
        <p:nvSpPr>
          <p:cNvPr id="3" name="Content Placeholder 2"/>
          <p:cNvSpPr>
            <a:spLocks noGrp="1"/>
          </p:cNvSpPr>
          <p:nvPr>
            <p:ph idx="1"/>
          </p:nvPr>
        </p:nvSpPr>
        <p:spPr/>
        <p:txBody>
          <a:bodyPr/>
          <a:lstStyle/>
          <a:p>
            <a:r>
              <a:rPr lang="nb-NO" dirty="0"/>
              <a:t>Forholdet mellom finansavtaleloven §§ 46b og 47</a:t>
            </a:r>
          </a:p>
          <a:p>
            <a:pPr lvl="1"/>
            <a:r>
              <a:rPr lang="nb-NO" dirty="0"/>
              <a:t>Rettsdogmatisk metode, finansklagenemndas praksis brukes som rettskilde i den grad den er relevant</a:t>
            </a:r>
          </a:p>
          <a:p>
            <a:r>
              <a:rPr lang="nb-NO" dirty="0"/>
              <a:t>Oppnås formålet med frarådingsplikten?</a:t>
            </a:r>
          </a:p>
          <a:p>
            <a:pPr lvl="1"/>
            <a:r>
              <a:rPr lang="nb-NO" dirty="0"/>
              <a:t>Finansklagenemndas praksis forekommer som et faktisk empirisk materiale som undersøkes og vurderes.</a:t>
            </a:r>
          </a:p>
        </p:txBody>
      </p:sp>
    </p:spTree>
    <p:extLst>
      <p:ext uri="{BB962C8B-B14F-4D97-AF65-F5344CB8AC3E}">
        <p14:creationId xmlns:p14="http://schemas.microsoft.com/office/powerpoint/2010/main" val="1150380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45080"/>
            <a:ext cx="7696200" cy="1143000"/>
          </a:xfrm>
        </p:spPr>
        <p:txBody>
          <a:bodyPr/>
          <a:lstStyle/>
          <a:p>
            <a:pPr algn="ctr"/>
            <a:r>
              <a:rPr lang="nb-NO" dirty="0"/>
              <a:t>Hvordan finne/utforme </a:t>
            </a:r>
            <a:r>
              <a:rPr lang="nb-NO" dirty="0" smtClean="0"/>
              <a:t>forskningsspørsmål?</a:t>
            </a:r>
            <a:endParaRPr lang="nb-NO" dirty="0"/>
          </a:p>
        </p:txBody>
      </p:sp>
      <p:pic>
        <p:nvPicPr>
          <p:cNvPr id="4" name="Picture 3"/>
          <p:cNvPicPr>
            <a:picLocks noChangeAspect="1"/>
          </p:cNvPicPr>
          <p:nvPr/>
        </p:nvPicPr>
        <p:blipFill>
          <a:blip r:embed="rId3"/>
          <a:stretch>
            <a:fillRect/>
          </a:stretch>
        </p:blipFill>
        <p:spPr>
          <a:xfrm>
            <a:off x="539552" y="1999930"/>
            <a:ext cx="3044941" cy="4567411"/>
          </a:xfrm>
          <a:prstGeom prst="rect">
            <a:avLst/>
          </a:prstGeom>
        </p:spPr>
      </p:pic>
      <p:sp>
        <p:nvSpPr>
          <p:cNvPr id="3" name="TextBox 2"/>
          <p:cNvSpPr txBox="1"/>
          <p:nvPr/>
        </p:nvSpPr>
        <p:spPr>
          <a:xfrm>
            <a:off x="3923928" y="2267698"/>
            <a:ext cx="4680520" cy="4031873"/>
          </a:xfrm>
          <a:prstGeom prst="rect">
            <a:avLst/>
          </a:prstGeom>
          <a:noFill/>
        </p:spPr>
        <p:txBody>
          <a:bodyPr wrap="square" rtlCol="0">
            <a:spAutoFit/>
          </a:bodyPr>
          <a:lstStyle/>
          <a:p>
            <a:pPr marL="342900" indent="-342900">
              <a:buFont typeface="Arial" panose="020B0604020202020204" pitchFamily="34" charset="0"/>
              <a:buChar char="•"/>
            </a:pPr>
            <a:r>
              <a:rPr lang="nb-NO" sz="3200" dirty="0" smtClean="0"/>
              <a:t>Snakk med fagpersoner</a:t>
            </a:r>
          </a:p>
          <a:p>
            <a:pPr marL="342900" indent="-342900">
              <a:buFont typeface="Arial" panose="020B0604020202020204" pitchFamily="34" charset="0"/>
              <a:buChar char="•"/>
            </a:pPr>
            <a:r>
              <a:rPr lang="nb-NO" sz="3200" dirty="0" smtClean="0"/>
              <a:t>Sjekk ut emnebanken</a:t>
            </a:r>
          </a:p>
          <a:p>
            <a:pPr marL="342900" indent="-342900">
              <a:buFont typeface="Arial" panose="020B0604020202020204" pitchFamily="34" charset="0"/>
              <a:buChar char="•"/>
            </a:pPr>
            <a:r>
              <a:rPr lang="nb-NO" sz="3200" dirty="0" smtClean="0"/>
              <a:t>Delta på </a:t>
            </a:r>
            <a:r>
              <a:rPr lang="nb-NO" sz="3200" dirty="0" err="1" smtClean="0"/>
              <a:t>CELL’s</a:t>
            </a:r>
            <a:r>
              <a:rPr lang="nb-NO" sz="3200" dirty="0" smtClean="0"/>
              <a:t> pilotkurs (påmeldingsfrist i morgen)</a:t>
            </a:r>
          </a:p>
          <a:p>
            <a:pPr marL="342900" indent="-342900">
              <a:buFont typeface="Arial" panose="020B0604020202020204" pitchFamily="34" charset="0"/>
              <a:buChar char="•"/>
            </a:pPr>
            <a:r>
              <a:rPr lang="nb-NO" sz="3200" dirty="0" smtClean="0"/>
              <a:t>Les nyheter</a:t>
            </a:r>
            <a:endParaRPr lang="nb-NO" sz="3200" dirty="0"/>
          </a:p>
        </p:txBody>
      </p:sp>
    </p:spTree>
    <p:extLst>
      <p:ext uri="{BB962C8B-B14F-4D97-AF65-F5344CB8AC3E}">
        <p14:creationId xmlns:p14="http://schemas.microsoft.com/office/powerpoint/2010/main" val="614804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564904"/>
            <a:ext cx="7696200" cy="1366664"/>
          </a:xfrm>
        </p:spPr>
        <p:txBody>
          <a:bodyPr/>
          <a:lstStyle/>
          <a:p>
            <a:pPr algn="ctr"/>
            <a:r>
              <a:rPr lang="nb-NO" dirty="0" smtClean="0"/>
              <a:t>Forskningsspørsmål; </a:t>
            </a:r>
            <a:br>
              <a:rPr lang="nb-NO" dirty="0" smtClean="0"/>
            </a:br>
            <a:r>
              <a:rPr lang="nb-NO" dirty="0" smtClean="0"/>
              <a:t>øvelse på </a:t>
            </a:r>
            <a:r>
              <a:rPr lang="nb-NO" dirty="0" err="1" smtClean="0"/>
              <a:t>mentimeter</a:t>
            </a:r>
            <a:endParaRPr lang="nb-NO" dirty="0"/>
          </a:p>
        </p:txBody>
      </p:sp>
    </p:spTree>
    <p:extLst>
      <p:ext uri="{BB962C8B-B14F-4D97-AF65-F5344CB8AC3E}">
        <p14:creationId xmlns:p14="http://schemas.microsoft.com/office/powerpoint/2010/main" val="2574292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696200" cy="1143000"/>
          </a:xfrm>
        </p:spPr>
        <p:txBody>
          <a:bodyPr/>
          <a:lstStyle/>
          <a:p>
            <a:r>
              <a:rPr lang="nb-NO" dirty="0" smtClean="0"/>
              <a:t>Skriveprosessen</a:t>
            </a:r>
            <a:endParaRPr lang="nb-NO" dirty="0"/>
          </a:p>
        </p:txBody>
      </p:sp>
      <p:pic>
        <p:nvPicPr>
          <p:cNvPr id="4" name="Picture 3"/>
          <p:cNvPicPr>
            <a:picLocks noChangeAspect="1"/>
          </p:cNvPicPr>
          <p:nvPr/>
        </p:nvPicPr>
        <p:blipFill>
          <a:blip r:embed="rId2"/>
          <a:stretch>
            <a:fillRect/>
          </a:stretch>
        </p:blipFill>
        <p:spPr>
          <a:xfrm>
            <a:off x="997333" y="1412776"/>
            <a:ext cx="6984776" cy="5170372"/>
          </a:xfrm>
          <a:prstGeom prst="rect">
            <a:avLst/>
          </a:prstGeom>
        </p:spPr>
      </p:pic>
    </p:spTree>
    <p:extLst>
      <p:ext uri="{BB962C8B-B14F-4D97-AF65-F5344CB8AC3E}">
        <p14:creationId xmlns:p14="http://schemas.microsoft.com/office/powerpoint/2010/main" val="4103205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skal vi gjøre på kurs?</a:t>
            </a:r>
            <a:endParaRPr lang="nb-NO" dirty="0"/>
          </a:p>
        </p:txBody>
      </p:sp>
      <p:sp>
        <p:nvSpPr>
          <p:cNvPr id="3" name="Content Placeholder 2"/>
          <p:cNvSpPr>
            <a:spLocks noGrp="1"/>
          </p:cNvSpPr>
          <p:nvPr>
            <p:ph idx="1"/>
          </p:nvPr>
        </p:nvSpPr>
        <p:spPr/>
        <p:txBody>
          <a:bodyPr/>
          <a:lstStyle/>
          <a:p>
            <a:r>
              <a:rPr lang="nb-NO" dirty="0" smtClean="0"/>
              <a:t>Jobbe med prosjektbeskrivelse til masteroppgaven i små grupper (maks 8 studenter per gruppe).</a:t>
            </a:r>
          </a:p>
          <a:p>
            <a:pPr marL="0" indent="0">
              <a:buNone/>
            </a:pPr>
            <a:endParaRPr lang="nb-NO" dirty="0"/>
          </a:p>
        </p:txBody>
      </p:sp>
    </p:spTree>
    <p:extLst>
      <p:ext uri="{BB962C8B-B14F-4D97-AF65-F5344CB8AC3E}">
        <p14:creationId xmlns:p14="http://schemas.microsoft.com/office/powerpoint/2010/main" val="4097308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7696200" cy="1800200"/>
          </a:xfrm>
        </p:spPr>
        <p:txBody>
          <a:bodyPr/>
          <a:lstStyle/>
          <a:p>
            <a:pPr algn="ctr"/>
            <a:r>
              <a:rPr lang="nb-NO" sz="8800" dirty="0" smtClean="0"/>
              <a:t>Lykke til!</a:t>
            </a:r>
            <a:endParaRPr lang="nb-NO" sz="8800" dirty="0"/>
          </a:p>
        </p:txBody>
      </p:sp>
    </p:spTree>
    <p:extLst>
      <p:ext uri="{BB962C8B-B14F-4D97-AF65-F5344CB8AC3E}">
        <p14:creationId xmlns:p14="http://schemas.microsoft.com/office/powerpoint/2010/main" val="4014239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Litteraturtips</a:t>
            </a:r>
            <a:endParaRPr lang="nb-NO" dirty="0"/>
          </a:p>
        </p:txBody>
      </p:sp>
      <p:sp>
        <p:nvSpPr>
          <p:cNvPr id="3" name="Content Placeholder 2"/>
          <p:cNvSpPr>
            <a:spLocks noGrp="1"/>
          </p:cNvSpPr>
          <p:nvPr>
            <p:ph idx="1"/>
          </p:nvPr>
        </p:nvSpPr>
        <p:spPr/>
        <p:txBody>
          <a:bodyPr/>
          <a:lstStyle/>
          <a:p>
            <a:r>
              <a:rPr lang="nb-NO" dirty="0" smtClean="0">
                <a:hlinkClick r:id="rId2"/>
              </a:rPr>
              <a:t>Vanlig </a:t>
            </a:r>
            <a:r>
              <a:rPr lang="nb-NO" dirty="0">
                <a:hlinkClick r:id="rId2"/>
              </a:rPr>
              <a:t>juridisk metode? </a:t>
            </a:r>
            <a:r>
              <a:rPr lang="nb-NO" dirty="0" smtClean="0">
                <a:hlinkClick r:id="rId2"/>
              </a:rPr>
              <a:t>– Om </a:t>
            </a:r>
            <a:r>
              <a:rPr lang="nb-NO" dirty="0">
                <a:hlinkClick r:id="rId2"/>
              </a:rPr>
              <a:t>rettsdogmatikken som juridisk </a:t>
            </a:r>
            <a:r>
              <a:rPr lang="nb-NO" dirty="0" smtClean="0">
                <a:hlinkClick r:id="rId2"/>
              </a:rPr>
              <a:t>sjanger</a:t>
            </a:r>
            <a:r>
              <a:rPr lang="nb-NO" dirty="0" smtClean="0"/>
              <a:t>, Hans Petter Graver, Tidsskrift for rettsvitenskap</a:t>
            </a:r>
          </a:p>
          <a:p>
            <a:r>
              <a:rPr lang="nb-NO" dirty="0" smtClean="0">
                <a:hlinkClick r:id="rId3"/>
              </a:rPr>
              <a:t>The </a:t>
            </a:r>
            <a:r>
              <a:rPr lang="nb-NO" dirty="0" err="1" smtClean="0">
                <a:hlinkClick r:id="rId3"/>
              </a:rPr>
              <a:t>Mind</a:t>
            </a:r>
            <a:r>
              <a:rPr lang="nb-NO" dirty="0" smtClean="0">
                <a:hlinkClick r:id="rId3"/>
              </a:rPr>
              <a:t> and Method </a:t>
            </a:r>
            <a:r>
              <a:rPr lang="nb-NO" dirty="0" err="1" smtClean="0">
                <a:hlinkClick r:id="rId3"/>
              </a:rPr>
              <a:t>of</a:t>
            </a:r>
            <a:r>
              <a:rPr lang="nb-NO" dirty="0" smtClean="0">
                <a:hlinkClick r:id="rId3"/>
              </a:rPr>
              <a:t> </a:t>
            </a:r>
            <a:r>
              <a:rPr lang="nb-NO" dirty="0" err="1" smtClean="0">
                <a:hlinkClick r:id="rId3"/>
              </a:rPr>
              <a:t>the</a:t>
            </a:r>
            <a:r>
              <a:rPr lang="nb-NO" dirty="0" smtClean="0">
                <a:hlinkClick r:id="rId3"/>
              </a:rPr>
              <a:t> Legal </a:t>
            </a:r>
            <a:r>
              <a:rPr lang="nb-NO" dirty="0" err="1" smtClean="0">
                <a:hlinkClick r:id="rId3"/>
              </a:rPr>
              <a:t>Academic</a:t>
            </a:r>
            <a:r>
              <a:rPr lang="nb-NO" dirty="0" smtClean="0"/>
              <a:t>, Jan M. </a:t>
            </a:r>
            <a:r>
              <a:rPr lang="nb-NO" dirty="0" smtClean="0"/>
              <a:t>Smits</a:t>
            </a:r>
          </a:p>
          <a:p>
            <a:r>
              <a:rPr lang="nb-NO" dirty="0" smtClean="0"/>
              <a:t>(</a:t>
            </a:r>
            <a:r>
              <a:rPr lang="nb-NO" dirty="0" err="1" smtClean="0"/>
              <a:t>Kap</a:t>
            </a:r>
            <a:r>
              <a:rPr lang="nb-NO" dirty="0" smtClean="0"/>
              <a:t>. 11 i Hjelp, jeg studerer juss – en studieguide; Å skrive rettsvitenskapelige tekster som besvarer et forskningsspørsmål) </a:t>
            </a:r>
            <a:endParaRPr lang="nb-NO" dirty="0" smtClean="0"/>
          </a:p>
          <a:p>
            <a:pPr marL="457200" lvl="1" indent="0">
              <a:buNone/>
            </a:pPr>
            <a:endParaRPr lang="nb-NO" dirty="0" smtClean="0"/>
          </a:p>
          <a:p>
            <a:pPr lvl="1"/>
            <a:endParaRPr lang="nb-NO" dirty="0"/>
          </a:p>
        </p:txBody>
      </p:sp>
    </p:spTree>
    <p:extLst>
      <p:ext uri="{BB962C8B-B14F-4D97-AF65-F5344CB8AC3E}">
        <p14:creationId xmlns:p14="http://schemas.microsoft.com/office/powerpoint/2010/main" val="204312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Læringsmål, overordnet</a:t>
            </a:r>
            <a:endParaRPr lang="nb-NO" dirty="0"/>
          </a:p>
        </p:txBody>
      </p:sp>
      <p:sp>
        <p:nvSpPr>
          <p:cNvPr id="3" name="Content Placeholder 2"/>
          <p:cNvSpPr>
            <a:spLocks noGrp="1"/>
          </p:cNvSpPr>
          <p:nvPr>
            <p:ph idx="1"/>
          </p:nvPr>
        </p:nvSpPr>
        <p:spPr/>
        <p:txBody>
          <a:bodyPr/>
          <a:lstStyle/>
          <a:p>
            <a:r>
              <a:rPr lang="nb-NO" dirty="0" smtClean="0"/>
              <a:t>Kandidaten </a:t>
            </a:r>
            <a:r>
              <a:rPr lang="nb-NO" dirty="0"/>
              <a:t>skal kunne anvende juridisk metode til å </a:t>
            </a:r>
            <a:r>
              <a:rPr lang="nb-NO" b="1" dirty="0"/>
              <a:t>analysere</a:t>
            </a:r>
            <a:r>
              <a:rPr lang="nb-NO" dirty="0"/>
              <a:t>, </a:t>
            </a:r>
            <a:r>
              <a:rPr lang="nb-NO" b="1" dirty="0"/>
              <a:t>drøfte</a:t>
            </a:r>
            <a:r>
              <a:rPr lang="nb-NO" dirty="0"/>
              <a:t> og </a:t>
            </a:r>
            <a:r>
              <a:rPr lang="nb-NO" b="1" dirty="0"/>
              <a:t>ta standpunkt til rettslige problemstillinger</a:t>
            </a:r>
            <a:r>
              <a:rPr lang="nb-NO" dirty="0"/>
              <a:t> på en </a:t>
            </a:r>
            <a:r>
              <a:rPr lang="nb-NO" b="1" dirty="0"/>
              <a:t>kritisk</a:t>
            </a:r>
            <a:r>
              <a:rPr lang="nb-NO" dirty="0"/>
              <a:t>, </a:t>
            </a:r>
            <a:r>
              <a:rPr lang="nb-NO" b="1" dirty="0"/>
              <a:t>selvstendig</a:t>
            </a:r>
            <a:r>
              <a:rPr lang="nb-NO" dirty="0"/>
              <a:t> og </a:t>
            </a:r>
            <a:r>
              <a:rPr lang="nb-NO" b="1" dirty="0"/>
              <a:t>etisk</a:t>
            </a:r>
            <a:r>
              <a:rPr lang="nb-NO" dirty="0"/>
              <a:t> måte. Dette innebærer å kunne</a:t>
            </a:r>
            <a:r>
              <a:rPr lang="nb-NO" dirty="0" smtClean="0"/>
              <a:t>:</a:t>
            </a:r>
            <a:endParaRPr lang="nb-NO" dirty="0"/>
          </a:p>
          <a:p>
            <a:pPr lvl="1"/>
            <a:r>
              <a:rPr lang="nb-NO" dirty="0" smtClean="0"/>
              <a:t>Foreta </a:t>
            </a:r>
            <a:r>
              <a:rPr lang="nb-NO" dirty="0"/>
              <a:t>rettspolitiske vurderinger av rettsreglene</a:t>
            </a:r>
          </a:p>
          <a:p>
            <a:pPr lvl="1"/>
            <a:r>
              <a:rPr lang="nb-NO" dirty="0"/>
              <a:t>Gjennomføre et </a:t>
            </a:r>
            <a:r>
              <a:rPr lang="nb-NO" b="1" dirty="0"/>
              <a:t>avgrenset forskningsprosjekt</a:t>
            </a:r>
            <a:r>
              <a:rPr lang="nb-NO" dirty="0"/>
              <a:t> under veiledning og i tråd med forskningsetiske normer</a:t>
            </a:r>
          </a:p>
        </p:txBody>
      </p:sp>
    </p:spTree>
    <p:extLst>
      <p:ext uri="{BB962C8B-B14F-4D97-AF65-F5344CB8AC3E}">
        <p14:creationId xmlns:p14="http://schemas.microsoft.com/office/powerpoint/2010/main" val="354534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Læringsmål JUR5030 og JUR5060</a:t>
            </a:r>
            <a:endParaRPr lang="nb-NO" dirty="0"/>
          </a:p>
        </p:txBody>
      </p:sp>
      <p:sp>
        <p:nvSpPr>
          <p:cNvPr id="3" name="Content Placeholder 2"/>
          <p:cNvSpPr>
            <a:spLocks noGrp="1"/>
          </p:cNvSpPr>
          <p:nvPr>
            <p:ph idx="1"/>
          </p:nvPr>
        </p:nvSpPr>
        <p:spPr>
          <a:xfrm>
            <a:off x="611560" y="1700808"/>
            <a:ext cx="8075240" cy="4896544"/>
          </a:xfrm>
        </p:spPr>
        <p:txBody>
          <a:bodyPr/>
          <a:lstStyle/>
          <a:p>
            <a:r>
              <a:rPr lang="nb-NO" dirty="0" smtClean="0"/>
              <a:t>Studenten skal være i stand til å:</a:t>
            </a:r>
            <a:endParaRPr lang="nb-NO" dirty="0"/>
          </a:p>
          <a:p>
            <a:pPr lvl="1"/>
            <a:r>
              <a:rPr lang="nb-NO" sz="1800" b="1" dirty="0" smtClean="0"/>
              <a:t>Utforme</a:t>
            </a:r>
            <a:r>
              <a:rPr lang="nb-NO" sz="1800" dirty="0" smtClean="0"/>
              <a:t> </a:t>
            </a:r>
            <a:r>
              <a:rPr lang="nb-NO" sz="1800" dirty="0"/>
              <a:t>og </a:t>
            </a:r>
            <a:r>
              <a:rPr lang="nb-NO" sz="1800" b="1" dirty="0"/>
              <a:t>analysere</a:t>
            </a:r>
            <a:r>
              <a:rPr lang="nb-NO" sz="1800" dirty="0"/>
              <a:t> et </a:t>
            </a:r>
            <a:r>
              <a:rPr lang="nb-NO" sz="1800" b="1" dirty="0"/>
              <a:t>forskningsspørsmål</a:t>
            </a:r>
            <a:r>
              <a:rPr lang="nb-NO" sz="1800" dirty="0"/>
              <a:t>  i samsvar med de krav som stilles til god juridisk eller annen </a:t>
            </a:r>
            <a:r>
              <a:rPr lang="nb-NO" sz="1800" b="1" dirty="0"/>
              <a:t>vitenskapelig metode</a:t>
            </a:r>
            <a:r>
              <a:rPr lang="nb-NO" sz="1800" dirty="0"/>
              <a:t>.</a:t>
            </a:r>
          </a:p>
          <a:p>
            <a:pPr lvl="1"/>
            <a:r>
              <a:rPr lang="nb-NO" sz="1800" dirty="0" smtClean="0"/>
              <a:t>Bruke </a:t>
            </a:r>
            <a:r>
              <a:rPr lang="nb-NO" sz="1800" dirty="0"/>
              <a:t>juridisk eller annen vitenskapelig metode som er egnet til å besvare forskningsspørsmålet på en </a:t>
            </a:r>
            <a:r>
              <a:rPr lang="nb-NO" sz="1800" b="1" dirty="0"/>
              <a:t>selvstendig</a:t>
            </a:r>
            <a:r>
              <a:rPr lang="nb-NO" sz="1800" dirty="0"/>
              <a:t> måte.</a:t>
            </a:r>
          </a:p>
          <a:p>
            <a:pPr lvl="1"/>
            <a:r>
              <a:rPr lang="nb-NO" sz="1800" dirty="0" smtClean="0"/>
              <a:t>Identifisere</a:t>
            </a:r>
            <a:r>
              <a:rPr lang="nb-NO" sz="1800" dirty="0"/>
              <a:t>, formulere og </a:t>
            </a:r>
            <a:r>
              <a:rPr lang="nb-NO" sz="1800" b="1" dirty="0"/>
              <a:t>drøfte problemstillinger</a:t>
            </a:r>
            <a:r>
              <a:rPr lang="nb-NO" sz="1800" dirty="0"/>
              <a:t>, herunder å disponere stoffet i </a:t>
            </a:r>
            <a:r>
              <a:rPr lang="nb-NO" sz="1800" b="1" dirty="0"/>
              <a:t>hovedproblemstillinger, argumentasjon og konklusjoner</a:t>
            </a:r>
            <a:r>
              <a:rPr lang="nb-NO" sz="1800" dirty="0"/>
              <a:t>.</a:t>
            </a:r>
          </a:p>
          <a:p>
            <a:pPr lvl="1"/>
            <a:r>
              <a:rPr lang="nb-NO" sz="1800" dirty="0" smtClean="0"/>
              <a:t>Skrive </a:t>
            </a:r>
            <a:r>
              <a:rPr lang="nb-NO" sz="1800" dirty="0"/>
              <a:t>en </a:t>
            </a:r>
            <a:r>
              <a:rPr lang="nb-NO" sz="1800" b="1" dirty="0"/>
              <a:t>selvstendig framstilling</a:t>
            </a:r>
            <a:r>
              <a:rPr lang="nb-NO" sz="1800" dirty="0"/>
              <a:t>.</a:t>
            </a:r>
          </a:p>
          <a:p>
            <a:pPr lvl="1"/>
            <a:r>
              <a:rPr lang="nb-NO" sz="1800" dirty="0" smtClean="0"/>
              <a:t>Orientere </a:t>
            </a:r>
            <a:r>
              <a:rPr lang="nb-NO" sz="1800" dirty="0"/>
              <a:t>seg i tilfanget av kilder: Finne relevante kilder og </a:t>
            </a:r>
            <a:r>
              <a:rPr lang="nb-NO" sz="1800" b="1" dirty="0"/>
              <a:t>selvstendig og kritisk skille kilder med akademisk tyngde fra andre</a:t>
            </a:r>
            <a:r>
              <a:rPr lang="nb-NO" sz="1800" dirty="0"/>
              <a:t>.</a:t>
            </a:r>
          </a:p>
          <a:p>
            <a:pPr lvl="1"/>
            <a:r>
              <a:rPr lang="nb-NO" sz="1800" dirty="0" smtClean="0"/>
              <a:t>Skille </a:t>
            </a:r>
            <a:r>
              <a:rPr lang="nb-NO" sz="1800" dirty="0"/>
              <a:t>mellom rettsdogmatiske og rettspolitiske analyser i juridisk arbeid, der dette faller seg naturlig for forskningsspørsmålet, herunder </a:t>
            </a:r>
            <a:r>
              <a:rPr lang="nb-NO" sz="1800" b="1" dirty="0"/>
              <a:t>kritisk å vurdere gjeldende rett og drøfte behovet for endringer</a:t>
            </a:r>
            <a:r>
              <a:rPr lang="nb-NO" sz="1800" dirty="0"/>
              <a:t>.</a:t>
            </a:r>
          </a:p>
        </p:txBody>
      </p:sp>
    </p:spTree>
    <p:extLst>
      <p:ext uri="{BB962C8B-B14F-4D97-AF65-F5344CB8AC3E}">
        <p14:creationId xmlns:p14="http://schemas.microsoft.com/office/powerpoint/2010/main" val="45758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Må jeg ha et (eller flere) forskningsspørsmål?</a:t>
            </a:r>
          </a:p>
        </p:txBody>
      </p:sp>
      <p:sp>
        <p:nvSpPr>
          <p:cNvPr id="3" name="Content Placeholder 2"/>
          <p:cNvSpPr>
            <a:spLocks noGrp="1"/>
          </p:cNvSpPr>
          <p:nvPr>
            <p:ph idx="1"/>
          </p:nvPr>
        </p:nvSpPr>
        <p:spPr>
          <a:xfrm>
            <a:off x="990600" y="1981200"/>
            <a:ext cx="7696200" cy="4400128"/>
          </a:xfrm>
        </p:spPr>
        <p:txBody>
          <a:bodyPr/>
          <a:lstStyle/>
          <a:p>
            <a:r>
              <a:rPr lang="nb-NO" dirty="0"/>
              <a:t>Ja, hvis ikke er det umulig å oppfylle følgende læringsmål:</a:t>
            </a:r>
          </a:p>
          <a:p>
            <a:pPr lvl="1"/>
            <a:r>
              <a:rPr lang="nb-NO" dirty="0"/>
              <a:t>«Utforme og analysere et forskningsspørsmål  i samsvar med de krav som stilles til god juridisk eller annen vitenskapelig metode.»</a:t>
            </a:r>
          </a:p>
          <a:p>
            <a:pPr lvl="1"/>
            <a:r>
              <a:rPr lang="nb-NO" dirty="0"/>
              <a:t>(dessuten trenger du et forskningsspørsmål for å unngå at fremstillingen blir en ren </a:t>
            </a:r>
            <a:r>
              <a:rPr lang="nb-NO" dirty="0" smtClean="0"/>
              <a:t>redegjørelse</a:t>
            </a:r>
            <a:r>
              <a:rPr lang="nb-NO" dirty="0" smtClean="0"/>
              <a:t>)</a:t>
            </a:r>
          </a:p>
          <a:p>
            <a:r>
              <a:rPr lang="nb-NO" dirty="0" smtClean="0"/>
              <a:t>MEN; det finnes mange ulike typer forskningsspørsmål, og du trenger heller ikke ha ett overordnet spørsmål</a:t>
            </a:r>
          </a:p>
        </p:txBody>
      </p:sp>
    </p:spTree>
    <p:extLst>
      <p:ext uri="{BB962C8B-B14F-4D97-AF65-F5344CB8AC3E}">
        <p14:creationId xmlns:p14="http://schemas.microsoft.com/office/powerpoint/2010/main" val="147890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052736"/>
            <a:ext cx="7696200" cy="5470085"/>
          </a:xfrm>
        </p:spPr>
        <p:txBody>
          <a:bodyPr/>
          <a:lstStyle/>
          <a:p>
            <a:r>
              <a:rPr lang="nb-NO" dirty="0" smtClean="0"/>
              <a:t>Forskning = Bruk </a:t>
            </a:r>
            <a:r>
              <a:rPr lang="nb-NO" dirty="0" smtClean="0"/>
              <a:t>av </a:t>
            </a:r>
            <a:r>
              <a:rPr lang="nb-NO" i="1" dirty="0" smtClean="0"/>
              <a:t>vitenskapelig metode </a:t>
            </a:r>
            <a:r>
              <a:rPr lang="nb-NO" dirty="0" smtClean="0"/>
              <a:t>for </a:t>
            </a:r>
            <a:r>
              <a:rPr lang="nb-NO" i="1" dirty="0" smtClean="0"/>
              <a:t>undersøke noe</a:t>
            </a:r>
            <a:r>
              <a:rPr lang="nb-NO" dirty="0" smtClean="0"/>
              <a:t> med sikte på å </a:t>
            </a:r>
            <a:r>
              <a:rPr lang="nb-NO" i="1" dirty="0" smtClean="0"/>
              <a:t>frembringe ny kunnskap</a:t>
            </a:r>
            <a:r>
              <a:rPr lang="nb-NO" dirty="0" smtClean="0"/>
              <a:t>. </a:t>
            </a:r>
          </a:p>
          <a:p>
            <a:r>
              <a:rPr lang="nb-NO" dirty="0" smtClean="0"/>
              <a:t>Rettsvitenskapelig forskning</a:t>
            </a:r>
          </a:p>
          <a:p>
            <a:pPr lvl="1"/>
            <a:r>
              <a:rPr lang="nb-NO" dirty="0" smtClean="0"/>
              <a:t>Rettsdogmatikk</a:t>
            </a:r>
          </a:p>
          <a:p>
            <a:pPr lvl="1"/>
            <a:r>
              <a:rPr lang="nb-NO" dirty="0" smtClean="0"/>
              <a:t>Rettsøkonomi</a:t>
            </a:r>
          </a:p>
          <a:p>
            <a:pPr lvl="1"/>
            <a:r>
              <a:rPr lang="nb-NO" dirty="0" smtClean="0"/>
              <a:t>Rettssosiologi</a:t>
            </a:r>
          </a:p>
          <a:p>
            <a:pPr lvl="1"/>
            <a:r>
              <a:rPr lang="nb-NO" dirty="0" smtClean="0"/>
              <a:t>Rettsteori</a:t>
            </a:r>
          </a:p>
          <a:p>
            <a:pPr lvl="1"/>
            <a:r>
              <a:rPr lang="nb-NO" dirty="0" err="1" smtClean="0"/>
              <a:t>Osv</a:t>
            </a:r>
            <a:r>
              <a:rPr lang="nb-NO" dirty="0" smtClean="0"/>
              <a:t>…  </a:t>
            </a:r>
            <a:endParaRPr lang="nb-NO" dirty="0" smtClean="0"/>
          </a:p>
          <a:p>
            <a:r>
              <a:rPr lang="nb-NO" dirty="0"/>
              <a:t>Tema for masteroppgaven kan være juridisk, eller delvis juridisk, herunder regnes også perspektivfag </a:t>
            </a:r>
            <a:endParaRPr lang="nb-NO" dirty="0" smtClean="0"/>
          </a:p>
          <a:p>
            <a:pPr lvl="1"/>
            <a:endParaRPr lang="nb-NO" dirty="0" smtClean="0"/>
          </a:p>
          <a:p>
            <a:pPr lvl="1"/>
            <a:endParaRPr lang="nb-NO" dirty="0"/>
          </a:p>
        </p:txBody>
      </p:sp>
    </p:spTree>
    <p:extLst>
      <p:ext uri="{BB962C8B-B14F-4D97-AF65-F5344CB8AC3E}">
        <p14:creationId xmlns:p14="http://schemas.microsoft.com/office/powerpoint/2010/main" val="149477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Formål med</a:t>
            </a:r>
            <a:r>
              <a:rPr lang="nb-NO" dirty="0" smtClean="0"/>
              <a:t> vitenskapelige rettsdogmatiske </a:t>
            </a:r>
            <a:r>
              <a:rPr lang="nb-NO" dirty="0" smtClean="0"/>
              <a:t>tekster</a:t>
            </a:r>
            <a:endParaRPr lang="nb-NO" dirty="0"/>
          </a:p>
        </p:txBody>
      </p:sp>
      <p:sp>
        <p:nvSpPr>
          <p:cNvPr id="3" name="Content Placeholder 2"/>
          <p:cNvSpPr>
            <a:spLocks noGrp="1"/>
          </p:cNvSpPr>
          <p:nvPr>
            <p:ph idx="1"/>
          </p:nvPr>
        </p:nvSpPr>
        <p:spPr>
          <a:xfrm>
            <a:off x="990600" y="1981200"/>
            <a:ext cx="7696200" cy="4328120"/>
          </a:xfrm>
        </p:spPr>
        <p:txBody>
          <a:bodyPr/>
          <a:lstStyle/>
          <a:p>
            <a:r>
              <a:rPr lang="nb-NO" dirty="0" smtClean="0"/>
              <a:t>Formidle kunnskap om hva som finnes av lover, traktater, praksis, litteratur, etc.</a:t>
            </a:r>
          </a:p>
          <a:p>
            <a:pPr lvl="1"/>
            <a:r>
              <a:rPr lang="nb-NO" dirty="0" smtClean="0"/>
              <a:t>Deskriptiv/redegjørende</a:t>
            </a:r>
          </a:p>
          <a:p>
            <a:r>
              <a:rPr lang="nb-NO" dirty="0" smtClean="0"/>
              <a:t>Bidra med egne analyser</a:t>
            </a:r>
          </a:p>
          <a:p>
            <a:pPr lvl="1"/>
            <a:r>
              <a:rPr lang="nb-NO" dirty="0" smtClean="0"/>
              <a:t>Kan være utvikling av begreper og systematikk, sammenlikninger av forskjellige rettsområder, kartlegging og avveining av berørte interesser, utprøving av eksisterende eller nye argumenter for løsning av rettsspørsmål</a:t>
            </a:r>
          </a:p>
          <a:p>
            <a:pPr lvl="2"/>
            <a:r>
              <a:rPr lang="nb-NO" dirty="0" smtClean="0"/>
              <a:t>Dels deskriptivt, dels </a:t>
            </a:r>
            <a:r>
              <a:rPr lang="nb-NO" dirty="0" err="1" smtClean="0"/>
              <a:t>argumentativ</a:t>
            </a:r>
            <a:endParaRPr lang="nb-NO" dirty="0"/>
          </a:p>
        </p:txBody>
      </p:sp>
    </p:spTree>
    <p:extLst>
      <p:ext uri="{BB962C8B-B14F-4D97-AF65-F5344CB8AC3E}">
        <p14:creationId xmlns:p14="http://schemas.microsoft.com/office/powerpoint/2010/main" val="2543227739"/>
      </p:ext>
    </p:extLst>
  </p:cSld>
  <p:clrMapOvr>
    <a:masterClrMapping/>
  </p:clrMapOvr>
</p:sld>
</file>

<file path=ppt/theme/theme1.xml><?xml version="1.0" encoding="utf-8"?>
<a:theme xmlns:a="http://schemas.openxmlformats.org/drawingml/2006/main" name="ifp_presentasjon_no">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ifp_presentasjon_no</Template>
  <TotalTime>9579</TotalTime>
  <Words>2024</Words>
  <Application>Microsoft Office PowerPoint</Application>
  <PresentationFormat>On-screen Show (4:3)</PresentationFormat>
  <Paragraphs>190</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ＭＳ Ｐゴシック</vt:lpstr>
      <vt:lpstr>Arial</vt:lpstr>
      <vt:lpstr>Calibri</vt:lpstr>
      <vt:lpstr>ヒラギノ角ゴ Pro W3</vt:lpstr>
      <vt:lpstr>ifp_presentasjon_no</vt:lpstr>
      <vt:lpstr>PowerPoint Presentation</vt:lpstr>
      <vt:lpstr>PowerPoint Presentation</vt:lpstr>
      <vt:lpstr>Agenda</vt:lpstr>
      <vt:lpstr>Litteraturtips</vt:lpstr>
      <vt:lpstr>Læringsmål, overordnet</vt:lpstr>
      <vt:lpstr>Læringsmål JUR5030 og JUR5060</vt:lpstr>
      <vt:lpstr>Må jeg ha et (eller flere) forskningsspørsmål?</vt:lpstr>
      <vt:lpstr>PowerPoint Presentation</vt:lpstr>
      <vt:lpstr>Formål med vitenskapelige rettsdogmatiske tekster</vt:lpstr>
      <vt:lpstr>Forskningsdesign</vt:lpstr>
      <vt:lpstr>Formulering av forskningsspørsmålet (hovedproblemstillingen)</vt:lpstr>
      <vt:lpstr>Eksempel åpne forskningsspørsmål</vt:lpstr>
      <vt:lpstr>Eksempel ja/nei- forskningsspørsmål</vt:lpstr>
      <vt:lpstr>Ting å tenke på når du designer masterprosjektet ditt</vt:lpstr>
      <vt:lpstr>Øvelse</vt:lpstr>
      <vt:lpstr>Ulike typer av forskningsspørsmål i rettsvitenskapelige avhandlinger</vt:lpstr>
      <vt:lpstr>Hva er innholdet av bestemte regler?</vt:lpstr>
      <vt:lpstr>Hva er forholdet mellom ulike regler?</vt:lpstr>
      <vt:lpstr>Hvordan håndterer retten et bestemt problem/fenomen?</vt:lpstr>
      <vt:lpstr>Regelbasert eller problem-/fenomenbasert innfallsvinkel? </vt:lpstr>
      <vt:lpstr>Hva er innholdet av og hvilken rolle spiller et bestemt rettslig konsept eller begrep?</vt:lpstr>
      <vt:lpstr>Hvordan praktiseres bestemte regler?</vt:lpstr>
      <vt:lpstr>Er bestemte regler gode? </vt:lpstr>
      <vt:lpstr>Rettspolitisk forskningsspørsmål, eksempel 1</vt:lpstr>
      <vt:lpstr>Rettspolitisk forskningsspørsmål, eksempel 2</vt:lpstr>
      <vt:lpstr>Masteroppgaver med en kombinasjon av ulike typer forskningsspørsmål, noen eksempler</vt:lpstr>
      <vt:lpstr>Krav til utredning av langsiktige miljøkonsekvenser av lovgivning etter Grunnloven § 112 – en rettsdogmatisk, empirisk og rettspolitisk analyse</vt:lpstr>
      <vt:lpstr>Forskningsspørsmål og metode</vt:lpstr>
      <vt:lpstr>Personvernforordningen artikkel 6 og bruk av personopplysninger til atferdsbasert markedsføring  Er Facebook sin behandling av brukernes personopplysninger lovlig i gjeldende rett?</vt:lpstr>
      <vt:lpstr>Forskningsspørsmål</vt:lpstr>
      <vt:lpstr>Metode</vt:lpstr>
      <vt:lpstr>Kredittgiverens plikt til å vurdere forbrukerens kredittverdighet og til å fraråde inngåelse av kredittavtale</vt:lpstr>
      <vt:lpstr>Forskningsspørsmål</vt:lpstr>
      <vt:lpstr>Metode</vt:lpstr>
      <vt:lpstr>Hvordan finne/utforme forskningsspørsmål?</vt:lpstr>
      <vt:lpstr>Forskningsspørsmål;  øvelse på mentimeter</vt:lpstr>
      <vt:lpstr>Skriveprosessen</vt:lpstr>
      <vt:lpstr>Hva skal vi gjøre på kurs?</vt:lpstr>
      <vt:lpstr>Lykke til!</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Kurs 2 i avtale- og kjøpsrett – dag 1, 3. september 2012</dc:title>
  <dc:creator>Herman Bruserud</dc:creator>
  <cp:lastModifiedBy>Marte Eidsand Kjørven</cp:lastModifiedBy>
  <cp:revision>394</cp:revision>
  <cp:lastPrinted>2018-08-24T07:45:14Z</cp:lastPrinted>
  <dcterms:created xsi:type="dcterms:W3CDTF">2012-08-16T09:03:15Z</dcterms:created>
  <dcterms:modified xsi:type="dcterms:W3CDTF">2022-09-22T13:17:29Z</dcterms:modified>
</cp:coreProperties>
</file>