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17" r:id="rId2"/>
    <p:sldId id="483" r:id="rId3"/>
    <p:sldId id="530" r:id="rId4"/>
    <p:sldId id="472" r:id="rId5"/>
    <p:sldId id="490" r:id="rId6"/>
    <p:sldId id="495" r:id="rId7"/>
    <p:sldId id="487" r:id="rId8"/>
    <p:sldId id="264" r:id="rId9"/>
    <p:sldId id="259" r:id="rId10"/>
    <p:sldId id="486" r:id="rId11"/>
    <p:sldId id="494" r:id="rId12"/>
    <p:sldId id="525" r:id="rId13"/>
    <p:sldId id="511" r:id="rId14"/>
    <p:sldId id="517" r:id="rId15"/>
    <p:sldId id="532" r:id="rId16"/>
    <p:sldId id="500" r:id="rId17"/>
    <p:sldId id="533" r:id="rId18"/>
    <p:sldId id="524" r:id="rId19"/>
    <p:sldId id="515" r:id="rId20"/>
    <p:sldId id="452" r:id="rId21"/>
    <p:sldId id="481" r:id="rId22"/>
    <p:sldId id="449" r:id="rId23"/>
    <p:sldId id="52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5C5CE6-4C84-495E-919C-657409194341}" v="53" dt="2023-10-06T17:11:19.7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8" autoAdjust="0"/>
    <p:restoredTop sz="94660"/>
  </p:normalViewPr>
  <p:slideViewPr>
    <p:cSldViewPr snapToGrid="0">
      <p:cViewPr varScale="1">
        <p:scale>
          <a:sx n="63" d="100"/>
          <a:sy n="63" d="100"/>
        </p:scale>
        <p:origin x="77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198EC-D241-496B-B57E-94C15F542240}" type="datetimeFigureOut">
              <a:rPr lang="en-IE" smtClean="0"/>
              <a:t>11/10/2023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F4ADF-B8C9-4747-9DBB-8346CA1EFBD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15611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5E118-86E1-784C-5179-D3341A5DC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04F86A-9D08-EDB8-FD8C-3643B39553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993D2-1F2F-A0D4-C3F7-8C3FB977A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540E-34FC-43F2-95F3-A42B88C7188E}" type="datetimeFigureOut">
              <a:rPr lang="en-IE" smtClean="0"/>
              <a:t>11/10/2023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A9032-F643-CD08-F41E-4FED55C06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36DF5-4659-517D-CA1F-6B7A530A5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F747-ADAB-4BE7-AD6D-2919673C52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49906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53219-D6C6-7F20-B636-513EB02F8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DFCF5-D4DB-A670-C988-2CEE58571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E6899-6056-A1A4-EB12-B244E919F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540E-34FC-43F2-95F3-A42B88C7188E}" type="datetimeFigureOut">
              <a:rPr lang="en-IE" smtClean="0"/>
              <a:t>11/10/2023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4EB64-7DB0-4006-C00B-A27A14F8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C03C2-30D5-5449-A7AA-E1E1A9B3D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F747-ADAB-4BE7-AD6D-2919673C52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29172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786032-7632-9D47-84C8-3CD70E430D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452419-F46D-7A7A-F9FB-AACA88BF1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1A9DD-EDB0-E001-0D59-F1C307F41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540E-34FC-43F2-95F3-A42B88C7188E}" type="datetimeFigureOut">
              <a:rPr lang="en-IE" smtClean="0"/>
              <a:t>11/10/2023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4F6CC-841D-9FEB-FDED-4DDE94CC7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111E2-23EE-4E96-3808-9F2684FA0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F747-ADAB-4BE7-AD6D-2919673C52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0886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B4EF6C6D-4878-2C12-EC9B-CDCFB4C40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9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8D4D4C-9FA5-43FE-248B-845F09D2ADAF}"/>
              </a:ext>
            </a:extLst>
          </p:cNvPr>
          <p:cNvSpPr/>
          <p:nvPr userDrawn="1"/>
        </p:nvSpPr>
        <p:spPr>
          <a:xfrm>
            <a:off x="812800" y="3227389"/>
            <a:ext cx="4368800" cy="1309687"/>
          </a:xfrm>
          <a:prstGeom prst="rect">
            <a:avLst/>
          </a:prstGeom>
          <a:solidFill>
            <a:srgbClr val="D9D9D8"/>
          </a:solidFill>
          <a:ln>
            <a:solidFill>
              <a:srgbClr val="DA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IE" sz="18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09600" y="2018787"/>
            <a:ext cx="11074400" cy="43313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53733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26D86-965C-49EE-C995-F2CDF4D45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64CB4-88D5-2C99-E68D-BFC8AD115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6FEF3-2D21-0301-FB58-91512DE9A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540E-34FC-43F2-95F3-A42B88C7188E}" type="datetimeFigureOut">
              <a:rPr lang="en-IE" smtClean="0"/>
              <a:t>11/10/2023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5145F-B55A-DE62-21B6-FF49078A5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776EC-ECAF-E201-13C1-ECCE3EC82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F747-ADAB-4BE7-AD6D-2919673C52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81898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B9D6C-9191-7E64-1CED-23FAD0D9C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6ED76-9369-AFA6-833D-E954E57E9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A0916-7B18-13B4-F0B7-F32253304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540E-34FC-43F2-95F3-A42B88C7188E}" type="datetimeFigureOut">
              <a:rPr lang="en-IE" smtClean="0"/>
              <a:t>11/10/2023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559E8-AEE0-F695-7009-0E1CDAE56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5BF7B-0316-CA39-8224-DFC09C28E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F747-ADAB-4BE7-AD6D-2919673C52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2108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206AA-58DA-5B7D-39CD-E5E75D6BE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D4701-CE45-508B-25AA-DBDAAAE69F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85F314-0015-C321-4C68-ECC955EB1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67B2A3-91B7-AD6B-610F-41235B841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540E-34FC-43F2-95F3-A42B88C7188E}" type="datetimeFigureOut">
              <a:rPr lang="en-IE" smtClean="0"/>
              <a:t>11/10/2023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5E501C-FED3-050B-D2BD-4BDB3768F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08DCF6-D8BE-6E2D-B3D4-64F56BA8D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F747-ADAB-4BE7-AD6D-2919673C52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605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7ED81-CC89-005F-6FBB-9CAACC744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1D667-5D45-FB4A-503F-AFA096360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C70E0-EEAA-8C39-BFB1-431A5FD749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0556AD-FE67-0C00-4C50-A5DE5E2B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CF4CDB-DFFD-68DA-B6CA-90870873DE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9C670A-8C65-2E0A-7057-9B65DBD03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540E-34FC-43F2-95F3-A42B88C7188E}" type="datetimeFigureOut">
              <a:rPr lang="en-IE" smtClean="0"/>
              <a:t>11/10/2023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70B1AF-4666-456E-966F-432A3B410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BAB538-5F89-8AFB-F291-98EC48D10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F747-ADAB-4BE7-AD6D-2919673C52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95263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9022D-EC27-FA0E-CF67-2DB415186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0F61F9-E91D-9AF0-347B-67C76D225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540E-34FC-43F2-95F3-A42B88C7188E}" type="datetimeFigureOut">
              <a:rPr lang="en-IE" smtClean="0"/>
              <a:t>11/10/2023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6DD839-DD84-7C12-9C63-AF5ECF7CF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C3686-5693-C42C-E127-0C444BE65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F747-ADAB-4BE7-AD6D-2919673C52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10349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B6FDFD-4650-DF52-86D3-FEF6DD6F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540E-34FC-43F2-95F3-A42B88C7188E}" type="datetimeFigureOut">
              <a:rPr lang="en-IE" smtClean="0"/>
              <a:t>11/10/2023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6173C-B035-DB1C-4F83-FB810C028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136CC-DD1A-9907-7842-8F9D5C483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F747-ADAB-4BE7-AD6D-2919673C52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8770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C69E7-58CB-77AC-4346-C49AE72B1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1BD33-1370-6061-AEB3-20CB8F12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8BC4B-2644-AB8E-5B31-E888E2713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721E5-AF13-B59F-869C-6AF35BAA4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540E-34FC-43F2-95F3-A42B88C7188E}" type="datetimeFigureOut">
              <a:rPr lang="en-IE" smtClean="0"/>
              <a:t>11/10/2023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4A4F6-8DC6-0D05-5463-57FD2F6E4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004460-5DE7-D847-05CD-18796B306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F747-ADAB-4BE7-AD6D-2919673C52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8275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878DC-7509-28D6-09AA-6EE70945E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35A764-F7ED-F6B3-C5D5-68BAAC1C47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757AE-2E93-D863-287B-5F9F106A3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1F868-C8E7-246D-B7E7-8648A65AD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540E-34FC-43F2-95F3-A42B88C7188E}" type="datetimeFigureOut">
              <a:rPr lang="en-IE" smtClean="0"/>
              <a:t>11/10/2023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A0283-1562-A5B7-8406-E2014CBB0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6972F2-21E2-D4AB-F567-3E8EA6A83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F747-ADAB-4BE7-AD6D-2919673C52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5886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332FD2-34C2-C030-E900-C4B03F168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452C5-386E-D999-BE4D-62DCCFB84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1A76-CB6E-FEFD-C635-5926C4FE3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2540E-34FC-43F2-95F3-A42B88C7188E}" type="datetimeFigureOut">
              <a:rPr lang="en-IE" smtClean="0"/>
              <a:t>11/10/2023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8BB12-2F6D-8CAF-B244-D15BC43D79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A6C35-8F8B-1F78-2DE3-FA33CCB5E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AF747-ADAB-4BE7-AD6D-2919673C52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6622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vironment.ec.europa.eu/law-and-governance/environmental-implementation-review_en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library.wiley.com/doi/full/10.1111/rego.12416" TargetMode="External"/><Relationship Id="rId2" Type="http://schemas.openxmlformats.org/officeDocument/2006/relationships/hyperlink" Target="https://link.springer.com/article/10.1007/s10784-022-09577-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ffectivenaturelaws.ucd.ie/wp-content/uploads/2021/11/Policy-makers-handbook-Effective-nature-law-web_opt.pdf" TargetMode="External"/><Relationship Id="rId4" Type="http://schemas.openxmlformats.org/officeDocument/2006/relationships/hyperlink" Target="https://www.cambridge.org/core/journals/transnational-environmental-law/article/empowering-through-law-environmental-ngos-as-regulatory-intermediaries-in-eu-nature-governance/CB3CC637F4579B3C6971535642D0D246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verfassungsblog.de/a-fond-embrace/" TargetMode="External"/><Relationship Id="rId2" Type="http://schemas.openxmlformats.org/officeDocument/2006/relationships/hyperlink" Target="https://academic.oup.com/jel/article/35/1/161/6992972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1">
            <a:extLst>
              <a:ext uri="{FF2B5EF4-FFF2-40B4-BE49-F238E27FC236}">
                <a16:creationId xmlns:a16="http://schemas.microsoft.com/office/drawing/2014/main" id="{8368A74E-057F-19F8-5CB7-806F3D6594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1200" y="773723"/>
            <a:ext cx="8305800" cy="5576277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en-IE" altLang="en-US" sz="6000" b="1" dirty="0"/>
          </a:p>
          <a:p>
            <a:pPr marL="0" indent="0" algn="ctr">
              <a:buNone/>
            </a:pPr>
            <a:endParaRPr lang="en-IE" altLang="en-US" sz="6000" b="1" dirty="0"/>
          </a:p>
          <a:p>
            <a:pPr marL="0" indent="0" algn="ctr">
              <a:buNone/>
            </a:pPr>
            <a:endParaRPr lang="en-IE" altLang="en-US" sz="6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endParaRPr lang="en-IE" altLang="en-US" sz="17600" dirty="0"/>
          </a:p>
          <a:p>
            <a:pPr marL="0" indent="0" algn="ctr">
              <a:buNone/>
            </a:pPr>
            <a:endParaRPr lang="en-IE" altLang="en-US" sz="16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r>
              <a:rPr lang="en-IE" altLang="en-US" sz="16000" b="1" dirty="0">
                <a:solidFill>
                  <a:schemeClr val="accent5">
                    <a:lumMod val="50000"/>
                  </a:schemeClr>
                </a:solidFill>
              </a:rPr>
              <a:t>EU Environmental Law:</a:t>
            </a:r>
          </a:p>
          <a:p>
            <a:pPr marL="0" indent="0" algn="ctr">
              <a:buNone/>
            </a:pPr>
            <a:endParaRPr lang="en-IE" altLang="en-US" sz="14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IE" altLang="en-US" sz="14400" b="1" dirty="0">
                <a:solidFill>
                  <a:schemeClr val="accent5">
                    <a:lumMod val="50000"/>
                  </a:schemeClr>
                </a:solidFill>
              </a:rPr>
              <a:t>National Implementation Challenges</a:t>
            </a:r>
            <a:endParaRPr lang="en-IE" altLang="en-US" sz="16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IE" sz="11200" b="1" dirty="0">
              <a:solidFill>
                <a:schemeClr val="accent5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IE" sz="11200" b="1" dirty="0">
                <a:solidFill>
                  <a:schemeClr val="accent5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Áine Ryall</a:t>
            </a:r>
          </a:p>
          <a:p>
            <a:pPr marL="0" indent="0" algn="ctr">
              <a:buNone/>
            </a:pPr>
            <a:endParaRPr lang="en-IE" altLang="en-US" sz="96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IE" altLang="en-US" sz="9600" b="1" dirty="0">
                <a:solidFill>
                  <a:schemeClr val="accent5">
                    <a:lumMod val="50000"/>
                  </a:schemeClr>
                </a:solidFill>
              </a:rPr>
              <a:t>Oslo, 9 October 2023</a:t>
            </a:r>
          </a:p>
          <a:p>
            <a:pPr marL="0" indent="0" algn="ctr">
              <a:buNone/>
            </a:pPr>
            <a:r>
              <a:rPr lang="en-IE" altLang="en-US" sz="4400" dirty="0"/>
              <a:t> </a:t>
            </a:r>
            <a:endParaRPr lang="en-GB" altLang="en-US"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AF921-3452-F89D-0D12-69BF8AE45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23916-A982-D106-AB85-8715A87B8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4" descr="A body of water with plants and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6A3FCBB6-2E44-54D3-F504-77FAB7061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65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370DF-E48D-F10D-80B2-A59EABF0C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/>
              <a:t> </a:t>
            </a:r>
            <a:r>
              <a:rPr lang="en-I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Key actors: role and impact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5EFD86-9934-68BA-B7BD-22AB78C554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	</a:t>
            </a: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EU Commission</a:t>
            </a:r>
          </a:p>
          <a:p>
            <a:pPr marL="0" indent="0">
              <a:buNone/>
            </a:pPr>
            <a:endParaRPr lang="en-I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Court of Justice of the EU 	(CJEU)</a:t>
            </a:r>
          </a:p>
          <a:p>
            <a:pPr marL="0" indent="0">
              <a:buNone/>
            </a:pPr>
            <a:endParaRPr lang="en-I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National courts</a:t>
            </a:r>
          </a:p>
          <a:p>
            <a:pPr marL="0" indent="0">
              <a:buNone/>
            </a:pPr>
            <a:endParaRPr lang="en-I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National authorities</a:t>
            </a:r>
          </a:p>
          <a:p>
            <a:pPr marL="0" indent="0">
              <a:buNone/>
            </a:pPr>
            <a:endParaRPr lang="en-I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Private actors </a:t>
            </a: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8E8DD7-61E6-4474-60E7-A80164288E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57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07AC7-EF94-FAA6-53C2-AFC973BD3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F5CA8-D4D5-6DC5-CE4E-D49B52D2D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 algn="ctr">
              <a:buNone/>
            </a:pPr>
            <a:r>
              <a:rPr lang="en-IE" sz="4000" b="1" dirty="0">
                <a:solidFill>
                  <a:schemeClr val="accent5">
                    <a:lumMod val="50000"/>
                  </a:schemeClr>
                </a:solidFill>
              </a:rPr>
              <a:t>Impact of International Law </a:t>
            </a:r>
          </a:p>
          <a:p>
            <a:pPr marL="0" indent="0" algn="ctr">
              <a:buNone/>
            </a:pPr>
            <a:r>
              <a:rPr lang="en-IE" sz="4000" b="1" dirty="0">
                <a:solidFill>
                  <a:schemeClr val="accent5">
                    <a:lumMod val="50000"/>
                  </a:schemeClr>
                </a:solidFill>
              </a:rPr>
              <a:t>on EU Environmental Law</a:t>
            </a:r>
          </a:p>
        </p:txBody>
      </p:sp>
    </p:spTree>
    <p:extLst>
      <p:ext uri="{BB962C8B-B14F-4D97-AF65-F5344CB8AC3E}">
        <p14:creationId xmlns:p14="http://schemas.microsoft.com/office/powerpoint/2010/main" val="1491778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8C9C4-F5C9-774B-9281-52C00366D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United Nations Economic Commission for Europe (UN ECE): Aarhus Convention</a:t>
            </a:r>
            <a:endParaRPr lang="en-IE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A57039-6230-57DA-290C-AFC75B9655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Adopted in June 1998</a:t>
            </a:r>
          </a:p>
          <a:p>
            <a:pPr marL="0" indent="0">
              <a:buNone/>
            </a:pPr>
            <a:endParaRPr lang="en-I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Entered into force Oct 2001</a:t>
            </a:r>
          </a:p>
          <a:p>
            <a:pPr marL="0" indent="0">
              <a:buNone/>
            </a:pPr>
            <a:endParaRPr lang="en-I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Connects the environment &amp; 	human rights</a:t>
            </a:r>
          </a:p>
          <a:p>
            <a:pPr marL="0" indent="0">
              <a:buNone/>
            </a:pPr>
            <a:endParaRPr lang="en-I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47 Parties including the EU 	and the 27 Member States</a:t>
            </a:r>
          </a:p>
          <a:p>
            <a:endParaRPr lang="en-IE" dirty="0"/>
          </a:p>
        </p:txBody>
      </p:sp>
      <p:pic>
        <p:nvPicPr>
          <p:cNvPr id="5" name="Content Placeholder 5" descr="A picture containing outdoor, sky, lined, row&#10;&#10;Description automatically generated">
            <a:extLst>
              <a:ext uri="{FF2B5EF4-FFF2-40B4-BE49-F238E27FC236}">
                <a16:creationId xmlns:a16="http://schemas.microsoft.com/office/drawing/2014/main" id="{F940023B-9246-6F6B-C56B-3A66E4C25E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801"/>
            <a:ext cx="5181600" cy="3886985"/>
          </a:xfrm>
        </p:spPr>
      </p:pic>
    </p:spTree>
    <p:extLst>
      <p:ext uri="{BB962C8B-B14F-4D97-AF65-F5344CB8AC3E}">
        <p14:creationId xmlns:p14="http://schemas.microsoft.com/office/powerpoint/2010/main" val="1255616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0B595-105B-EC57-F4B8-782577387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Aarhus Convention</a:t>
            </a:r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63FF8-53A3-5778-0710-B8A433712E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I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IE" sz="3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Requires Parties to guarantee 	</a:t>
            </a:r>
          </a:p>
          <a:p>
            <a:pPr marL="0" indent="0">
              <a:buNone/>
            </a:pPr>
            <a:r>
              <a:rPr lang="en-IE" sz="3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three </a:t>
            </a:r>
            <a:r>
              <a:rPr lang="en-IE" sz="31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procedural</a:t>
            </a:r>
            <a:r>
              <a:rPr lang="en-IE" sz="3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	</a:t>
            </a:r>
          </a:p>
          <a:p>
            <a:pPr marL="0" indent="0">
              <a:buNone/>
            </a:pPr>
            <a:r>
              <a:rPr lang="en-IE" sz="3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environmental rights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 sz="3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IE" sz="3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 sz="3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The right of </a:t>
            </a:r>
            <a:r>
              <a:rPr lang="en-IE" sz="31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access to justice</a:t>
            </a:r>
            <a:r>
              <a:rPr lang="en-IE" sz="3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 sz="3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environmental matters has 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 sz="3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been a ‘game changer’ in terms of   	enforcement of EU environmental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 sz="3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law	</a:t>
            </a:r>
            <a:endParaRPr lang="en-IE" sz="3100" dirty="0"/>
          </a:p>
        </p:txBody>
      </p:sp>
      <p:pic>
        <p:nvPicPr>
          <p:cNvPr id="5" name="Content Placeholder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8C0C4F4C-0FA6-87F1-F570-EFA1EE8C30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93" y="1825625"/>
            <a:ext cx="3890413" cy="4351338"/>
          </a:xfrm>
        </p:spPr>
      </p:pic>
    </p:spTree>
    <p:extLst>
      <p:ext uri="{BB962C8B-B14F-4D97-AF65-F5344CB8AC3E}">
        <p14:creationId xmlns:p14="http://schemas.microsoft.com/office/powerpoint/2010/main" val="3373667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46609-D1AF-DEDF-515B-E23443E4E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Aarhus Convention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C1137-69EC-4A1F-2CD1-C74A0A4FE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	</a:t>
            </a: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profound impact on both EU &amp; national environmental law 	</a:t>
            </a:r>
          </a:p>
          <a:p>
            <a:pPr marL="0" indent="0">
              <a:buNone/>
            </a:pPr>
            <a:endParaRPr lang="en-I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Especially as regards </a:t>
            </a:r>
            <a:r>
              <a:rPr lang="en-IE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access to justice</a:t>
            </a: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environmental matters 	for individuals and NGOs</a:t>
            </a:r>
          </a:p>
          <a:p>
            <a:pPr marL="0" indent="0">
              <a:buNone/>
            </a:pPr>
            <a:endParaRPr lang="en-I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Significant role of CJEU in championing access to justice at 	national level to ensure </a:t>
            </a:r>
            <a:r>
              <a:rPr lang="en-IE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effective judicial protection</a:t>
            </a: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the 	</a:t>
            </a:r>
            <a:r>
              <a:rPr lang="en-IE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right to an effective remedy</a:t>
            </a: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(Article 47 Charter)</a:t>
            </a:r>
          </a:p>
        </p:txBody>
      </p:sp>
    </p:spTree>
    <p:extLst>
      <p:ext uri="{BB962C8B-B14F-4D97-AF65-F5344CB8AC3E}">
        <p14:creationId xmlns:p14="http://schemas.microsoft.com/office/powerpoint/2010/main" val="3448238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3EEB8ED6-9142-4A11-B029-18DDE98C4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4DAF1D-CCD6-9D82-BFDC-0610FCE07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8784"/>
          </a:xfrm>
        </p:spPr>
        <p:txBody>
          <a:bodyPr>
            <a:normAutofit/>
          </a:bodyPr>
          <a:lstStyle/>
          <a:p>
            <a:pPr algn="ctr"/>
            <a:r>
              <a:rPr lang="en-IE" sz="4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National courts as EU courts &amp; </a:t>
            </a:r>
            <a:br>
              <a:rPr lang="en-IE" sz="4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IE" sz="4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their engagement with the CJEU</a:t>
            </a:r>
            <a:endParaRPr lang="en-IE" sz="4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F9418-2DBE-6CA5-AF4C-3A0570557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25" r="-1" b="-1"/>
          <a:stretch/>
        </p:blipFill>
        <p:spPr>
          <a:xfrm>
            <a:off x="838200" y="1825625"/>
            <a:ext cx="6151651" cy="43034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70918-09AB-35EC-12BA-CAAB2CFD5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2944" y="1825625"/>
            <a:ext cx="3800856" cy="4303464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endParaRPr lang="en-IE" sz="2000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None/>
              <a:defRPr/>
            </a:pPr>
            <a:endParaRPr lang="en-IE" sz="2000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None/>
              <a:defRPr/>
            </a:pPr>
            <a:r>
              <a:rPr lang="en-IE" sz="2000" b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Apply and enforce EU law in practice</a:t>
            </a:r>
          </a:p>
          <a:p>
            <a:pPr>
              <a:buNone/>
              <a:defRPr/>
            </a:pPr>
            <a:endParaRPr lang="en-I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  <a:defRPr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Make a reference for a preliminary ruling to CJEU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3268972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81AD-7A49-49A1-CCB5-8082B2C2D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sz="4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Highlighting Implementation Gaps</a:t>
            </a:r>
            <a:endParaRPr lang="en-I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B7D6E6-7AA4-FF84-E020-F136B269ED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9337" y="1815465"/>
            <a:ext cx="4657725" cy="160972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7E03F6-A95E-8E52-CAE4-1E162AC82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1546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	</a:t>
            </a:r>
          </a:p>
          <a:p>
            <a:pPr marL="0" indent="0">
              <a:buNone/>
            </a:pPr>
            <a:r>
              <a:rPr lang="en-IE" sz="2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	Environmental 	Implementation Review 	(</a:t>
            </a:r>
            <a:r>
              <a:rPr lang="en-IE" sz="2800" b="1" dirty="0">
                <a:solidFill>
                  <a:schemeClr val="accent5">
                    <a:lumMod val="50000"/>
                  </a:schemeClr>
                </a:solidFill>
                <a:latin typeface="+mn-lt"/>
                <a:hlinkClick r:id="rId3"/>
              </a:rPr>
              <a:t>EIR</a:t>
            </a:r>
            <a:r>
              <a:rPr lang="en-IE" sz="2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)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	</a:t>
            </a:r>
            <a:r>
              <a:rPr lang="en-IE" b="1" dirty="0">
                <a:solidFill>
                  <a:schemeClr val="accent5">
                    <a:lumMod val="50000"/>
                  </a:schemeClr>
                </a:solidFill>
              </a:rPr>
              <a:t>An important reporting 	tool</a:t>
            </a:r>
          </a:p>
          <a:p>
            <a:pPr marL="0" indent="0">
              <a:buNone/>
            </a:pPr>
            <a:r>
              <a:rPr lang="en-IE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4925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884E6-AC7B-C665-ACB3-A68D9BE3C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4837C-5900-6A70-2AF4-4D87AD271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 algn="ctr">
              <a:buNone/>
            </a:pPr>
            <a:endParaRPr lang="en-IE" sz="4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IE" sz="4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IE" sz="4000" b="1" dirty="0">
                <a:solidFill>
                  <a:schemeClr val="accent5">
                    <a:lumMod val="50000"/>
                  </a:schemeClr>
                </a:solidFill>
              </a:rPr>
              <a:t>Conflict and Controversy</a:t>
            </a:r>
          </a:p>
        </p:txBody>
      </p:sp>
    </p:spTree>
    <p:extLst>
      <p:ext uri="{BB962C8B-B14F-4D97-AF65-F5344CB8AC3E}">
        <p14:creationId xmlns:p14="http://schemas.microsoft.com/office/powerpoint/2010/main" val="580018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1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oster with text and images&#10;&#10;Description automatically generated">
            <a:extLst>
              <a:ext uri="{FF2B5EF4-FFF2-40B4-BE49-F238E27FC236}">
                <a16:creationId xmlns:a16="http://schemas.microsoft.com/office/drawing/2014/main" id="{6C481C31-6932-52B9-980C-672003BA3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8048" y="643467"/>
            <a:ext cx="565590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34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288E5-0D5C-7DD7-3555-17D3F2DC5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IE" sz="4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IE" sz="49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Context and cross-cutting themes:</a:t>
            </a:r>
            <a:br>
              <a:rPr lang="en-IE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endParaRPr lang="en-IE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DFAC1-C3E2-A8BA-4141-1E684586B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IE" dirty="0"/>
              <a:t>		</a:t>
            </a: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Impact of EU law on national systems – often very 		</a:t>
            </a:r>
            <a:r>
              <a:rPr lang="en-IE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disruptive</a:t>
            </a: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well-established local rules and practices</a:t>
            </a: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Importance of access to justice to enforce EU law at national level</a:t>
            </a: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- Right to an effective remedy under EU law </a:t>
            </a: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- Article 47 EU Charter of Fundamental Rights</a:t>
            </a:r>
          </a:p>
        </p:txBody>
      </p:sp>
    </p:spTree>
    <p:extLst>
      <p:ext uri="{BB962C8B-B14F-4D97-AF65-F5344CB8AC3E}">
        <p14:creationId xmlns:p14="http://schemas.microsoft.com/office/powerpoint/2010/main" val="2025194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39117-AAC7-3150-9A64-4589283B0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Rule of (Environmental) Law?</a:t>
            </a:r>
          </a:p>
        </p:txBody>
      </p:sp>
      <p:pic>
        <p:nvPicPr>
          <p:cNvPr id="5" name="Content Placeholder 4" descr="A building with columns and a flag&#10;&#10;Description automatically generated with low confidence">
            <a:extLst>
              <a:ext uri="{FF2B5EF4-FFF2-40B4-BE49-F238E27FC236}">
                <a16:creationId xmlns:a16="http://schemas.microsoft.com/office/drawing/2014/main" id="{83895E58-091E-26F3-3EFC-5D9B7FD76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865124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A1562-D7C5-B9B1-FA7E-33D12226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Selected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A8851-B761-E11F-C58E-C1394A910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94754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 Scholten (ed), </a:t>
            </a:r>
            <a:r>
              <a:rPr lang="en-IE" sz="2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Research Handbook on the Enforcement of EU Law</a:t>
            </a: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(Elgar, 2023)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IE" sz="2400" b="1" dirty="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 Eliantonio, E Lees &amp; T Paloniitty (eds), </a:t>
            </a:r>
            <a:r>
              <a:rPr lang="en-IE" sz="2400" b="1" i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EU Environmental Principles &amp; Scientific Uncertainty before National Courts </a:t>
            </a: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(Hart, 2023)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en-IE" sz="2400" b="1" dirty="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 </a:t>
            </a:r>
            <a:r>
              <a:rPr lang="en-IE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Peeters</a:t>
            </a: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and M Eliantonio (eds), </a:t>
            </a:r>
            <a:r>
              <a:rPr lang="en-IE" sz="2400" b="1" i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Research Handbook on EU Environmental Law </a:t>
            </a: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(Elgar, 2020)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en-IE" sz="24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 Kingston, V Heyvaert and A </a:t>
            </a:r>
            <a:r>
              <a:rPr lang="en-IE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Čavoški</a:t>
            </a: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E" sz="2400" b="1" i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European Environmental Law </a:t>
            </a: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(Cambridge University Press, 2017)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IE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IE" sz="2400" b="1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777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A1562-D7C5-B9B1-FA7E-33D12226C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5605"/>
            <a:ext cx="10515600" cy="1325563"/>
          </a:xfrm>
        </p:spPr>
        <p:txBody>
          <a:bodyPr/>
          <a:lstStyle/>
          <a:p>
            <a:r>
              <a:rPr lang="en-I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Selected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A8851-B761-E11F-C58E-C1394A910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947545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buNone/>
            </a:pP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 Kingston et al, ‘</a:t>
            </a: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Europe’s nature governance revolution: harnessing the shadow of </a:t>
            </a:r>
            <a:r>
              <a:rPr lang="en-IE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heterarchy</a:t>
            </a: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’ (2022) 22 </a:t>
            </a:r>
            <a:r>
              <a:rPr lang="en-IE" sz="2400" b="1" i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 Environ Agreements </a:t>
            </a: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793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 Kin</a:t>
            </a: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gston et al, ‘</a:t>
            </a: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Magnetic Law: designing environmental enforcement laws to encourage us to go further</a:t>
            </a: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’ (2021) 15 </a:t>
            </a:r>
            <a:r>
              <a:rPr lang="en-IE" sz="2400" b="1" i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Regulation &amp; Governance </a:t>
            </a: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S143-S162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 Kingston et al, ‘</a:t>
            </a: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Empowering through Law: Environmental NGOs as Regulatory Intermediaries in EU Nature Governance</a:t>
            </a: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’ (2023) </a:t>
            </a:r>
            <a:r>
              <a:rPr lang="en-IE" sz="2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Transnational Environmental Law</a:t>
            </a:r>
            <a:endParaRPr lang="en-IE" sz="24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 Kingston et al, </a:t>
            </a:r>
            <a:r>
              <a:rPr lang="en-IE" sz="2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Effective Nature Laws: Executive summary for policy makers</a:t>
            </a:r>
            <a:r>
              <a:rPr lang="en-IE" sz="2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(2021) </a:t>
            </a:r>
          </a:p>
          <a:p>
            <a:pPr marL="0" indent="0">
              <a:lnSpc>
                <a:spcPct val="115000"/>
              </a:lnSpc>
              <a:buNone/>
            </a:pPr>
            <a:endParaRPr lang="en-IE" sz="2600" b="1" dirty="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</a:pPr>
            <a:endParaRPr lang="en-IE" sz="2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592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A1562-D7C5-B9B1-FA7E-33D12226C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5605"/>
            <a:ext cx="10515600" cy="1325563"/>
          </a:xfrm>
        </p:spPr>
        <p:txBody>
          <a:bodyPr/>
          <a:lstStyle/>
          <a:p>
            <a:r>
              <a:rPr lang="en-I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Selected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A8851-B761-E11F-C58E-C1394A910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947545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 Ryall, </a:t>
            </a:r>
            <a:r>
              <a:rPr lang="en-IE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en-IE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A Brave New World: The Aarhus Convention in Tempestuous Times</a:t>
            </a:r>
            <a:r>
              <a:rPr lang="en-IE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(2023) 35 </a:t>
            </a:r>
            <a:r>
              <a:rPr lang="en-IE" sz="2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Journal of Environmental Law </a:t>
            </a: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161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IE" sz="24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HK </a:t>
            </a:r>
            <a:r>
              <a:rPr lang="en-IE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Ellingsen</a:t>
            </a: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IE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Standing to Enforce European Union Law before National Courts </a:t>
            </a: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(Hart, 2021)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IE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 Kingston, ‘</a:t>
            </a: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 Fond Embrace: 50 Years of EU Law before the Irish Courts</a:t>
            </a:r>
            <a:r>
              <a:rPr lang="en-IE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en-IE" sz="2400" b="1" i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VerfBlog</a:t>
            </a:r>
            <a:r>
              <a:rPr lang="en-IE" sz="2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,</a:t>
            </a:r>
            <a:r>
              <a:rPr lang="en-IE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 3 April 2023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IE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IE" sz="2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292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EA99D-AEC4-B981-8A5B-0AFB61B1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Context and cross-cutting themes: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D6217-7EA6-FADB-D43A-1552A4883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	</a:t>
            </a:r>
            <a:r>
              <a:rPr lang="en-I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&amp; biodiversity crisis</a:t>
            </a:r>
          </a:p>
          <a:p>
            <a:pPr marL="0" indent="0">
              <a:buNone/>
            </a:pPr>
            <a:endParaRPr lang="en-IE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I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War in Ukraine – implications for energy security</a:t>
            </a:r>
          </a:p>
          <a:p>
            <a:pPr marL="0" indent="0">
              <a:buNone/>
            </a:pPr>
            <a:endParaRPr lang="en-IE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I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Intense pressure on Governments to </a:t>
            </a:r>
            <a:r>
              <a:rPr lang="en-IE" sz="30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accelerate</a:t>
            </a:r>
            <a:r>
              <a:rPr lang="en-I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environmental</a:t>
            </a:r>
          </a:p>
          <a:p>
            <a:pPr marL="0" indent="0">
              <a:buNone/>
            </a:pPr>
            <a:r>
              <a:rPr lang="en-I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	decision-making – especially for renewable energy</a:t>
            </a:r>
          </a:p>
          <a:p>
            <a:pPr marL="0" indent="0">
              <a:buNone/>
            </a:pPr>
            <a:r>
              <a:rPr lang="en-I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	infrastructure</a:t>
            </a:r>
          </a:p>
          <a:p>
            <a:pPr marL="0" indent="0">
              <a:buNone/>
            </a:pPr>
            <a:endParaRPr lang="en-IE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I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‘Push-back’ on environmental rights / access to justice</a:t>
            </a:r>
          </a:p>
        </p:txBody>
      </p:sp>
    </p:spTree>
    <p:extLst>
      <p:ext uri="{BB962C8B-B14F-4D97-AF65-F5344CB8AC3E}">
        <p14:creationId xmlns:p14="http://schemas.microsoft.com/office/powerpoint/2010/main" val="3163178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C7B4D-D426-A66E-F71D-5BBCB4641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Characteristics of environmental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DE8CB-15C5-5D83-46FB-3AF68D651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Complexity</a:t>
            </a: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Scientific uncertainty</a:t>
            </a: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Dynamism</a:t>
            </a: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Precaution</a:t>
            </a: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Controversy</a:t>
            </a:r>
            <a:r>
              <a:rPr lang="en-IE" b="1" dirty="0">
                <a:solidFill>
                  <a:schemeClr val="accent6">
                    <a:lumMod val="75000"/>
                  </a:schemeClr>
                </a:solidFill>
              </a:rPr>
              <a:t>*</a:t>
            </a:r>
          </a:p>
          <a:p>
            <a:pPr marL="0" indent="0">
              <a:buNone/>
            </a:pPr>
            <a:endParaRPr lang="en-I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Richard Lazarus, </a:t>
            </a:r>
            <a:r>
              <a:rPr lang="en-IE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Making of Environmental Law </a:t>
            </a: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(2008)</a:t>
            </a:r>
          </a:p>
        </p:txBody>
      </p:sp>
    </p:spTree>
    <p:extLst>
      <p:ext uri="{BB962C8B-B14F-4D97-AF65-F5344CB8AC3E}">
        <p14:creationId xmlns:p14="http://schemas.microsoft.com/office/powerpoint/2010/main" val="2026553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9F2E3-9249-B939-1C0C-4DE4C2B5C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	</a:t>
            </a:r>
            <a:r>
              <a:rPr lang="en-I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Characteristics of EU environmental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C474E-BAFD-2D3E-6D01-376FD4D1B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	</a:t>
            </a: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EU environmental Directives:</a:t>
            </a:r>
          </a:p>
          <a:p>
            <a:pPr marL="0" indent="0">
              <a:buNone/>
            </a:pPr>
            <a:endParaRPr lang="en-I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Often a product of political compromise</a:t>
            </a: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Obligations tend to be general in nature</a:t>
            </a: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Provisions can be open to interpretation</a:t>
            </a:r>
          </a:p>
          <a:p>
            <a:pPr marL="0" indent="0">
              <a:buNone/>
            </a:pPr>
            <a:endParaRPr lang="en-I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→	Difficult to enforce</a:t>
            </a: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32764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B801-E839-B5F1-78AF-13402043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E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 robust environmental governance architecture is essential to deliver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8D901-16CE-0A83-76B2-C3251146E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		</a:t>
            </a:r>
            <a:r>
              <a:rPr lang="en-I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Clear and accessible legal framework</a:t>
            </a:r>
          </a:p>
          <a:p>
            <a:pPr marL="0" indent="0">
              <a:buNone/>
            </a:pPr>
            <a:endParaRPr lang="en-IE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I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Well-resourced public authorities</a:t>
            </a:r>
          </a:p>
          <a:p>
            <a:pPr marL="0" indent="0">
              <a:buNone/>
            </a:pPr>
            <a:endParaRPr lang="en-IE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I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Transparency </a:t>
            </a:r>
          </a:p>
          <a:p>
            <a:pPr marL="0" indent="0">
              <a:buNone/>
            </a:pPr>
            <a:endParaRPr lang="en-IE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I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Accountability </a:t>
            </a:r>
          </a:p>
          <a:p>
            <a:pPr marL="0" indent="0">
              <a:buNone/>
            </a:pPr>
            <a:endParaRPr lang="en-IE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I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Access to justice to enforce environmental law</a:t>
            </a:r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67929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DF3B3-942B-F916-4E89-102BA0CD5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1F7F5-621A-2AE3-137B-6DBA58A06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 algn="ctr">
              <a:buNone/>
            </a:pPr>
            <a:r>
              <a:rPr lang="en-IE" sz="4000" b="1" dirty="0">
                <a:solidFill>
                  <a:schemeClr val="accent5">
                    <a:lumMod val="50000"/>
                  </a:schemeClr>
                </a:solidFill>
              </a:rPr>
              <a:t>Why does this matter?</a:t>
            </a:r>
          </a:p>
        </p:txBody>
      </p:sp>
    </p:spTree>
    <p:extLst>
      <p:ext uri="{BB962C8B-B14F-4D97-AF65-F5344CB8AC3E}">
        <p14:creationId xmlns:p14="http://schemas.microsoft.com/office/powerpoint/2010/main" val="1454479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nowy field with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70C2EBA4-C685-C090-CFC8-553A3BCA7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82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, plant, outdoor, beech&#10;&#10;Description automatically generated">
            <a:extLst>
              <a:ext uri="{FF2B5EF4-FFF2-40B4-BE49-F238E27FC236}">
                <a16:creationId xmlns:a16="http://schemas.microsoft.com/office/drawing/2014/main" id="{C5054664-2EE5-566C-5FB0-FF41027CC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3" b="1065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97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A9560162B6FA4C9D9ABEB599EABA66" ma:contentTypeVersion="5" ma:contentTypeDescription="Create a new document." ma:contentTypeScope="" ma:versionID="6810ec1a88d66d948dc1f49ac5714c57">
  <xsd:schema xmlns:xsd="http://www.w3.org/2001/XMLSchema" xmlns:xs="http://www.w3.org/2001/XMLSchema" xmlns:p="http://schemas.microsoft.com/office/2006/metadata/properties" xmlns:ns2="1e69af62-a1dc-4ff0-9e3d-7c742043b88f" xmlns:ns3="61655872-2f50-4ca2-8e7a-4bd63c15881b" targetNamespace="http://schemas.microsoft.com/office/2006/metadata/properties" ma:root="true" ma:fieldsID="da01ef07eee2c9674a8922a47588dad7" ns2:_="" ns3:_="">
    <xsd:import namespace="1e69af62-a1dc-4ff0-9e3d-7c742043b88f"/>
    <xsd:import namespace="61655872-2f50-4ca2-8e7a-4bd63c1588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69af62-a1dc-4ff0-9e3d-7c742043b8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655872-2f50-4ca2-8e7a-4bd63c15881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02CC81-AA36-445B-9CE6-73340646B831}"/>
</file>

<file path=customXml/itemProps2.xml><?xml version="1.0" encoding="utf-8"?>
<ds:datastoreItem xmlns:ds="http://schemas.openxmlformats.org/officeDocument/2006/customXml" ds:itemID="{E63C0173-9639-486E-95AD-DBB6F55074B4}"/>
</file>

<file path=docProps/app.xml><?xml version="1.0" encoding="utf-8"?>
<Properties xmlns="http://schemas.openxmlformats.org/officeDocument/2006/extended-properties" xmlns:vt="http://schemas.openxmlformats.org/officeDocument/2006/docPropsVTypes">
  <TotalTime>1464</TotalTime>
  <Words>756</Words>
  <Application>Microsoft Office PowerPoint</Application>
  <PresentationFormat>Widescreen</PresentationFormat>
  <Paragraphs>148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 Context and cross-cutting themes: </vt:lpstr>
      <vt:lpstr>Context and cross-cutting themes:</vt:lpstr>
      <vt:lpstr>Characteristics of environmental law</vt:lpstr>
      <vt:lpstr> Characteristics of EU environmental law</vt:lpstr>
      <vt:lpstr>A robust environmental governance architecture is essential to deliver implementation</vt:lpstr>
      <vt:lpstr>PowerPoint Presentation</vt:lpstr>
      <vt:lpstr>PowerPoint Presentation</vt:lpstr>
      <vt:lpstr>PowerPoint Presentation</vt:lpstr>
      <vt:lpstr>PowerPoint Presentation</vt:lpstr>
      <vt:lpstr> Key actors: role and impact</vt:lpstr>
      <vt:lpstr>PowerPoint Presentation</vt:lpstr>
      <vt:lpstr>United Nations Economic Commission for Europe (UN ECE): Aarhus Convention</vt:lpstr>
      <vt:lpstr>Aarhus Convention</vt:lpstr>
      <vt:lpstr>Aarhus Convention</vt:lpstr>
      <vt:lpstr>National courts as EU courts &amp;  their engagement with the CJEU</vt:lpstr>
      <vt:lpstr>Highlighting Implementation Gaps</vt:lpstr>
      <vt:lpstr>PowerPoint Presentation</vt:lpstr>
      <vt:lpstr>PowerPoint Presentation</vt:lpstr>
      <vt:lpstr>Rule of (Environmental) Law?</vt:lpstr>
      <vt:lpstr>Selected References</vt:lpstr>
      <vt:lpstr>Selected References</vt:lpstr>
      <vt:lpstr>Selected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Rights &amp; Rights of Nature</dc:title>
  <dc:creator>Ryall, Aine</dc:creator>
  <cp:lastModifiedBy>Aine Ryall</cp:lastModifiedBy>
  <cp:revision>6</cp:revision>
  <dcterms:created xsi:type="dcterms:W3CDTF">2022-10-10T07:53:35Z</dcterms:created>
  <dcterms:modified xsi:type="dcterms:W3CDTF">2023-10-11T12:23:42Z</dcterms:modified>
</cp:coreProperties>
</file>