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90" r:id="rId3"/>
    <p:sldId id="291" r:id="rId4"/>
    <p:sldId id="292" r:id="rId5"/>
    <p:sldId id="293" r:id="rId6"/>
    <p:sldId id="294" r:id="rId7"/>
    <p:sldId id="295" r:id="rId8"/>
    <p:sldId id="272" r:id="rId9"/>
    <p:sldId id="273" r:id="rId10"/>
    <p:sldId id="271" r:id="rId11"/>
    <p:sldId id="298" r:id="rId12"/>
    <p:sldId id="297" r:id="rId13"/>
    <p:sldId id="301" r:id="rId14"/>
    <p:sldId id="300" r:id="rId15"/>
    <p:sldId id="287" r:id="rId16"/>
    <p:sldId id="277" r:id="rId17"/>
    <p:sldId id="280" r:id="rId18"/>
    <p:sldId id="278" r:id="rId19"/>
    <p:sldId id="275" r:id="rId20"/>
    <p:sldId id="279" r:id="rId21"/>
    <p:sldId id="289" r:id="rId22"/>
    <p:sldId id="302"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p:cViewPr varScale="1">
        <p:scale>
          <a:sx n="109" d="100"/>
          <a:sy n="109" d="100"/>
        </p:scale>
        <p:origin x="9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273465-9E30-433D-BBD4-045B67E5F908}" type="datetimeFigureOut">
              <a:rPr lang="de-DE" smtClean="0"/>
              <a:pPr/>
              <a:t>08.10.23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AECD6-01CB-4615-BA00-4491B1B75A46}"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D3AECD6-01CB-4615-BA00-4491B1B75A46}"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244859"/>
            <a:ext cx="7772400" cy="1470025"/>
          </a:xfrm>
        </p:spPr>
        <p:txBody>
          <a:bodyPr>
            <a:normAutofit/>
          </a:bodyPr>
          <a:lstStyle>
            <a:lvl1pPr algn="ctr">
              <a:defRPr sz="4000">
                <a:solidFill>
                  <a:srgbClr val="002060"/>
                </a:solidFill>
                <a:latin typeface="Perpetua"/>
              </a:defRPr>
            </a:lvl1pPr>
          </a:lstStyle>
          <a:p>
            <a:r>
              <a:rPr lang="de-DE" dirty="0"/>
              <a:t>Titelmasterformat durch Klicken bearbeiten</a:t>
            </a:r>
          </a:p>
        </p:txBody>
      </p:sp>
      <p:sp>
        <p:nvSpPr>
          <p:cNvPr id="3" name="Untertitel 2"/>
          <p:cNvSpPr>
            <a:spLocks noGrp="1"/>
          </p:cNvSpPr>
          <p:nvPr>
            <p:ph type="subTitle" idx="1" hasCustomPrompt="1"/>
          </p:nvPr>
        </p:nvSpPr>
        <p:spPr>
          <a:xfrm>
            <a:off x="1371600" y="5000636"/>
            <a:ext cx="6400800" cy="857256"/>
          </a:xfrm>
        </p:spPr>
        <p:txBody>
          <a:bodyPr>
            <a:normAutofit/>
          </a:bodyPr>
          <a:lstStyle>
            <a:lvl1pPr marL="0" indent="0" algn="ctr">
              <a:buNone/>
              <a:defRPr sz="2600">
                <a:solidFill>
                  <a:schemeClr val="tx1">
                    <a:tint val="75000"/>
                  </a:schemeClr>
                </a:solidFill>
                <a:latin typeface="Perpet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Professor Dr. Andreas L. Paulus</a:t>
            </a:r>
          </a:p>
        </p:txBody>
      </p:sp>
      <p:sp>
        <p:nvSpPr>
          <p:cNvPr id="4" name="Datumsplatzhalter 3"/>
          <p:cNvSpPr>
            <a:spLocks noGrp="1"/>
          </p:cNvSpPr>
          <p:nvPr>
            <p:ph type="dt" sz="half" idx="10"/>
          </p:nvPr>
        </p:nvSpPr>
        <p:spPr/>
        <p:txBody>
          <a:bodyPr/>
          <a:lstStyle/>
          <a:p>
            <a:fld id="{BA48F373-DF6E-42FB-8939-82D190B75C5C}" type="datetimeFigureOut">
              <a:rPr lang="de-DE" smtClean="0"/>
              <a:pPr/>
              <a:t>08.10.23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E9AE35-B2AD-441C-BA6E-269F68D4A6FB}" type="slidenum">
              <a:rPr lang="de-DE" smtClean="0"/>
              <a:pPr/>
              <a:t>‹Nr.›</a:t>
            </a:fld>
            <a:endParaRPr lang="de-DE"/>
          </a:p>
        </p:txBody>
      </p:sp>
      <p:pic>
        <p:nvPicPr>
          <p:cNvPr id="7" name="Grafik 6" descr="banner_gesamt Kopie.jpg"/>
          <p:cNvPicPr>
            <a:picLocks noChangeAspect="1"/>
          </p:cNvPicPr>
          <p:nvPr userDrawn="1"/>
        </p:nvPicPr>
        <p:blipFill>
          <a:blip r:embed="rId2" cstate="print"/>
          <a:stretch>
            <a:fillRect/>
          </a:stretch>
        </p:blipFill>
        <p:spPr>
          <a:xfrm>
            <a:off x="0" y="-71462"/>
            <a:ext cx="9144000" cy="2416629"/>
          </a:xfrm>
          <a:prstGeom prst="rect">
            <a:avLst/>
          </a:prstGeom>
        </p:spPr>
      </p:pic>
      <p:sp>
        <p:nvSpPr>
          <p:cNvPr id="8" name="Rechteck 7"/>
          <p:cNvSpPr/>
          <p:nvPr userDrawn="1"/>
        </p:nvSpPr>
        <p:spPr>
          <a:xfrm>
            <a:off x="-32" y="2357430"/>
            <a:ext cx="9144032" cy="14287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p:nvPr userDrawn="1"/>
        </p:nvCxnSpPr>
        <p:spPr>
          <a:xfrm>
            <a:off x="0" y="2500306"/>
            <a:ext cx="9144000" cy="1588"/>
          </a:xfrm>
          <a:prstGeom prst="line">
            <a:avLst/>
          </a:prstGeom>
          <a:ln w="15875">
            <a:solidFill>
              <a:srgbClr val="A9C571"/>
            </a:solidFill>
          </a:ln>
        </p:spPr>
        <p:style>
          <a:lnRef idx="1">
            <a:schemeClr val="accent1"/>
          </a:lnRef>
          <a:fillRef idx="0">
            <a:schemeClr val="accent1"/>
          </a:fillRef>
          <a:effectRef idx="0">
            <a:schemeClr val="accent1"/>
          </a:effectRef>
          <a:fontRef idx="minor">
            <a:schemeClr val="tx1"/>
          </a:fontRef>
        </p:style>
      </p:cxnSp>
      <p:sp>
        <p:nvSpPr>
          <p:cNvPr id="10" name="Rechteck 9"/>
          <p:cNvSpPr/>
          <p:nvPr userDrawn="1"/>
        </p:nvSpPr>
        <p:spPr>
          <a:xfrm>
            <a:off x="0" y="6465608"/>
            <a:ext cx="9144000" cy="392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ndParaRPr>
          </a:p>
        </p:txBody>
      </p:sp>
      <p:sp>
        <p:nvSpPr>
          <p:cNvPr id="11" name="Textfeld 10"/>
          <p:cNvSpPr txBox="1"/>
          <p:nvPr userDrawn="1"/>
        </p:nvSpPr>
        <p:spPr>
          <a:xfrm>
            <a:off x="0" y="6465609"/>
            <a:ext cx="5429250" cy="392415"/>
          </a:xfrm>
          <a:prstGeom prst="rect">
            <a:avLst/>
          </a:prstGeom>
          <a:solidFill>
            <a:srgbClr val="002060"/>
          </a:solidFill>
        </p:spPr>
        <p:txBody>
          <a:bodyPr wrap="square">
            <a:spAutoFit/>
          </a:bodyPr>
          <a:lstStyle/>
          <a:p>
            <a:pPr fontAlgn="auto">
              <a:spcBef>
                <a:spcPts val="0"/>
              </a:spcBef>
              <a:spcAft>
                <a:spcPts val="0"/>
              </a:spcAft>
              <a:defRPr/>
            </a:pPr>
            <a:r>
              <a:rPr lang="de-DE" sz="650" dirty="0">
                <a:solidFill>
                  <a:schemeClr val="bg1"/>
                </a:solidFill>
                <a:latin typeface="Verdana" pitchFamily="34" charset="0"/>
              </a:rPr>
              <a:t>Institut für Völkerrecht und Europarecht</a:t>
            </a:r>
          </a:p>
          <a:p>
            <a:pPr fontAlgn="auto">
              <a:spcBef>
                <a:spcPts val="0"/>
              </a:spcBef>
              <a:spcAft>
                <a:spcPts val="0"/>
              </a:spcAft>
              <a:defRPr/>
            </a:pPr>
            <a:r>
              <a:rPr lang="de-DE" sz="650" dirty="0">
                <a:solidFill>
                  <a:schemeClr val="bg1"/>
                </a:solidFill>
                <a:latin typeface="Verdana" pitchFamily="34" charset="0"/>
              </a:rPr>
              <a:t>Lehrstuhl für Allgemeines Völkerrecht</a:t>
            </a:r>
          </a:p>
          <a:p>
            <a:pPr fontAlgn="auto">
              <a:spcBef>
                <a:spcPts val="0"/>
              </a:spcBef>
              <a:spcAft>
                <a:spcPts val="0"/>
              </a:spcAft>
              <a:defRPr/>
            </a:pPr>
            <a:r>
              <a:rPr lang="de-DE" sz="650" dirty="0">
                <a:solidFill>
                  <a:schemeClr val="bg1"/>
                </a:solidFill>
                <a:latin typeface="Verdana" pitchFamily="34" charset="0"/>
              </a:rPr>
              <a:t>© Prof. Dr. Andreas </a:t>
            </a:r>
            <a:r>
              <a:rPr lang="de-DE" sz="650" dirty="0" err="1">
                <a:solidFill>
                  <a:schemeClr val="bg1"/>
                </a:solidFill>
                <a:latin typeface="Verdana" pitchFamily="34" charset="0"/>
              </a:rPr>
              <a:t>Paulus</a:t>
            </a:r>
            <a:r>
              <a:rPr lang="de-DE" sz="650" dirty="0" err="1">
                <a:latin typeface="Verdana" pitchFamily="34" charset="0"/>
              </a:rPr>
              <a:t>t</a:t>
            </a:r>
            <a:endParaRPr lang="de-DE" sz="650" dirty="0">
              <a:latin typeface="Verdana" pitchFamily="34" charset="0"/>
            </a:endParaRPr>
          </a:p>
        </p:txBody>
      </p:sp>
      <p:pic>
        <p:nvPicPr>
          <p:cNvPr id="12" name="Grafik 11" descr="c7dbb93273558c563506a32ae1263d35.jpg"/>
          <p:cNvPicPr>
            <a:picLocks noChangeAspect="1"/>
          </p:cNvPicPr>
          <p:nvPr userDrawn="1"/>
        </p:nvPicPr>
        <p:blipFill>
          <a:blip r:embed="rId3" cstate="print"/>
          <a:stretch>
            <a:fillRect/>
          </a:stretch>
        </p:blipFill>
        <p:spPr>
          <a:xfrm>
            <a:off x="8786842" y="6537046"/>
            <a:ext cx="285752" cy="235815"/>
          </a:xfrm>
          <a:prstGeom prst="rect">
            <a:avLst/>
          </a:prstGeom>
        </p:spPr>
      </p:pic>
      <p:sp>
        <p:nvSpPr>
          <p:cNvPr id="13" name="Rechteck 12"/>
          <p:cNvSpPr>
            <a:spLocks noChangeArrowheads="1"/>
          </p:cNvSpPr>
          <p:nvPr userDrawn="1"/>
        </p:nvSpPr>
        <p:spPr bwMode="auto">
          <a:xfrm>
            <a:off x="1000125" y="4857761"/>
            <a:ext cx="7143750" cy="71437"/>
          </a:xfrm>
          <a:prstGeom prst="rect">
            <a:avLst/>
          </a:prstGeom>
          <a:solidFill>
            <a:srgbClr val="000080"/>
          </a:solidFill>
          <a:ln w="12700" algn="ctr">
            <a:solidFill>
              <a:srgbClr val="A9C571"/>
            </a:solidFill>
            <a:miter lim="800000"/>
            <a:headEnd/>
            <a:tailEnd/>
          </a:ln>
        </p:spPr>
        <p:txBody>
          <a:bodyPr anchor="ctr"/>
          <a:lstStyle/>
          <a:p>
            <a:pPr algn="ctr">
              <a:defRPr/>
            </a:pPr>
            <a:endParaRPr lang="de-DE">
              <a:solidFill>
                <a:schemeClr val="lt1"/>
              </a:solidFill>
              <a:latin typeface="+mn-lt"/>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A48F373-DF6E-42FB-8939-82D190B75C5C}" type="datetimeFigureOut">
              <a:rPr lang="de-DE" smtClean="0"/>
              <a:pPr/>
              <a:t>08.10.23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A48F373-DF6E-42FB-8939-82D190B75C5C}" type="datetimeFigureOut">
              <a:rPr lang="de-DE" smtClean="0"/>
              <a:pPr/>
              <a:t>08.10.23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2060"/>
                </a:solidFill>
              </a:defRPr>
            </a:lvl1p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BA48F373-DF6E-42FB-8939-82D190B75C5C}" type="datetimeFigureOut">
              <a:rPr lang="de-DE" smtClean="0"/>
              <a:pPr/>
              <a:t>08.10.23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BA48F373-DF6E-42FB-8939-82D190B75C5C}" type="datetimeFigureOut">
              <a:rPr lang="de-DE" smtClean="0"/>
              <a:pPr/>
              <a:t>08.10.23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A48F373-DF6E-42FB-8939-82D190B75C5C}" type="datetimeFigureOut">
              <a:rPr lang="de-DE" smtClean="0"/>
              <a:pPr/>
              <a:t>08.10.23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A48F373-DF6E-42FB-8939-82D190B75C5C}" type="datetimeFigureOut">
              <a:rPr lang="de-DE" smtClean="0"/>
              <a:pPr/>
              <a:t>08.10.23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A48F373-DF6E-42FB-8939-82D190B75C5C}" type="datetimeFigureOut">
              <a:rPr lang="de-DE" smtClean="0"/>
              <a:pPr/>
              <a:t>08.10.23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48F373-DF6E-42FB-8939-82D190B75C5C}" type="datetimeFigureOut">
              <a:rPr lang="de-DE" smtClean="0"/>
              <a:pPr/>
              <a:t>08.10.23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A48F373-DF6E-42FB-8939-82D190B75C5C}" type="datetimeFigureOut">
              <a:rPr lang="de-DE" smtClean="0"/>
              <a:pPr/>
              <a:t>08.10.23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A48F373-DF6E-42FB-8939-82D190B75C5C}" type="datetimeFigureOut">
              <a:rPr lang="de-DE" smtClean="0"/>
              <a:pPr/>
              <a:t>08.10.23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E9AE35-B2AD-441C-BA6E-269F68D4A6FB}"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8F373-DF6E-42FB-8939-82D190B75C5C}" type="datetimeFigureOut">
              <a:rPr lang="de-DE" smtClean="0"/>
              <a:pPr/>
              <a:t>08.10.23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9AE35-B2AD-441C-BA6E-269F68D4A6FB}" type="slidenum">
              <a:rPr lang="de-DE" smtClean="0"/>
              <a:pPr/>
              <a:t>‹Nr.›</a:t>
            </a:fld>
            <a:endParaRPr lang="de-DE"/>
          </a:p>
        </p:txBody>
      </p:sp>
      <p:cxnSp>
        <p:nvCxnSpPr>
          <p:cNvPr id="7" name="Gerade Verbindung 21"/>
          <p:cNvCxnSpPr>
            <a:cxnSpLocks noChangeShapeType="1"/>
          </p:cNvCxnSpPr>
          <p:nvPr userDrawn="1"/>
        </p:nvCxnSpPr>
        <p:spPr bwMode="auto">
          <a:xfrm>
            <a:off x="0" y="1355711"/>
            <a:ext cx="9144000" cy="1587"/>
          </a:xfrm>
          <a:prstGeom prst="line">
            <a:avLst/>
          </a:prstGeom>
          <a:noFill/>
          <a:ln w="15875" algn="ctr">
            <a:solidFill>
              <a:srgbClr val="003366"/>
            </a:solidFill>
            <a:round/>
            <a:headEnd/>
            <a:tailEnd/>
          </a:ln>
        </p:spPr>
      </p:cxnSp>
      <p:pic>
        <p:nvPicPr>
          <p:cNvPr id="8" name="Grafik 21" descr="martens_logo.jpg"/>
          <p:cNvPicPr>
            <a:picLocks noChangeAspect="1"/>
          </p:cNvPicPr>
          <p:nvPr userDrawn="1"/>
        </p:nvPicPr>
        <p:blipFill>
          <a:blip r:embed="rId13" cstate="print"/>
          <a:srcRect/>
          <a:stretch>
            <a:fillRect/>
          </a:stretch>
        </p:blipFill>
        <p:spPr bwMode="auto">
          <a:xfrm>
            <a:off x="8345488" y="569898"/>
            <a:ext cx="798512" cy="787400"/>
          </a:xfrm>
          <a:prstGeom prst="rect">
            <a:avLst/>
          </a:prstGeom>
          <a:noFill/>
          <a:ln w="9525">
            <a:noFill/>
            <a:miter lim="800000"/>
            <a:headEnd/>
            <a:tailEnd/>
          </a:ln>
        </p:spPr>
      </p:pic>
      <p:sp>
        <p:nvSpPr>
          <p:cNvPr id="9" name="Rechteck 8"/>
          <p:cNvSpPr/>
          <p:nvPr userDrawn="1"/>
        </p:nvSpPr>
        <p:spPr>
          <a:xfrm>
            <a:off x="0" y="6465608"/>
            <a:ext cx="9144000" cy="392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ndParaRPr>
          </a:p>
        </p:txBody>
      </p:sp>
      <p:sp>
        <p:nvSpPr>
          <p:cNvPr id="10" name="Textfeld 9"/>
          <p:cNvSpPr txBox="1"/>
          <p:nvPr userDrawn="1"/>
        </p:nvSpPr>
        <p:spPr>
          <a:xfrm>
            <a:off x="0" y="6465609"/>
            <a:ext cx="5429250" cy="392415"/>
          </a:xfrm>
          <a:prstGeom prst="rect">
            <a:avLst/>
          </a:prstGeom>
          <a:solidFill>
            <a:srgbClr val="002060"/>
          </a:solidFill>
        </p:spPr>
        <p:txBody>
          <a:bodyPr wrap="square">
            <a:spAutoFit/>
          </a:bodyPr>
          <a:lstStyle/>
          <a:p>
            <a:pPr fontAlgn="auto">
              <a:spcBef>
                <a:spcPts val="0"/>
              </a:spcBef>
              <a:spcAft>
                <a:spcPts val="0"/>
              </a:spcAft>
              <a:defRPr/>
            </a:pPr>
            <a:r>
              <a:rPr lang="de-DE" sz="650" dirty="0">
                <a:solidFill>
                  <a:schemeClr val="bg1"/>
                </a:solidFill>
                <a:latin typeface="Verdana" pitchFamily="34" charset="0"/>
              </a:rPr>
              <a:t>Institut für Völkerrecht und Europarecht</a:t>
            </a:r>
          </a:p>
          <a:p>
            <a:pPr fontAlgn="auto">
              <a:spcBef>
                <a:spcPts val="0"/>
              </a:spcBef>
              <a:spcAft>
                <a:spcPts val="0"/>
              </a:spcAft>
              <a:defRPr/>
            </a:pPr>
            <a:r>
              <a:rPr lang="de-DE" sz="650" dirty="0">
                <a:solidFill>
                  <a:schemeClr val="bg1"/>
                </a:solidFill>
                <a:latin typeface="Verdana" pitchFamily="34" charset="0"/>
              </a:rPr>
              <a:t>Lehrstuhl für Allgemeines Völkerrecht</a:t>
            </a:r>
          </a:p>
          <a:p>
            <a:pPr fontAlgn="auto">
              <a:spcBef>
                <a:spcPts val="0"/>
              </a:spcBef>
              <a:spcAft>
                <a:spcPts val="0"/>
              </a:spcAft>
              <a:defRPr/>
            </a:pPr>
            <a:r>
              <a:rPr lang="de-DE" sz="650" dirty="0">
                <a:solidFill>
                  <a:schemeClr val="bg1"/>
                </a:solidFill>
                <a:latin typeface="Verdana" pitchFamily="34" charset="0"/>
              </a:rPr>
              <a:t>© Prof. Dr. Andreas </a:t>
            </a:r>
            <a:r>
              <a:rPr lang="de-DE" sz="650" dirty="0" err="1">
                <a:solidFill>
                  <a:schemeClr val="bg1"/>
                </a:solidFill>
                <a:latin typeface="Verdana" pitchFamily="34" charset="0"/>
              </a:rPr>
              <a:t>Paulus</a:t>
            </a:r>
            <a:r>
              <a:rPr lang="de-DE" sz="650" dirty="0" err="1">
                <a:latin typeface="Verdana" pitchFamily="34" charset="0"/>
              </a:rPr>
              <a:t>t</a:t>
            </a:r>
            <a:endParaRPr lang="de-DE" sz="650" dirty="0">
              <a:latin typeface="Verdana" pitchFamily="34" charset="0"/>
            </a:endParaRPr>
          </a:p>
        </p:txBody>
      </p:sp>
      <p:pic>
        <p:nvPicPr>
          <p:cNvPr id="11" name="Grafik 10" descr="c7dbb93273558c563506a32ae1263d35.jpg"/>
          <p:cNvPicPr>
            <a:picLocks noChangeAspect="1"/>
          </p:cNvPicPr>
          <p:nvPr userDrawn="1"/>
        </p:nvPicPr>
        <p:blipFill>
          <a:blip r:embed="rId14" cstate="print"/>
          <a:stretch>
            <a:fillRect/>
          </a:stretch>
        </p:blipFill>
        <p:spPr>
          <a:xfrm>
            <a:off x="8786842" y="6537046"/>
            <a:ext cx="285752" cy="2358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1" kern="1200">
          <a:solidFill>
            <a:schemeClr val="tx1"/>
          </a:solidFill>
          <a:latin typeface="Verdana" pitchFamily="34" charset="0"/>
          <a:ea typeface="+mj-ea"/>
          <a:cs typeface="+mj-cs"/>
        </a:defRPr>
      </a:lvl1pPr>
    </p:titleStyle>
    <p:bodyStyle>
      <a:lvl1pPr marL="342900" indent="-342900" algn="l" defTabSz="914400" rtl="0" eaLnBrk="1" latinLnBrk="0" hangingPunct="1">
        <a:spcBef>
          <a:spcPct val="20000"/>
        </a:spcBef>
        <a:buClr>
          <a:srgbClr val="0070C0"/>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070C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070C0"/>
        </a:buClr>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Clr>
          <a:srgbClr val="0070C0"/>
        </a:buClr>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3257707"/>
            <a:ext cx="8784976" cy="1466273"/>
          </a:xfrm>
        </p:spPr>
        <p:txBody>
          <a:bodyPr>
            <a:noAutofit/>
          </a:bodyPr>
          <a:lstStyle/>
          <a:p>
            <a:r>
              <a:rPr lang="de-DE" sz="3600" spc="75" dirty="0">
                <a:solidFill>
                  <a:srgbClr val="5A5A5A"/>
                </a:solidFill>
                <a:effectLst/>
                <a:latin typeface="Calibri" panose="020F0502020204030204" pitchFamily="34" charset="0"/>
                <a:ea typeface="Times New Roman" panose="020F0502020204030204" pitchFamily="34" charset="0"/>
                <a:cs typeface="Times New Roman" panose="020F0502020204030204" pitchFamily="34" charset="0"/>
              </a:rPr>
              <a:t>National </a:t>
            </a:r>
            <a:r>
              <a:rPr lang="de-DE" sz="3600" spc="75" dirty="0" err="1">
                <a:solidFill>
                  <a:srgbClr val="5A5A5A"/>
                </a:solidFill>
                <a:effectLst/>
                <a:latin typeface="Calibri" panose="020F0502020204030204" pitchFamily="34" charset="0"/>
                <a:ea typeface="Times New Roman" panose="020F0502020204030204" pitchFamily="34" charset="0"/>
                <a:cs typeface="Times New Roman" panose="020F0502020204030204" pitchFamily="34" charset="0"/>
              </a:rPr>
              <a:t>Implementation</a:t>
            </a:r>
            <a:r>
              <a:rPr lang="de-DE" sz="3600" spc="75" dirty="0">
                <a:solidFill>
                  <a:srgbClr val="5A5A5A"/>
                </a:solidFill>
                <a:effectLst/>
                <a:latin typeface="Calibri" panose="020F0502020204030204" pitchFamily="34" charset="0"/>
                <a:ea typeface="Times New Roman" panose="020F0502020204030204" pitchFamily="34" charset="0"/>
                <a:cs typeface="Times New Roman" panose="020F0502020204030204" pitchFamily="34" charset="0"/>
              </a:rPr>
              <a:t> of EU Law</a:t>
            </a:r>
            <a:br>
              <a:rPr lang="de-DE" sz="3600" spc="75" dirty="0">
                <a:solidFill>
                  <a:srgbClr val="5A5A5A"/>
                </a:solidFill>
                <a:effectLst/>
                <a:latin typeface="Calibri" panose="020F0502020204030204" pitchFamily="34" charset="0"/>
                <a:ea typeface="Times New Roman" panose="020F0502020204030204" pitchFamily="34" charset="0"/>
                <a:cs typeface="Times New Roman" panose="020F0502020204030204" pitchFamily="34" charset="0"/>
              </a:rPr>
            </a:br>
            <a:r>
              <a:rPr lang="de-DE" sz="3600" spc="75" dirty="0">
                <a:solidFill>
                  <a:srgbClr val="5A5A5A"/>
                </a:solidFill>
                <a:effectLst/>
                <a:latin typeface="Calibri" panose="020F0502020204030204" pitchFamily="34" charset="0"/>
                <a:ea typeface="Times New Roman" panose="020F0502020204030204" pitchFamily="34" charset="0"/>
                <a:cs typeface="Times New Roman" panose="020F0502020204030204" pitchFamily="34" charset="0"/>
              </a:rPr>
              <a:t>The German Experience</a:t>
            </a:r>
          </a:p>
        </p:txBody>
      </p:sp>
      <p:sp>
        <p:nvSpPr>
          <p:cNvPr id="3" name="Untertitel 2"/>
          <p:cNvSpPr>
            <a:spLocks noGrp="1"/>
          </p:cNvSpPr>
          <p:nvPr>
            <p:ph type="subTitle" idx="1"/>
          </p:nvPr>
        </p:nvSpPr>
        <p:spPr>
          <a:xfrm>
            <a:off x="1958467" y="5094035"/>
            <a:ext cx="6400800" cy="857256"/>
          </a:xfrm>
        </p:spPr>
        <p:txBody>
          <a:bodyPr>
            <a:normAutofit fontScale="77500" lnSpcReduction="20000"/>
          </a:bodyPr>
          <a:lstStyle/>
          <a:p>
            <a:r>
              <a:rPr lang="de-DE" sz="2400" dirty="0">
                <a:solidFill>
                  <a:schemeClr val="tx1"/>
                </a:solidFill>
                <a:latin typeface="Calibri" pitchFamily="34" charset="0"/>
              </a:rPr>
              <a:t>Prof. Dr. Andreas Paulus</a:t>
            </a:r>
          </a:p>
          <a:p>
            <a:r>
              <a:rPr lang="de-DE" sz="1800" dirty="0" err="1">
                <a:solidFill>
                  <a:schemeClr val="tx1"/>
                </a:solidFill>
                <a:latin typeface="Calibri" pitchFamily="34" charset="0"/>
              </a:rPr>
              <a:t>Fmr</a:t>
            </a:r>
            <a:r>
              <a:rPr lang="de-DE" sz="1800" dirty="0">
                <a:solidFill>
                  <a:schemeClr val="tx1"/>
                </a:solidFill>
                <a:latin typeface="Calibri" pitchFamily="34" charset="0"/>
              </a:rPr>
              <a:t>. Justice of the Federal Constitutional Court</a:t>
            </a:r>
          </a:p>
          <a:p>
            <a:r>
              <a:rPr lang="de-DE" dirty="0">
                <a:solidFill>
                  <a:schemeClr val="tx1"/>
                </a:solidFill>
                <a:latin typeface="Calibri" pitchFamily="34" charset="0"/>
              </a:rPr>
              <a:t>Georg-August-University </a:t>
            </a:r>
            <a:r>
              <a:rPr lang="de-DE" dirty="0" err="1">
                <a:solidFill>
                  <a:schemeClr val="tx1"/>
                </a:solidFill>
                <a:latin typeface="Calibri" pitchFamily="34" charset="0"/>
              </a:rPr>
              <a:t>Goettingen</a:t>
            </a:r>
            <a:r>
              <a:rPr lang="de-DE" dirty="0">
                <a:solidFill>
                  <a:schemeClr val="tx1"/>
                </a:solidFill>
                <a:latin typeface="Calibri" pitchFamily="34" charset="0"/>
              </a:rPr>
              <a:t> (Germany)</a:t>
            </a:r>
            <a:endParaRPr lang="de-DE" sz="3100" dirty="0">
              <a:solidFill>
                <a:schemeClr val="tx1"/>
              </a:solidFill>
              <a:latin typeface="Calibri" pitchFamily="34" charset="0"/>
            </a:endParaRPr>
          </a:p>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err="1"/>
              <a:t>Respect</a:t>
            </a:r>
            <a:r>
              <a:rPr lang="de-DE" dirty="0"/>
              <a:t> for National Identity</a:t>
            </a:r>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600200"/>
            <a:ext cx="9144000" cy="4525963"/>
          </a:xfrm>
        </p:spPr>
        <p:txBody>
          <a:bodyPr>
            <a:normAutofit/>
          </a:bodyPr>
          <a:lstStyle/>
          <a:p>
            <a:pPr marL="0" lvl="0" indent="0">
              <a:lnSpc>
                <a:spcPct val="107000"/>
              </a:lnSpc>
              <a:spcBef>
                <a:spcPts val="200"/>
              </a:spcBef>
              <a:buNone/>
            </a:pPr>
            <a:r>
              <a:rPr lang="en-GB"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Art. 4 § 2 TEU</a:t>
            </a:r>
            <a:endParaRPr lang="de-DE"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400050" lvl="1" indent="0">
              <a:buNone/>
            </a:pPr>
            <a:r>
              <a:rPr lang="en-US" dirty="0"/>
              <a:t>2. The Union shall respect the </a:t>
            </a:r>
            <a:r>
              <a:rPr lang="en-US" b="1" dirty="0"/>
              <a:t>equality of Member States </a:t>
            </a:r>
            <a:r>
              <a:rPr lang="en-US" dirty="0"/>
              <a:t>before the Treaties as well as their </a:t>
            </a:r>
            <a:r>
              <a:rPr lang="en-US" b="1" dirty="0"/>
              <a:t>national identities</a:t>
            </a:r>
            <a:r>
              <a:rPr lang="en-US" dirty="0"/>
              <a:t>, inherent in their </a:t>
            </a:r>
            <a:r>
              <a:rPr lang="en-US" b="1" dirty="0"/>
              <a:t>fundamental structures</a:t>
            </a:r>
            <a:r>
              <a:rPr lang="en-US" dirty="0"/>
              <a:t>, political and </a:t>
            </a:r>
            <a:r>
              <a:rPr lang="en-US" b="1" dirty="0"/>
              <a:t>constitutional</a:t>
            </a:r>
            <a:r>
              <a:rPr lang="en-US" dirty="0"/>
              <a:t>, inclusive of regional and local </a:t>
            </a:r>
            <a:r>
              <a:rPr lang="en-US" b="1" dirty="0"/>
              <a:t>self-government</a:t>
            </a:r>
            <a:r>
              <a:rPr lang="en-US" dirty="0"/>
              <a:t>. It shall respect their essential State functions, including ensuring the </a:t>
            </a:r>
            <a:r>
              <a:rPr lang="en-US" b="1" dirty="0"/>
              <a:t>territorial integrity</a:t>
            </a:r>
            <a:r>
              <a:rPr lang="en-US" dirty="0"/>
              <a:t> of the State, maintaining law and order and safeguarding national security. In particular, </a:t>
            </a:r>
            <a:r>
              <a:rPr lang="en-US" b="1" dirty="0"/>
              <a:t>national security </a:t>
            </a:r>
            <a:r>
              <a:rPr lang="en-US" dirty="0"/>
              <a:t>remains the sole responsibility of each Member State.</a:t>
            </a:r>
          </a:p>
          <a:p>
            <a:endParaRPr lang="de-DE" dirty="0"/>
          </a:p>
        </p:txBody>
      </p:sp>
    </p:spTree>
    <p:extLst>
      <p:ext uri="{BB962C8B-B14F-4D97-AF65-F5344CB8AC3E}">
        <p14:creationId xmlns:p14="http://schemas.microsoft.com/office/powerpoint/2010/main" val="706308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a:t>2. Ultra </a:t>
            </a:r>
            <a:r>
              <a:rPr lang="de-DE" dirty="0" err="1"/>
              <a:t>vires</a:t>
            </a:r>
            <a:endParaRPr lang="de-DE" dirty="0"/>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252536" y="1417638"/>
            <a:ext cx="9793088" cy="5035698"/>
          </a:xfrm>
        </p:spPr>
        <p:txBody>
          <a:bodyPr>
            <a:normAutofit fontScale="62500" lnSpcReduction="20000"/>
          </a:bodyPr>
          <a:lstStyle/>
          <a:p>
            <a:pPr marL="720090" marR="548640" indent="-514350" algn="just">
              <a:lnSpc>
                <a:spcPct val="107000"/>
              </a:lnSpc>
              <a:spcBef>
                <a:spcPts val="1000"/>
              </a:spcBef>
              <a:spcAft>
                <a:spcPts val="800"/>
              </a:spcAft>
              <a:buFont typeface="+mj-lt"/>
              <a:buAutoNum type="arabicPeriod"/>
            </a:pP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Where an ultra vires review or an identity review raises questions regarding the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validity or the interpretation of a measure taken by </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institutions, bodies, offices and agencies of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the European Union</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the Federal Constitutional Court, in principle, bases its review on the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understanding</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and the assessment of such a measure as put forward by the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Court of Justice </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of the European Union.</a:t>
            </a:r>
            <a:endParaRPr lang="de-DE"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720090" marR="548640" indent="-514350" algn="just">
              <a:lnSpc>
                <a:spcPct val="107000"/>
              </a:lnSpc>
              <a:spcBef>
                <a:spcPts val="1000"/>
              </a:spcBef>
              <a:spcAft>
                <a:spcPts val="800"/>
              </a:spcAft>
              <a:buFont typeface="+mj-lt"/>
              <a:buAutoNum type="arabicPeriod"/>
            </a:pP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The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Court of Justice of the European Union exceeds its judicial mandate</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as determined by the functions conferred upon it in Article 19(1) second sentence of the Treaty on European Union, where an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interpretation of the Treaties is not comprehensible</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and must thus be considered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arbitrary</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from an objective perspective. If the Court of Justice of the European Union crosses that limit, its decisions are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no longer covered by Article 19(1) second sentence </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of the Treaty on European Union in conjunction with the domestic Act of Approval; at least in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relation to Germany</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these decisions lack the </a:t>
            </a:r>
            <a:r>
              <a:rPr lang="en-GB" sz="32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minimum of democratic legitimation necessary</a:t>
            </a:r>
            <a:r>
              <a:rPr lang="en-GB"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under Article 23(1) second sentence in conjunction with Article 20(1) and (2) and Article 79(3) of the Basic Law.</a:t>
            </a:r>
            <a:endParaRPr lang="de-DE" sz="32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Judgment of 5 May 2020 – PSPP –, </a:t>
            </a:r>
            <a:r>
              <a:rPr lang="en-GB"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BVerfGE</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154, 17, Headnotes 1 and 2</a:t>
            </a:r>
            <a:endParaRPr lang="de-DE"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5942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FA2FE9-8F6C-F472-E194-82183E272947}"/>
              </a:ext>
            </a:extLst>
          </p:cNvPr>
          <p:cNvSpPr>
            <a:spLocks noGrp="1"/>
          </p:cNvSpPr>
          <p:nvPr>
            <p:ph type="title"/>
          </p:nvPr>
        </p:nvSpPr>
        <p:spPr/>
        <p:txBody>
          <a:bodyPr/>
          <a:lstStyle/>
          <a:p>
            <a:r>
              <a:rPr lang="de-DE" dirty="0"/>
              <a:t>3. Fundamental Rights</a:t>
            </a:r>
          </a:p>
        </p:txBody>
      </p:sp>
      <p:sp>
        <p:nvSpPr>
          <p:cNvPr id="3" name="Inhaltsplatzhalter 2">
            <a:extLst>
              <a:ext uri="{FF2B5EF4-FFF2-40B4-BE49-F238E27FC236}">
                <a16:creationId xmlns:a16="http://schemas.microsoft.com/office/drawing/2014/main" id="{681F382E-9682-BF80-1DB0-88EAFC0FFA8D}"/>
              </a:ext>
            </a:extLst>
          </p:cNvPr>
          <p:cNvSpPr>
            <a:spLocks noGrp="1"/>
          </p:cNvSpPr>
          <p:nvPr>
            <p:ph idx="1"/>
          </p:nvPr>
        </p:nvSpPr>
        <p:spPr/>
        <p:txBody>
          <a:bodyPr/>
          <a:lstStyle/>
          <a:p>
            <a:pPr marL="514350" indent="-514350">
              <a:buFont typeface="+mj-lt"/>
              <a:buAutoNum type="alphaLcParenR"/>
            </a:pPr>
            <a:r>
              <a:rPr lang="de-DE" dirty="0"/>
              <a:t>Right to be </a:t>
            </a:r>
            <a:r>
              <a:rPr lang="de-DE" dirty="0" err="1"/>
              <a:t>forgotten</a:t>
            </a:r>
            <a:r>
              <a:rPr lang="de-DE" dirty="0"/>
              <a:t> I</a:t>
            </a:r>
          </a:p>
          <a:p>
            <a:pPr marL="514350" indent="-514350">
              <a:buFont typeface="+mj-lt"/>
              <a:buAutoNum type="alphaLcParenR"/>
            </a:pPr>
            <a:r>
              <a:rPr lang="de-DE" dirty="0"/>
              <a:t>Right to be </a:t>
            </a:r>
            <a:r>
              <a:rPr lang="de-DE" dirty="0" err="1"/>
              <a:t>forgotten</a:t>
            </a:r>
            <a:r>
              <a:rPr lang="de-DE" dirty="0"/>
              <a:t> II</a:t>
            </a:r>
          </a:p>
          <a:p>
            <a:pPr marL="514350" indent="-514350">
              <a:buFont typeface="+mj-lt"/>
              <a:buAutoNum type="alphaLcParenR"/>
            </a:pPr>
            <a:r>
              <a:rPr lang="de-DE" dirty="0"/>
              <a:t>Constitutional identity</a:t>
            </a:r>
          </a:p>
        </p:txBody>
      </p:sp>
    </p:spTree>
    <p:extLst>
      <p:ext uri="{BB962C8B-B14F-4D97-AF65-F5344CB8AC3E}">
        <p14:creationId xmlns:p14="http://schemas.microsoft.com/office/powerpoint/2010/main" val="241625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5BC53956-5491-1A35-7697-51A728606092}"/>
              </a:ext>
            </a:extLst>
          </p:cNvPr>
          <p:cNvSpPr txBox="1"/>
          <p:nvPr/>
        </p:nvSpPr>
        <p:spPr>
          <a:xfrm>
            <a:off x="0" y="226362"/>
            <a:ext cx="9144000" cy="6186309"/>
          </a:xfrm>
          <a:prstGeom prst="rect">
            <a:avLst/>
          </a:prstGeom>
          <a:noFill/>
        </p:spPr>
        <p:txBody>
          <a:bodyPr wrap="square">
            <a:spAutoFit/>
          </a:bodyPr>
          <a:lstStyle/>
          <a:p>
            <a:pPr algn="ctr"/>
            <a:r>
              <a:rPr lang="de-DE" sz="1800" b="1" i="0" u="none" strike="noStrike" dirty="0" err="1">
                <a:solidFill>
                  <a:srgbClr val="333333"/>
                </a:solidFill>
                <a:effectLst/>
                <a:latin typeface="Helvetica" pitchFamily="2" charset="0"/>
              </a:rPr>
              <a:t>Headnotes</a:t>
            </a:r>
            <a:r>
              <a:rPr lang="de-DE" sz="1800" b="1" i="0" u="none" strike="noStrike" dirty="0">
                <a:solidFill>
                  <a:srgbClr val="333333"/>
                </a:solidFill>
                <a:effectLst/>
                <a:latin typeface="Helvetica" pitchFamily="2" charset="0"/>
              </a:rPr>
              <a:t> </a:t>
            </a:r>
          </a:p>
          <a:p>
            <a:pPr algn="ctr"/>
            <a:r>
              <a:rPr lang="de-DE" sz="1800" b="1" i="0" u="none" strike="noStrike" dirty="0">
                <a:solidFill>
                  <a:srgbClr val="333333"/>
                </a:solidFill>
                <a:effectLst/>
                <a:latin typeface="Helvetica" pitchFamily="2" charset="0"/>
              </a:rPr>
              <a:t>to the Order of the First Senate of 6 November 2019 </a:t>
            </a:r>
          </a:p>
          <a:p>
            <a:pPr algn="ctr"/>
            <a:r>
              <a:rPr lang="de-DE" sz="1800" b="0" i="0" u="none" strike="noStrike" dirty="0">
                <a:solidFill>
                  <a:srgbClr val="333333"/>
                </a:solidFill>
                <a:effectLst/>
                <a:latin typeface="Helvetica" pitchFamily="2" charset="0"/>
              </a:rPr>
              <a:t>- 1 BvR 16/13 - </a:t>
            </a:r>
          </a:p>
          <a:p>
            <a:pPr algn="ctr"/>
            <a:r>
              <a:rPr lang="de-DE" sz="1800" b="0" i="0" u="none" strike="noStrike" dirty="0">
                <a:solidFill>
                  <a:srgbClr val="333333"/>
                </a:solidFill>
                <a:effectLst/>
                <a:latin typeface="Helvetica" pitchFamily="2" charset="0"/>
              </a:rPr>
              <a:t>(Right to be </a:t>
            </a:r>
            <a:r>
              <a:rPr lang="de-DE" sz="1800" b="0" i="0" u="none" strike="noStrike" dirty="0" err="1">
                <a:solidFill>
                  <a:srgbClr val="333333"/>
                </a:solidFill>
                <a:effectLst/>
                <a:latin typeface="Helvetica" pitchFamily="2" charset="0"/>
              </a:rPr>
              <a:t>forgotten</a:t>
            </a:r>
            <a:r>
              <a:rPr lang="de-DE" sz="1800" b="0" i="0" u="none" strike="noStrike" dirty="0">
                <a:solidFill>
                  <a:srgbClr val="333333"/>
                </a:solidFill>
                <a:effectLst/>
                <a:latin typeface="Helvetica" pitchFamily="2" charset="0"/>
              </a:rPr>
              <a:t> I) </a:t>
            </a:r>
          </a:p>
          <a:p>
            <a:pPr marL="177800" algn="l">
              <a:buFont typeface="+mj-lt"/>
              <a:buAutoNum type="arabicPeriod"/>
            </a:pPr>
            <a:r>
              <a:rPr lang="de-DE" sz="1800" b="1" i="0" u="none" strike="noStrike" dirty="0">
                <a:solidFill>
                  <a:srgbClr val="333333"/>
                </a:solidFill>
                <a:effectLst/>
                <a:latin typeface="Helvetica" pitchFamily="2" charset="0"/>
              </a:rPr>
              <a:t>a) The Federal Constitutional Court reviews </a:t>
            </a:r>
            <a:r>
              <a:rPr lang="de-DE" sz="1800" b="1" i="0" u="none" strike="noStrike" dirty="0" err="1">
                <a:solidFill>
                  <a:srgbClr val="333333"/>
                </a:solidFill>
                <a:effectLst/>
                <a:latin typeface="Helvetica" pitchFamily="2" charset="0"/>
              </a:rPr>
              <a:t>domestic</a:t>
            </a:r>
            <a:r>
              <a:rPr lang="de-DE" sz="1800" b="1" i="0" u="none" strike="noStrike" dirty="0">
                <a:solidFill>
                  <a:srgbClr val="333333"/>
                </a:solidFill>
                <a:effectLst/>
                <a:latin typeface="Helvetica" pitchFamily="2" charset="0"/>
              </a:rPr>
              <a:t> law that is not </a:t>
            </a:r>
            <a:r>
              <a:rPr lang="de-DE" sz="1800" b="1" i="0" u="none" strike="noStrike" dirty="0" err="1">
                <a:solidFill>
                  <a:srgbClr val="333333"/>
                </a:solidFill>
                <a:effectLst/>
                <a:latin typeface="Helvetica" pitchFamily="2" charset="0"/>
              </a:rPr>
              <a:t>fully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determined</a:t>
            </a:r>
            <a:r>
              <a:rPr lang="de-DE" sz="1800" b="1" i="0" u="none" strike="noStrike" dirty="0">
                <a:solidFill>
                  <a:srgbClr val="333333"/>
                </a:solidFill>
                <a:effectLst/>
                <a:latin typeface="Helvetica" pitchFamily="2" charset="0"/>
              </a:rPr>
              <a:t> by European Union law on the </a:t>
            </a:r>
            <a:r>
              <a:rPr lang="de-DE" sz="1800" b="1" i="0" u="none" strike="noStrike" dirty="0" err="1">
                <a:solidFill>
                  <a:srgbClr val="333333"/>
                </a:solidFill>
                <a:effectLst/>
                <a:latin typeface="Helvetica" pitchFamily="2" charset="0"/>
              </a:rPr>
              <a:t>basis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primarily</a:t>
            </a:r>
            <a:r>
              <a:rPr lang="de-DE" sz="1800" b="1" i="0" u="none" strike="noStrike" dirty="0">
                <a:solidFill>
                  <a:srgbClr val="333333"/>
                </a:solidFill>
                <a:effectLst/>
                <a:latin typeface="Helvetica" pitchFamily="2" charset="0"/>
              </a:rPr>
              <a:t>, of the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of the Basic Law, </a:t>
            </a:r>
            <a:r>
              <a:rPr lang="de-DE" sz="1800" b="1" i="0" u="none" strike="noStrike" dirty="0" err="1">
                <a:solidFill>
                  <a:srgbClr val="333333"/>
                </a:solidFill>
                <a:effectLst/>
                <a:latin typeface="Helvetica" pitchFamily="2" charset="0"/>
              </a:rPr>
              <a:t>including</a:t>
            </a:r>
            <a:r>
              <a:rPr lang="de-DE" sz="1800" b="1" i="0" u="none" strike="noStrike" dirty="0">
                <a:solidFill>
                  <a:srgbClr val="333333"/>
                </a:solidFill>
                <a:effectLst/>
                <a:latin typeface="Helvetica" pitchFamily="2" charset="0"/>
              </a:rPr>
              <a:t> in </a:t>
            </a:r>
            <a:r>
              <a:rPr lang="de-DE" sz="1800" b="1" i="0" u="none" strike="noStrike" dirty="0" err="1">
                <a:solidFill>
                  <a:srgbClr val="333333"/>
                </a:solidFill>
                <a:effectLst/>
                <a:latin typeface="Helvetica" pitchFamily="2" charset="0"/>
              </a:rPr>
              <a:t>cases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the relevant provisions of </a:t>
            </a:r>
            <a:r>
              <a:rPr lang="de-DE" sz="1800" b="1" i="0" u="none" strike="noStrike" dirty="0" err="1">
                <a:solidFill>
                  <a:srgbClr val="333333"/>
                </a:solidFill>
                <a:effectLst/>
                <a:latin typeface="Helvetica" pitchFamily="2" charset="0"/>
              </a:rPr>
              <a:t>domestic</a:t>
            </a:r>
            <a:r>
              <a:rPr lang="de-DE" sz="1800" b="1" i="0" u="none" strike="noStrike" dirty="0">
                <a:solidFill>
                  <a:srgbClr val="333333"/>
                </a:solidFill>
                <a:effectLst/>
                <a:latin typeface="Helvetica" pitchFamily="2" charset="0"/>
              </a:rPr>
              <a:t> law </a:t>
            </a:r>
            <a:r>
              <a:rPr lang="de-DE" sz="1800" b="1" i="0" u="none" strike="noStrike" dirty="0" err="1">
                <a:solidFill>
                  <a:srgbClr val="333333"/>
                </a:solidFill>
                <a:effectLst/>
                <a:latin typeface="Helvetica" pitchFamily="2" charset="0"/>
              </a:rPr>
              <a:t>serve</a:t>
            </a:r>
            <a:r>
              <a:rPr lang="de-DE" sz="1800" b="1" i="0" u="none" strike="noStrike" dirty="0">
                <a:solidFill>
                  <a:srgbClr val="333333"/>
                </a:solidFill>
                <a:effectLst/>
                <a:latin typeface="Helvetica" pitchFamily="2" charset="0"/>
              </a:rPr>
              <a:t> to </a:t>
            </a:r>
            <a:r>
              <a:rPr lang="de-DE" sz="1800" b="1" i="0" u="none" strike="noStrike" dirty="0" err="1">
                <a:solidFill>
                  <a:srgbClr val="333333"/>
                </a:solidFill>
                <a:effectLst/>
                <a:latin typeface="Helvetica" pitchFamily="2" charset="0"/>
              </a:rPr>
              <a:t>implement</a:t>
            </a:r>
            <a:r>
              <a:rPr lang="de-DE" sz="1800" b="1" i="0" u="none" strike="noStrike" dirty="0">
                <a:solidFill>
                  <a:srgbClr val="333333"/>
                </a:solidFill>
                <a:effectLst/>
                <a:latin typeface="Helvetica" pitchFamily="2" charset="0"/>
              </a:rPr>
              <a:t> European Union law. </a:t>
            </a:r>
          </a:p>
          <a:p>
            <a:pPr marL="177800" algn="l">
              <a:buFont typeface="+mj-lt"/>
              <a:buAutoNum type="arabicPeriod" startAt="2"/>
            </a:pPr>
            <a:r>
              <a:rPr lang="de-DE" sz="1800" b="1" i="0" u="none" strike="noStrike" dirty="0">
                <a:solidFill>
                  <a:srgbClr val="333333"/>
                </a:solidFill>
                <a:effectLst/>
                <a:latin typeface="Helvetica" pitchFamily="2" charset="0"/>
              </a:rPr>
              <a:t>b) The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the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of the Basic Law as the </a:t>
            </a:r>
            <a:r>
              <a:rPr lang="de-DE" sz="1800" b="1" i="0" u="none" strike="noStrike" dirty="0" err="1">
                <a:solidFill>
                  <a:srgbClr val="333333"/>
                </a:solidFill>
                <a:effectLst/>
                <a:latin typeface="Helvetica" pitchFamily="2" charset="0"/>
              </a:rPr>
              <a:t>primary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standard</a:t>
            </a:r>
            <a:r>
              <a:rPr lang="de-DE" sz="1800" b="1" i="0" u="none" strike="noStrike" dirty="0">
                <a:solidFill>
                  <a:srgbClr val="333333"/>
                </a:solidFill>
                <a:effectLst/>
                <a:latin typeface="Helvetica" pitchFamily="2" charset="0"/>
              </a:rPr>
              <a:t> of review is </a:t>
            </a:r>
            <a:r>
              <a:rPr lang="de-DE" sz="1800" b="1" i="0" u="none" strike="noStrike" dirty="0" err="1">
                <a:solidFill>
                  <a:srgbClr val="333333"/>
                </a:solidFill>
                <a:effectLst/>
                <a:latin typeface="Helvetica" pitchFamily="2" charset="0"/>
              </a:rPr>
              <a:t>informed</a:t>
            </a:r>
            <a:r>
              <a:rPr lang="de-DE" sz="1800" b="1" i="0" u="none" strike="noStrike" dirty="0">
                <a:solidFill>
                  <a:srgbClr val="333333"/>
                </a:solidFill>
                <a:effectLst/>
                <a:latin typeface="Helvetica" pitchFamily="2" charset="0"/>
              </a:rPr>
              <a:t> by the </a:t>
            </a:r>
            <a:r>
              <a:rPr lang="de-DE" sz="1800" b="1" i="0" u="none" strike="noStrike" dirty="0" err="1">
                <a:solidFill>
                  <a:srgbClr val="333333"/>
                </a:solidFill>
                <a:effectLst/>
                <a:latin typeface="Helvetica" pitchFamily="2" charset="0"/>
              </a:rPr>
              <a:t>assumption</a:t>
            </a:r>
            <a:r>
              <a:rPr lang="de-DE" sz="1800" b="1" i="0" u="none" strike="noStrike" dirty="0">
                <a:solidFill>
                  <a:srgbClr val="333333"/>
                </a:solidFill>
                <a:effectLst/>
                <a:latin typeface="Helvetica" pitchFamily="2" charset="0"/>
              </a:rPr>
              <a:t> that European Union law, </a:t>
            </a: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it </a:t>
            </a:r>
            <a:r>
              <a:rPr lang="de-DE" sz="1800" b="1" i="0" u="none" strike="noStrike" dirty="0" err="1">
                <a:solidFill>
                  <a:srgbClr val="333333"/>
                </a:solidFill>
                <a:effectLst/>
                <a:latin typeface="Helvetica" pitchFamily="2" charset="0"/>
              </a:rPr>
              <a:t>affords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Member</a:t>
            </a:r>
            <a:r>
              <a:rPr lang="de-DE" sz="1800" b="1" i="0" u="none" strike="noStrike" dirty="0">
                <a:solidFill>
                  <a:srgbClr val="333333"/>
                </a:solidFill>
                <a:effectLst/>
                <a:latin typeface="Helvetica" pitchFamily="2" charset="0"/>
              </a:rPr>
              <a:t> States </a:t>
            </a:r>
            <a:r>
              <a:rPr lang="de-DE" sz="1800" b="1" i="0" u="none" strike="noStrike" dirty="0" err="1">
                <a:solidFill>
                  <a:srgbClr val="333333"/>
                </a:solidFill>
                <a:effectLst/>
                <a:latin typeface="Helvetica" pitchFamily="2" charset="0"/>
              </a:rPr>
              <a:t>latitude</a:t>
            </a:r>
            <a:r>
              <a:rPr lang="de-DE" sz="1800" b="1" i="0" u="none" strike="noStrike" dirty="0">
                <a:solidFill>
                  <a:srgbClr val="333333"/>
                </a:solidFill>
                <a:effectLst/>
                <a:latin typeface="Helvetica" pitchFamily="2" charset="0"/>
              </a:rPr>
              <a:t> in the design of </a:t>
            </a:r>
            <a:r>
              <a:rPr lang="de-DE" sz="1800" b="1" i="0" u="none" strike="noStrike" dirty="0" err="1">
                <a:solidFill>
                  <a:srgbClr val="333333"/>
                </a:solidFill>
                <a:effectLst/>
                <a:latin typeface="Helvetica" pitchFamily="2" charset="0"/>
              </a:rPr>
              <a:t>ordinary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legislation</a:t>
            </a:r>
            <a:r>
              <a:rPr lang="de-DE" sz="1800" b="1" i="0" u="none" strike="noStrike" dirty="0">
                <a:solidFill>
                  <a:srgbClr val="333333"/>
                </a:solidFill>
                <a:effectLst/>
                <a:latin typeface="Helvetica" pitchFamily="2" charset="0"/>
              </a:rPr>
              <a:t>, is </a:t>
            </a:r>
            <a:r>
              <a:rPr lang="de-DE" sz="1800" b="1" i="0" u="none" strike="noStrike" dirty="0" err="1">
                <a:solidFill>
                  <a:srgbClr val="333333"/>
                </a:solidFill>
                <a:effectLst/>
                <a:latin typeface="Helvetica" pitchFamily="2" charset="0"/>
              </a:rPr>
              <a:t>generally</a:t>
            </a:r>
            <a:r>
              <a:rPr lang="de-DE" sz="1800" b="1" i="0" u="none" strike="noStrike" dirty="0">
                <a:solidFill>
                  <a:srgbClr val="333333"/>
                </a:solidFill>
                <a:effectLst/>
                <a:latin typeface="Helvetica" pitchFamily="2" charset="0"/>
              </a:rPr>
              <a:t> not </a:t>
            </a:r>
            <a:r>
              <a:rPr lang="de-DE" sz="1800" b="1" i="0" u="none" strike="noStrike" dirty="0" err="1">
                <a:solidFill>
                  <a:srgbClr val="333333"/>
                </a:solidFill>
                <a:effectLst/>
                <a:latin typeface="Helvetica" pitchFamily="2" charset="0"/>
              </a:rPr>
              <a:t>aimed</a:t>
            </a:r>
            <a:r>
              <a:rPr lang="de-DE" sz="1800" b="1" i="0" u="none" strike="noStrike" dirty="0">
                <a:solidFill>
                  <a:srgbClr val="333333"/>
                </a:solidFill>
                <a:effectLst/>
                <a:latin typeface="Helvetica" pitchFamily="2" charset="0"/>
              </a:rPr>
              <a:t> at </a:t>
            </a:r>
            <a:r>
              <a:rPr lang="de-DE" sz="1800" b="1" i="0" u="none" strike="noStrike" dirty="0" err="1">
                <a:solidFill>
                  <a:srgbClr val="333333"/>
                </a:solidFill>
                <a:effectLst/>
                <a:latin typeface="Helvetica" pitchFamily="2" charset="0"/>
              </a:rPr>
              <a:t>uniformity</a:t>
            </a:r>
            <a:r>
              <a:rPr lang="de-DE" sz="1800" b="1" i="0" u="none" strike="noStrike" dirty="0">
                <a:solidFill>
                  <a:srgbClr val="333333"/>
                </a:solidFill>
                <a:effectLst/>
                <a:latin typeface="Helvetica" pitchFamily="2" charset="0"/>
              </a:rPr>
              <a:t> in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protection, but </a:t>
            </a:r>
            <a:r>
              <a:rPr lang="de-DE" sz="1800" b="1" i="0" u="none" strike="noStrike" dirty="0" err="1">
                <a:solidFill>
                  <a:srgbClr val="333333"/>
                </a:solidFill>
                <a:effectLst/>
                <a:latin typeface="Helvetica" pitchFamily="2" charset="0"/>
              </a:rPr>
              <a:t>allows</a:t>
            </a:r>
            <a:r>
              <a:rPr lang="de-DE" sz="1800" b="1" i="0" u="none" strike="noStrike" dirty="0">
                <a:solidFill>
                  <a:srgbClr val="333333"/>
                </a:solidFill>
                <a:effectLst/>
                <a:latin typeface="Helvetica" pitchFamily="2" charset="0"/>
              </a:rPr>
              <a:t> for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diversity</a:t>
            </a:r>
            <a:r>
              <a:rPr lang="de-DE" sz="1800" b="1" i="0" u="none" strike="noStrike" dirty="0">
                <a:solidFill>
                  <a:srgbClr val="333333"/>
                </a:solidFill>
                <a:effectLst/>
                <a:latin typeface="Helvetica" pitchFamily="2" charset="0"/>
              </a:rPr>
              <a:t>. </a:t>
            </a:r>
          </a:p>
          <a:p>
            <a:pPr marL="177800" algn="l">
              <a:buFont typeface="+mj-lt"/>
              <a:buAutoNum type="arabicPeriod" startAt="3"/>
            </a:pPr>
            <a:r>
              <a:rPr lang="de-DE" sz="1800" b="1" i="0" u="none" strike="noStrike" dirty="0">
                <a:solidFill>
                  <a:srgbClr val="333333"/>
                </a:solidFill>
                <a:effectLst/>
                <a:latin typeface="Helvetica" pitchFamily="2" charset="0"/>
              </a:rPr>
              <a:t>This </a:t>
            </a:r>
            <a:r>
              <a:rPr lang="de-DE" sz="1800" b="1" i="0" u="none" strike="noStrike" dirty="0" err="1">
                <a:solidFill>
                  <a:srgbClr val="333333"/>
                </a:solidFill>
                <a:effectLst/>
                <a:latin typeface="Helvetica" pitchFamily="2" charset="0"/>
              </a:rPr>
              <a:t>then</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leads</a:t>
            </a:r>
            <a:r>
              <a:rPr lang="de-DE" sz="1800" b="1" i="0" u="none" strike="noStrike" dirty="0">
                <a:solidFill>
                  <a:srgbClr val="333333"/>
                </a:solidFill>
                <a:effectLst/>
                <a:latin typeface="Helvetica" pitchFamily="2" charset="0"/>
              </a:rPr>
              <a:t> to the </a:t>
            </a:r>
            <a:r>
              <a:rPr lang="de-DE" sz="1800" b="1" i="0" u="none" strike="noStrike" dirty="0" err="1">
                <a:solidFill>
                  <a:srgbClr val="333333"/>
                </a:solidFill>
                <a:effectLst/>
                <a:latin typeface="Helvetica" pitchFamily="2" charset="0"/>
              </a:rPr>
              <a:t>presumption</a:t>
            </a:r>
            <a:r>
              <a:rPr lang="de-DE" sz="1800" b="1" i="0" u="none" strike="noStrike" dirty="0">
                <a:solidFill>
                  <a:srgbClr val="333333"/>
                </a:solidFill>
                <a:effectLst/>
                <a:latin typeface="Helvetica" pitchFamily="2" charset="0"/>
              </a:rPr>
              <a:t> that the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the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of the Basic Law </a:t>
            </a:r>
            <a:r>
              <a:rPr lang="de-DE" sz="1800" b="1" i="0" u="none" strike="noStrike" dirty="0" err="1">
                <a:solidFill>
                  <a:srgbClr val="333333"/>
                </a:solidFill>
                <a:effectLst/>
                <a:latin typeface="Helvetica" pitchFamily="2" charset="0"/>
              </a:rPr>
              <a:t>simultaneously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ensures</a:t>
            </a:r>
            <a:r>
              <a:rPr lang="de-DE" sz="1800" b="1" i="0" u="none" strike="noStrike" dirty="0">
                <a:solidFill>
                  <a:srgbClr val="333333"/>
                </a:solidFill>
                <a:effectLst/>
                <a:latin typeface="Helvetica" pitchFamily="2" charset="0"/>
              </a:rPr>
              <a:t> the level of protection of the Charter of Fundamental Rights of the European Union. </a:t>
            </a:r>
          </a:p>
          <a:p>
            <a:pPr marL="177800" algn="l">
              <a:buFont typeface="+mj-lt"/>
              <a:buAutoNum type="arabicPeriod" startAt="4"/>
            </a:pPr>
            <a:r>
              <a:rPr lang="de-DE" sz="1800" b="1" i="0" u="none" strike="noStrike" dirty="0">
                <a:solidFill>
                  <a:srgbClr val="333333"/>
                </a:solidFill>
                <a:effectLst/>
                <a:latin typeface="Helvetica" pitchFamily="2" charset="0"/>
              </a:rPr>
              <a:t>c) An </a:t>
            </a:r>
            <a:r>
              <a:rPr lang="de-DE" sz="1800" b="1" i="0" u="none" strike="noStrike" dirty="0" err="1">
                <a:solidFill>
                  <a:srgbClr val="333333"/>
                </a:solidFill>
                <a:effectLst/>
                <a:latin typeface="Helvetica" pitchFamily="2" charset="0"/>
              </a:rPr>
              <a:t>exception</a:t>
            </a:r>
            <a:r>
              <a:rPr lang="de-DE" sz="1800" b="1" i="0" u="none" strike="noStrike" dirty="0">
                <a:solidFill>
                  <a:srgbClr val="333333"/>
                </a:solidFill>
                <a:effectLst/>
                <a:latin typeface="Helvetica" pitchFamily="2" charset="0"/>
              </a:rPr>
              <a:t> to the </a:t>
            </a:r>
            <a:r>
              <a:rPr lang="de-DE" sz="1800" b="1" i="0" u="none" strike="noStrike" dirty="0" err="1">
                <a:solidFill>
                  <a:srgbClr val="333333"/>
                </a:solidFill>
                <a:effectLst/>
                <a:latin typeface="Helvetica" pitchFamily="2" charset="0"/>
              </a:rPr>
              <a:t>assumption</a:t>
            </a:r>
            <a:r>
              <a:rPr lang="de-DE" sz="1800" b="1" i="0" u="none" strike="noStrike" dirty="0">
                <a:solidFill>
                  <a:srgbClr val="333333"/>
                </a:solidFill>
                <a:effectLst/>
                <a:latin typeface="Helvetica" pitchFamily="2" charset="0"/>
              </a:rPr>
              <a:t> in </a:t>
            </a:r>
            <a:r>
              <a:rPr lang="de-DE" sz="1800" b="1" i="0" u="none" strike="noStrike" dirty="0" err="1">
                <a:solidFill>
                  <a:srgbClr val="333333"/>
                </a:solidFill>
                <a:effectLst/>
                <a:latin typeface="Helvetica" pitchFamily="2" charset="0"/>
              </a:rPr>
              <a:t>favour</a:t>
            </a:r>
            <a:r>
              <a:rPr lang="de-DE" sz="1800" b="1" i="0" u="none" strike="noStrike" dirty="0">
                <a:solidFill>
                  <a:srgbClr val="333333"/>
                </a:solidFill>
                <a:effectLst/>
                <a:latin typeface="Helvetica" pitchFamily="2" charset="0"/>
              </a:rPr>
              <a:t> of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diversity</a:t>
            </a:r>
            <a:r>
              <a:rPr lang="de-DE" sz="1800" b="1" i="0" u="none" strike="noStrike" dirty="0">
                <a:solidFill>
                  <a:srgbClr val="333333"/>
                </a:solidFill>
                <a:effectLst/>
                <a:latin typeface="Helvetica" pitchFamily="2" charset="0"/>
              </a:rPr>
              <a:t> in </a:t>
            </a:r>
            <a:r>
              <a:rPr lang="de-DE" sz="1800" b="1" i="0" u="none" strike="noStrike" dirty="0" err="1">
                <a:solidFill>
                  <a:srgbClr val="333333"/>
                </a:solidFill>
                <a:effectLst/>
                <a:latin typeface="Helvetica" pitchFamily="2" charset="0"/>
              </a:rPr>
              <a:t>cases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Member</a:t>
            </a:r>
            <a:r>
              <a:rPr lang="de-DE" sz="1800" b="1" i="0" u="none" strike="noStrike" dirty="0">
                <a:solidFill>
                  <a:srgbClr val="333333"/>
                </a:solidFill>
                <a:effectLst/>
                <a:latin typeface="Helvetica" pitchFamily="2" charset="0"/>
              </a:rPr>
              <a:t> States are </a:t>
            </a:r>
            <a:r>
              <a:rPr lang="de-DE" sz="1800" b="1" i="0" u="none" strike="noStrike" dirty="0" err="1">
                <a:solidFill>
                  <a:srgbClr val="333333"/>
                </a:solidFill>
                <a:effectLst/>
                <a:latin typeface="Helvetica" pitchFamily="2" charset="0"/>
              </a:rPr>
              <a:t>afforded</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latitude</a:t>
            </a:r>
            <a:r>
              <a:rPr lang="de-DE" sz="1800" b="1" i="0" u="none" strike="noStrike" dirty="0">
                <a:solidFill>
                  <a:srgbClr val="333333"/>
                </a:solidFill>
                <a:effectLst/>
                <a:latin typeface="Helvetica" pitchFamily="2" charset="0"/>
              </a:rPr>
              <a:t> in the design of </a:t>
            </a:r>
            <a:r>
              <a:rPr lang="de-DE" sz="1800" b="1" i="0" u="none" strike="noStrike" dirty="0" err="1">
                <a:solidFill>
                  <a:srgbClr val="333333"/>
                </a:solidFill>
                <a:effectLst/>
                <a:latin typeface="Helvetica" pitchFamily="2" charset="0"/>
              </a:rPr>
              <a:t>ordinary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legislation</a:t>
            </a:r>
            <a:r>
              <a:rPr lang="de-DE" sz="1800" b="1" i="0" u="none" strike="noStrike" dirty="0">
                <a:solidFill>
                  <a:srgbClr val="333333"/>
                </a:solidFill>
                <a:effectLst/>
                <a:latin typeface="Helvetica" pitchFamily="2" charset="0"/>
              </a:rPr>
              <a:t>, or a </a:t>
            </a:r>
            <a:r>
              <a:rPr lang="de-DE" sz="1800" b="1" i="0" u="none" strike="noStrike" dirty="0" err="1">
                <a:solidFill>
                  <a:srgbClr val="333333"/>
                </a:solidFill>
                <a:effectLst/>
                <a:latin typeface="Helvetica" pitchFamily="2" charset="0"/>
              </a:rPr>
              <a:t>rebuttal</a:t>
            </a:r>
            <a:r>
              <a:rPr lang="de-DE" sz="1800" b="1" i="0" u="none" strike="noStrike" dirty="0">
                <a:solidFill>
                  <a:srgbClr val="333333"/>
                </a:solidFill>
                <a:effectLst/>
                <a:latin typeface="Helvetica" pitchFamily="2" charset="0"/>
              </a:rPr>
              <a:t> of the </a:t>
            </a:r>
            <a:r>
              <a:rPr lang="de-DE" sz="1800" b="1" i="0" u="none" strike="noStrike" dirty="0" err="1">
                <a:solidFill>
                  <a:srgbClr val="333333"/>
                </a:solidFill>
                <a:effectLst/>
                <a:latin typeface="Helvetica" pitchFamily="2" charset="0"/>
              </a:rPr>
              <a:t>presumption</a:t>
            </a:r>
            <a:r>
              <a:rPr lang="de-DE" sz="1800" b="1" i="0" u="none" strike="noStrike" dirty="0">
                <a:solidFill>
                  <a:srgbClr val="333333"/>
                </a:solidFill>
                <a:effectLst/>
                <a:latin typeface="Helvetica" pitchFamily="2" charset="0"/>
              </a:rPr>
              <a:t> that the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the Basic Law’s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simultaneously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ensures</a:t>
            </a:r>
            <a:r>
              <a:rPr lang="de-DE" sz="1800" b="1" i="0" u="none" strike="noStrike" dirty="0">
                <a:solidFill>
                  <a:srgbClr val="333333"/>
                </a:solidFill>
                <a:effectLst/>
                <a:latin typeface="Helvetica" pitchFamily="2" charset="0"/>
              </a:rPr>
              <a:t> the level of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protection of the Charter, </a:t>
            </a:r>
            <a:r>
              <a:rPr lang="de-DE" sz="1800" b="1" i="0" u="none" strike="noStrike" dirty="0" err="1">
                <a:solidFill>
                  <a:srgbClr val="333333"/>
                </a:solidFill>
                <a:effectLst/>
                <a:latin typeface="Helvetica" pitchFamily="2" charset="0"/>
              </a:rPr>
              <a:t>should</a:t>
            </a:r>
            <a:r>
              <a:rPr lang="de-DE" sz="1800" b="1" i="0" u="none" strike="noStrike" dirty="0">
                <a:solidFill>
                  <a:srgbClr val="333333"/>
                </a:solidFill>
                <a:effectLst/>
                <a:latin typeface="Helvetica" pitchFamily="2" charset="0"/>
              </a:rPr>
              <a:t> only be </a:t>
            </a:r>
            <a:r>
              <a:rPr lang="de-DE" sz="1800" b="1" i="0" u="none" strike="noStrike" dirty="0" err="1">
                <a:solidFill>
                  <a:srgbClr val="333333"/>
                </a:solidFill>
                <a:effectLst/>
                <a:latin typeface="Helvetica" pitchFamily="2" charset="0"/>
              </a:rPr>
              <a:t>considered</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there is </a:t>
            </a:r>
            <a:r>
              <a:rPr lang="de-DE" sz="1800" b="1" i="0" u="none" strike="noStrike" dirty="0" err="1">
                <a:solidFill>
                  <a:srgbClr val="333333"/>
                </a:solidFill>
                <a:effectLst/>
                <a:latin typeface="Helvetica" pitchFamily="2" charset="0"/>
              </a:rPr>
              <a:t>specific</a:t>
            </a:r>
            <a:r>
              <a:rPr lang="de-DE" sz="1800" b="1" i="0" u="none" strike="noStrike" dirty="0">
                <a:solidFill>
                  <a:srgbClr val="333333"/>
                </a:solidFill>
                <a:effectLst/>
                <a:latin typeface="Helvetica" pitchFamily="2" charset="0"/>
              </a:rPr>
              <a:t> and </a:t>
            </a:r>
            <a:r>
              <a:rPr lang="de-DE" sz="1800" b="1" i="0" u="none" strike="noStrike" dirty="0" err="1">
                <a:solidFill>
                  <a:srgbClr val="333333"/>
                </a:solidFill>
                <a:effectLst/>
                <a:latin typeface="Helvetica" pitchFamily="2" charset="0"/>
              </a:rPr>
              <a:t>sufficient</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indication</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therefor</a:t>
            </a:r>
            <a:r>
              <a:rPr lang="de-DE" sz="1800" b="1" i="0" u="none" strike="noStrike" dirty="0">
                <a:solidFill>
                  <a:srgbClr val="333333"/>
                </a:solidFill>
                <a:effectLst/>
                <a:latin typeface="Helvetica" pitchFamily="2" charset="0"/>
              </a:rPr>
              <a:t>.</a:t>
            </a:r>
          </a:p>
        </p:txBody>
      </p:sp>
    </p:spTree>
    <p:extLst>
      <p:ext uri="{BB962C8B-B14F-4D97-AF65-F5344CB8AC3E}">
        <p14:creationId xmlns:p14="http://schemas.microsoft.com/office/powerpoint/2010/main" val="727923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E7D2900-ED4D-30AF-969E-6DF4F7FC6104}"/>
              </a:ext>
            </a:extLst>
          </p:cNvPr>
          <p:cNvSpPr txBox="1"/>
          <p:nvPr/>
        </p:nvSpPr>
        <p:spPr>
          <a:xfrm>
            <a:off x="0" y="182496"/>
            <a:ext cx="9144000" cy="6186309"/>
          </a:xfrm>
          <a:prstGeom prst="rect">
            <a:avLst/>
          </a:prstGeom>
          <a:noFill/>
        </p:spPr>
        <p:txBody>
          <a:bodyPr wrap="square">
            <a:spAutoFit/>
          </a:bodyPr>
          <a:lstStyle/>
          <a:p>
            <a:pPr algn="ctr"/>
            <a:r>
              <a:rPr lang="de-DE" sz="1800" b="1" i="0" u="none" strike="noStrike" dirty="0" err="1">
                <a:solidFill>
                  <a:srgbClr val="333333"/>
                </a:solidFill>
                <a:effectLst/>
                <a:latin typeface="Helvetica" pitchFamily="2" charset="0"/>
              </a:rPr>
              <a:t>Headnotes</a:t>
            </a:r>
            <a:r>
              <a:rPr lang="de-DE" sz="1800" b="1" i="0" u="none" strike="noStrike" dirty="0">
                <a:solidFill>
                  <a:srgbClr val="333333"/>
                </a:solidFill>
                <a:effectLst/>
                <a:latin typeface="Helvetica" pitchFamily="2" charset="0"/>
              </a:rPr>
              <a:t> </a:t>
            </a:r>
          </a:p>
          <a:p>
            <a:pPr algn="ctr"/>
            <a:r>
              <a:rPr lang="de-DE" sz="1800" b="1" i="0" u="none" strike="noStrike" dirty="0">
                <a:solidFill>
                  <a:srgbClr val="333333"/>
                </a:solidFill>
                <a:effectLst/>
                <a:latin typeface="Helvetica" pitchFamily="2" charset="0"/>
              </a:rPr>
              <a:t>to the Order of the First Senate of 6 November 2019 </a:t>
            </a:r>
          </a:p>
          <a:p>
            <a:pPr algn="ctr"/>
            <a:r>
              <a:rPr lang="de-DE" sz="1800" b="0" i="0" u="none" strike="noStrike" dirty="0">
                <a:solidFill>
                  <a:srgbClr val="333333"/>
                </a:solidFill>
                <a:effectLst/>
                <a:latin typeface="Helvetica" pitchFamily="2" charset="0"/>
              </a:rPr>
              <a:t>- 1 BvR 276/17 - </a:t>
            </a:r>
          </a:p>
          <a:p>
            <a:pPr algn="ctr"/>
            <a:r>
              <a:rPr lang="de-DE" sz="1800" b="0" i="0" u="none" strike="noStrike" dirty="0">
                <a:solidFill>
                  <a:srgbClr val="333333"/>
                </a:solidFill>
                <a:effectLst/>
                <a:latin typeface="Helvetica" pitchFamily="2" charset="0"/>
              </a:rPr>
              <a:t>(Right to be </a:t>
            </a:r>
            <a:r>
              <a:rPr lang="de-DE" sz="1800" b="0" i="0" u="none" strike="noStrike" dirty="0" err="1">
                <a:solidFill>
                  <a:srgbClr val="333333"/>
                </a:solidFill>
                <a:effectLst/>
                <a:latin typeface="Helvetica" pitchFamily="2" charset="0"/>
              </a:rPr>
              <a:t>forgotten</a:t>
            </a:r>
            <a:r>
              <a:rPr lang="de-DE" sz="1800" b="0" i="0" u="none" strike="noStrike" dirty="0">
                <a:solidFill>
                  <a:srgbClr val="333333"/>
                </a:solidFill>
                <a:effectLst/>
                <a:latin typeface="Helvetica" pitchFamily="2" charset="0"/>
              </a:rPr>
              <a:t> II) </a:t>
            </a:r>
          </a:p>
          <a:p>
            <a:pPr marL="177800" algn="l">
              <a:buFont typeface="+mj-lt"/>
              <a:buAutoNum type="arabicPeriod"/>
            </a:pPr>
            <a:r>
              <a:rPr lang="de-DE" sz="1800" b="1" i="0" u="none" strike="noStrike" dirty="0">
                <a:solidFill>
                  <a:srgbClr val="333333"/>
                </a:solidFill>
                <a:effectLst/>
                <a:latin typeface="Helvetica" pitchFamily="2" charset="0"/>
              </a:rPr>
              <a:t>To the extent that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of the Basic Law are </a:t>
            </a:r>
            <a:r>
              <a:rPr lang="de-DE" sz="1800" b="1" i="0" u="none" strike="noStrike" dirty="0" err="1">
                <a:solidFill>
                  <a:srgbClr val="333333"/>
                </a:solidFill>
                <a:effectLst/>
                <a:latin typeface="Helvetica" pitchFamily="2" charset="0"/>
              </a:rPr>
              <a:t>inapplicable</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due</a:t>
            </a:r>
            <a:r>
              <a:rPr lang="de-DE" sz="1800" b="1" i="0" u="none" strike="noStrike" dirty="0">
                <a:solidFill>
                  <a:srgbClr val="333333"/>
                </a:solidFill>
                <a:effectLst/>
                <a:latin typeface="Helvetica" pitchFamily="2" charset="0"/>
              </a:rPr>
              <a:t> to the </a:t>
            </a:r>
            <a:r>
              <a:rPr lang="de-DE" sz="1800" b="1" i="0" u="none" strike="noStrike" dirty="0" err="1">
                <a:solidFill>
                  <a:srgbClr val="333333"/>
                </a:solidFill>
                <a:effectLst/>
                <a:latin typeface="Helvetica" pitchFamily="2" charset="0"/>
              </a:rPr>
              <a:t>precedence</a:t>
            </a:r>
            <a:r>
              <a:rPr lang="de-DE" sz="1800" b="1" i="0" u="none" strike="noStrike" dirty="0">
                <a:solidFill>
                  <a:srgbClr val="333333"/>
                </a:solidFill>
                <a:effectLst/>
                <a:latin typeface="Helvetica" pitchFamily="2" charset="0"/>
              </a:rPr>
              <a:t> of EU law, the Federal Constitutional Court reviews the </a:t>
            </a:r>
            <a:r>
              <a:rPr lang="de-DE" sz="1800" b="1" i="0" u="none" strike="noStrike" dirty="0" err="1">
                <a:solidFill>
                  <a:srgbClr val="333333"/>
                </a:solidFill>
                <a:effectLst/>
                <a:latin typeface="Helvetica" pitchFamily="2" charset="0"/>
              </a:rPr>
              <a:t>domestic</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EU law by German </a:t>
            </a:r>
            <a:r>
              <a:rPr lang="de-DE" sz="1800" b="1" i="0" u="none" strike="noStrike" dirty="0" err="1">
                <a:solidFill>
                  <a:srgbClr val="333333"/>
                </a:solidFill>
                <a:effectLst/>
                <a:latin typeface="Helvetica" pitchFamily="2" charset="0"/>
              </a:rPr>
              <a:t>authorities</a:t>
            </a:r>
            <a:r>
              <a:rPr lang="de-DE" sz="1800" b="1" i="0" u="none" strike="noStrike" dirty="0">
                <a:solidFill>
                  <a:srgbClr val="333333"/>
                </a:solidFill>
                <a:effectLst/>
                <a:latin typeface="Helvetica" pitchFamily="2" charset="0"/>
              </a:rPr>
              <a:t> on the </a:t>
            </a:r>
            <a:r>
              <a:rPr lang="de-DE" sz="1800" b="1" i="0" u="none" strike="noStrike" dirty="0" err="1">
                <a:solidFill>
                  <a:srgbClr val="333333"/>
                </a:solidFill>
                <a:effectLst/>
                <a:latin typeface="Helvetica" pitchFamily="2" charset="0"/>
              </a:rPr>
              <a:t>basis</a:t>
            </a:r>
            <a:r>
              <a:rPr lang="de-DE" sz="1800" b="1" i="0" u="none" strike="noStrike" dirty="0">
                <a:solidFill>
                  <a:srgbClr val="333333"/>
                </a:solidFill>
                <a:effectLst/>
                <a:latin typeface="Helvetica" pitchFamily="2" charset="0"/>
              </a:rPr>
              <a:t> of EU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By </a:t>
            </a:r>
            <a:r>
              <a:rPr lang="de-DE" sz="1800" b="1" i="0" u="none" strike="noStrike" dirty="0" err="1">
                <a:solidFill>
                  <a:srgbClr val="333333"/>
                </a:solidFill>
                <a:effectLst/>
                <a:latin typeface="Helvetica" pitchFamily="2" charset="0"/>
              </a:rPr>
              <a:t>applying</a:t>
            </a:r>
            <a:r>
              <a:rPr lang="de-DE" sz="1800" b="1" i="0" u="none" strike="noStrike" dirty="0">
                <a:solidFill>
                  <a:srgbClr val="333333"/>
                </a:solidFill>
                <a:effectLst/>
                <a:latin typeface="Helvetica" pitchFamily="2" charset="0"/>
              </a:rPr>
              <a:t> this </a:t>
            </a:r>
            <a:r>
              <a:rPr lang="de-DE" sz="1800" b="1" i="0" u="none" strike="noStrike" dirty="0" err="1">
                <a:solidFill>
                  <a:srgbClr val="333333"/>
                </a:solidFill>
                <a:effectLst/>
                <a:latin typeface="Helvetica" pitchFamily="2" charset="0"/>
              </a:rPr>
              <a:t>standard</a:t>
            </a:r>
            <a:r>
              <a:rPr lang="de-DE" sz="1800" b="1" i="0" u="none" strike="noStrike" dirty="0">
                <a:solidFill>
                  <a:srgbClr val="333333"/>
                </a:solidFill>
                <a:effectLst/>
                <a:latin typeface="Helvetica" pitchFamily="2" charset="0"/>
              </a:rPr>
              <a:t> of review, the Federal Constitutional Court </a:t>
            </a:r>
            <a:r>
              <a:rPr lang="de-DE" sz="1800" b="1" i="0" u="none" strike="noStrike" dirty="0" err="1">
                <a:solidFill>
                  <a:srgbClr val="333333"/>
                </a:solidFill>
                <a:effectLst/>
                <a:latin typeface="Helvetica" pitchFamily="2" charset="0"/>
              </a:rPr>
              <a:t>fulfils</a:t>
            </a:r>
            <a:r>
              <a:rPr lang="de-DE" sz="1800" b="1" i="0" u="none" strike="noStrike" dirty="0">
                <a:solidFill>
                  <a:srgbClr val="333333"/>
                </a:solidFill>
                <a:effectLst/>
                <a:latin typeface="Helvetica" pitchFamily="2" charset="0"/>
              </a:rPr>
              <a:t> its </a:t>
            </a:r>
            <a:r>
              <a:rPr lang="de-DE" sz="1800" b="1" i="0" u="none" strike="noStrike" dirty="0" err="1">
                <a:solidFill>
                  <a:srgbClr val="333333"/>
                </a:solidFill>
                <a:effectLst/>
                <a:latin typeface="Helvetica" pitchFamily="2" charset="0"/>
              </a:rPr>
              <a:t>responsibility</a:t>
            </a:r>
            <a:r>
              <a:rPr lang="de-DE" sz="1800" b="1" i="0" u="none" strike="noStrike" dirty="0">
                <a:solidFill>
                  <a:srgbClr val="333333"/>
                </a:solidFill>
                <a:effectLst/>
                <a:latin typeface="Helvetica" pitchFamily="2" charset="0"/>
              </a:rPr>
              <a:t> with </a:t>
            </a:r>
            <a:r>
              <a:rPr lang="de-DE" sz="1800" b="1" i="0" u="none" strike="noStrike" dirty="0" err="1">
                <a:solidFill>
                  <a:srgbClr val="333333"/>
                </a:solidFill>
                <a:effectLst/>
                <a:latin typeface="Helvetica" pitchFamily="2" charset="0"/>
              </a:rPr>
              <a:t>regard</a:t>
            </a:r>
            <a:r>
              <a:rPr lang="de-DE" sz="1800" b="1" i="0" u="none" strike="noStrike" dirty="0">
                <a:solidFill>
                  <a:srgbClr val="333333"/>
                </a:solidFill>
                <a:effectLst/>
                <a:latin typeface="Helvetica" pitchFamily="2" charset="0"/>
              </a:rPr>
              <a:t> to European </a:t>
            </a:r>
            <a:r>
              <a:rPr lang="de-DE" sz="1800" b="1" i="0" u="none" strike="noStrike" dirty="0" err="1">
                <a:solidFill>
                  <a:srgbClr val="333333"/>
                </a:solidFill>
                <a:effectLst/>
                <a:latin typeface="Helvetica" pitchFamily="2" charset="0"/>
              </a:rPr>
              <a:t>integration</a:t>
            </a:r>
            <a:r>
              <a:rPr lang="de-DE" sz="1800" b="1" i="0" u="none" strike="noStrike" dirty="0">
                <a:solidFill>
                  <a:srgbClr val="333333"/>
                </a:solidFill>
                <a:effectLst/>
                <a:latin typeface="Helvetica" pitchFamily="2" charset="0"/>
              </a:rPr>
              <a:t> under Article 23(1) of the Basic Law.</a:t>
            </a:r>
          </a:p>
          <a:p>
            <a:pPr marL="177800" algn="l">
              <a:buFont typeface="+mj-lt"/>
              <a:buAutoNum type="arabicPeriod" startAt="2"/>
            </a:pPr>
            <a:r>
              <a:rPr lang="de-DE" sz="1800" b="1" i="0" u="none" strike="noStrike" dirty="0" err="1">
                <a:solidFill>
                  <a:srgbClr val="333333"/>
                </a:solidFill>
                <a:effectLst/>
                <a:latin typeface="Helvetica" pitchFamily="2" charset="0"/>
              </a:rPr>
              <a:t>Regarding</a:t>
            </a:r>
            <a:r>
              <a:rPr lang="de-DE" sz="1800" b="1" i="0" u="none" strike="noStrike" dirty="0">
                <a:solidFill>
                  <a:srgbClr val="333333"/>
                </a:solidFill>
                <a:effectLst/>
                <a:latin typeface="Helvetica" pitchFamily="2" charset="0"/>
              </a:rPr>
              <a:t> the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legal provisions that are </a:t>
            </a:r>
            <a:r>
              <a:rPr lang="de-DE" sz="1800" b="1" i="0" u="none" strike="noStrike" dirty="0" err="1">
                <a:solidFill>
                  <a:srgbClr val="333333"/>
                </a:solidFill>
                <a:effectLst/>
                <a:latin typeface="Helvetica" pitchFamily="2" charset="0"/>
              </a:rPr>
              <a:t>fully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harmonised</a:t>
            </a:r>
            <a:r>
              <a:rPr lang="de-DE" sz="1800" b="1" i="0" u="none" strike="noStrike" dirty="0">
                <a:solidFill>
                  <a:srgbClr val="333333"/>
                </a:solidFill>
                <a:effectLst/>
                <a:latin typeface="Helvetica" pitchFamily="2" charset="0"/>
              </a:rPr>
              <a:t> under EU law, the relevant </a:t>
            </a:r>
            <a:r>
              <a:rPr lang="de-DE" sz="1800" b="1" i="0" u="none" strike="noStrike" dirty="0" err="1">
                <a:solidFill>
                  <a:srgbClr val="333333"/>
                </a:solidFill>
                <a:effectLst/>
                <a:latin typeface="Helvetica" pitchFamily="2" charset="0"/>
              </a:rPr>
              <a:t>standard</a:t>
            </a:r>
            <a:r>
              <a:rPr lang="de-DE" sz="1800" b="1" i="0" u="none" strike="noStrike" dirty="0">
                <a:solidFill>
                  <a:srgbClr val="333333"/>
                </a:solidFill>
                <a:effectLst/>
                <a:latin typeface="Helvetica" pitchFamily="2" charset="0"/>
              </a:rPr>
              <a:t> of review does not </a:t>
            </a:r>
            <a:r>
              <a:rPr lang="de-DE" sz="1800" b="1" i="0" u="none" strike="noStrike" dirty="0" err="1">
                <a:solidFill>
                  <a:srgbClr val="333333"/>
                </a:solidFill>
                <a:effectLst/>
                <a:latin typeface="Helvetica" pitchFamily="2" charset="0"/>
              </a:rPr>
              <a:t>derive</a:t>
            </a:r>
            <a:r>
              <a:rPr lang="de-DE" sz="1800" b="1" i="0" u="none" strike="noStrike" dirty="0">
                <a:solidFill>
                  <a:srgbClr val="333333"/>
                </a:solidFill>
                <a:effectLst/>
                <a:latin typeface="Helvetica" pitchFamily="2" charset="0"/>
              </a:rPr>
              <a:t> from the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of the Basic Law, but </a:t>
            </a:r>
            <a:r>
              <a:rPr lang="de-DE" sz="1800" b="1" i="0" u="none" strike="noStrike" dirty="0" err="1">
                <a:solidFill>
                  <a:srgbClr val="333333"/>
                </a:solidFill>
                <a:effectLst/>
                <a:latin typeface="Helvetica" pitchFamily="2" charset="0"/>
              </a:rPr>
              <a:t>solely</a:t>
            </a:r>
            <a:r>
              <a:rPr lang="de-DE" sz="1800" b="1" i="0" u="none" strike="noStrike" dirty="0">
                <a:solidFill>
                  <a:srgbClr val="333333"/>
                </a:solidFill>
                <a:effectLst/>
                <a:latin typeface="Helvetica" pitchFamily="2" charset="0"/>
              </a:rPr>
              <a:t> from EU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this follows from the </a:t>
            </a:r>
            <a:r>
              <a:rPr lang="de-DE" sz="1800" b="1" i="0" u="none" strike="noStrike" dirty="0" err="1">
                <a:solidFill>
                  <a:srgbClr val="333333"/>
                </a:solidFill>
                <a:effectLst/>
                <a:latin typeface="Helvetica" pitchFamily="2" charset="0"/>
              </a:rPr>
              <a:t>precedence</a:t>
            </a:r>
            <a:r>
              <a:rPr lang="de-DE" sz="1800" b="1" i="0" u="none" strike="noStrike" dirty="0">
                <a:solidFill>
                  <a:srgbClr val="333333"/>
                </a:solidFill>
                <a:effectLst/>
                <a:latin typeface="Helvetica" pitchFamily="2" charset="0"/>
              </a:rPr>
              <a:t> of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of EU law. This </a:t>
            </a:r>
            <a:r>
              <a:rPr lang="de-DE" sz="1800" b="1" i="0" u="none" strike="noStrike" dirty="0" err="1">
                <a:solidFill>
                  <a:srgbClr val="333333"/>
                </a:solidFill>
                <a:effectLst/>
                <a:latin typeface="Helvetica" pitchFamily="2" charset="0"/>
              </a:rPr>
              <a:t>precedence</a:t>
            </a:r>
            <a:r>
              <a:rPr lang="de-DE" sz="1800" b="1" i="0" u="none" strike="noStrike" dirty="0">
                <a:solidFill>
                  <a:srgbClr val="333333"/>
                </a:solidFill>
                <a:effectLst/>
                <a:latin typeface="Helvetica" pitchFamily="2" charset="0"/>
              </a:rPr>
              <a:t> of </a:t>
            </a:r>
            <a:r>
              <a:rPr lang="de-DE" sz="1800" b="1" i="0" u="none" strike="noStrike" dirty="0" err="1">
                <a:solidFill>
                  <a:srgbClr val="333333"/>
                </a:solidFill>
                <a:effectLst/>
                <a:latin typeface="Helvetica" pitchFamily="2" charset="0"/>
              </a:rPr>
              <a:t>application</a:t>
            </a:r>
            <a:r>
              <a:rPr lang="de-DE" sz="1800" b="1" i="0" u="none" strike="noStrike" dirty="0">
                <a:solidFill>
                  <a:srgbClr val="333333"/>
                </a:solidFill>
                <a:effectLst/>
                <a:latin typeface="Helvetica" pitchFamily="2" charset="0"/>
              </a:rPr>
              <a:t> is </a:t>
            </a:r>
            <a:r>
              <a:rPr lang="de-DE" sz="1800" b="1" i="0" u="none" strike="noStrike" dirty="0" err="1">
                <a:solidFill>
                  <a:srgbClr val="333333"/>
                </a:solidFill>
                <a:effectLst/>
                <a:latin typeface="Helvetica" pitchFamily="2" charset="0"/>
              </a:rPr>
              <a:t>subject</a:t>
            </a:r>
            <a:r>
              <a:rPr lang="de-DE" sz="1800" b="1" i="0" u="none" strike="noStrike" dirty="0">
                <a:solidFill>
                  <a:srgbClr val="333333"/>
                </a:solidFill>
                <a:effectLst/>
                <a:latin typeface="Helvetica" pitchFamily="2" charset="0"/>
              </a:rPr>
              <a:t>, </a:t>
            </a:r>
            <a:r>
              <a:rPr lang="de-DE" sz="1800" b="1" i="1" u="none" strike="noStrike" dirty="0">
                <a:solidFill>
                  <a:srgbClr val="333333"/>
                </a:solidFill>
                <a:effectLst/>
                <a:latin typeface="Helvetica" pitchFamily="2" charset="0"/>
              </a:rPr>
              <a:t>inter alia </a:t>
            </a:r>
            <a:r>
              <a:rPr lang="de-DE" sz="1800" b="1" i="0" u="none" strike="noStrike" dirty="0">
                <a:solidFill>
                  <a:srgbClr val="333333"/>
                </a:solidFill>
                <a:effectLst/>
                <a:latin typeface="Helvetica" pitchFamily="2" charset="0"/>
              </a:rPr>
              <a:t>, to the </a:t>
            </a:r>
            <a:r>
              <a:rPr lang="de-DE" sz="1800" b="1" i="0" u="none" strike="noStrike" dirty="0" err="1">
                <a:solidFill>
                  <a:srgbClr val="333333"/>
                </a:solidFill>
                <a:effectLst/>
                <a:latin typeface="Helvetica" pitchFamily="2" charset="0"/>
              </a:rPr>
              <a:t>reservation</a:t>
            </a:r>
            <a:r>
              <a:rPr lang="de-DE" sz="1800" b="1" i="0" u="none" strike="noStrike" dirty="0">
                <a:solidFill>
                  <a:srgbClr val="333333"/>
                </a:solidFill>
                <a:effectLst/>
                <a:latin typeface="Helvetica" pitchFamily="2" charset="0"/>
              </a:rPr>
              <a:t> that the fundamental right in </a:t>
            </a:r>
            <a:r>
              <a:rPr lang="de-DE" sz="1800" b="1" i="0" u="none" strike="noStrike" dirty="0" err="1">
                <a:solidFill>
                  <a:srgbClr val="333333"/>
                </a:solidFill>
                <a:effectLst/>
                <a:latin typeface="Helvetica" pitchFamily="2" charset="0"/>
              </a:rPr>
              <a:t>question</a:t>
            </a:r>
            <a:r>
              <a:rPr lang="de-DE" sz="1800" b="1" i="0" u="none" strike="noStrike" dirty="0">
                <a:solidFill>
                  <a:srgbClr val="333333"/>
                </a:solidFill>
                <a:effectLst/>
                <a:latin typeface="Helvetica" pitchFamily="2" charset="0"/>
              </a:rPr>
              <a:t> be </a:t>
            </a:r>
            <a:r>
              <a:rPr lang="de-DE" sz="1800" b="1" i="0" u="none" strike="noStrike" dirty="0" err="1">
                <a:solidFill>
                  <a:srgbClr val="333333"/>
                </a:solidFill>
                <a:effectLst/>
                <a:latin typeface="Helvetica" pitchFamily="2" charset="0"/>
              </a:rPr>
              <a:t>given</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sufficiently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effective</a:t>
            </a:r>
            <a:r>
              <a:rPr lang="de-DE" sz="1800" b="1" i="0" u="none" strike="noStrike" dirty="0">
                <a:solidFill>
                  <a:srgbClr val="333333"/>
                </a:solidFill>
                <a:effectLst/>
                <a:latin typeface="Helvetica" pitchFamily="2" charset="0"/>
              </a:rPr>
              <a:t> protection </a:t>
            </a:r>
            <a:r>
              <a:rPr lang="de-DE" sz="1800" b="1" i="0" u="none" strike="noStrike" dirty="0" err="1">
                <a:solidFill>
                  <a:srgbClr val="333333"/>
                </a:solidFill>
                <a:effectLst/>
                <a:latin typeface="Helvetica" pitchFamily="2" charset="0"/>
              </a:rPr>
              <a:t>through</a:t>
            </a:r>
            <a:r>
              <a:rPr lang="de-DE" sz="1800" b="1" i="0" u="none" strike="noStrike" dirty="0">
                <a:solidFill>
                  <a:srgbClr val="333333"/>
                </a:solidFill>
                <a:effectLst/>
                <a:latin typeface="Helvetica" pitchFamily="2" charset="0"/>
              </a:rPr>
              <a:t> the EU fundamental </a:t>
            </a:r>
            <a:r>
              <a:rPr lang="de-DE" sz="1800" b="1" i="0" u="none" strike="noStrike" dirty="0" err="1">
                <a:solidFill>
                  <a:srgbClr val="333333"/>
                </a:solidFill>
                <a:effectLst/>
                <a:latin typeface="Helvetica" pitchFamily="2" charset="0"/>
              </a:rPr>
              <a:t>rights</a:t>
            </a:r>
            <a:r>
              <a:rPr lang="de-DE" sz="1800" b="1" i="0" u="none" strike="noStrike" dirty="0">
                <a:solidFill>
                  <a:srgbClr val="333333"/>
                </a:solidFill>
                <a:effectLst/>
                <a:latin typeface="Helvetica" pitchFamily="2" charset="0"/>
              </a:rPr>
              <a:t> that are </a:t>
            </a:r>
            <a:r>
              <a:rPr lang="de-DE" sz="1800" b="1" i="0" u="none" strike="noStrike" dirty="0" err="1">
                <a:solidFill>
                  <a:srgbClr val="333333"/>
                </a:solidFill>
                <a:effectLst/>
                <a:latin typeface="Helvetica" pitchFamily="2" charset="0"/>
              </a:rPr>
              <a:t>applicable</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instead</a:t>
            </a:r>
            <a:r>
              <a:rPr lang="de-DE" sz="1800" b="1" i="0" u="none" strike="noStrike" dirty="0">
                <a:solidFill>
                  <a:srgbClr val="333333"/>
                </a:solidFill>
                <a:effectLst/>
                <a:latin typeface="Helvetica" pitchFamily="2" charset="0"/>
              </a:rPr>
              <a:t>.</a:t>
            </a:r>
          </a:p>
          <a:p>
            <a:pPr marL="177800" algn="l">
              <a:buFont typeface="+mj-lt"/>
              <a:buAutoNum type="arabicPeriod" startAt="3"/>
            </a:pP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the Federal Constitutional Court </a:t>
            </a:r>
            <a:r>
              <a:rPr lang="de-DE" sz="1800" b="1" i="0" u="none" strike="noStrike" dirty="0" err="1">
                <a:solidFill>
                  <a:srgbClr val="333333"/>
                </a:solidFill>
                <a:effectLst/>
                <a:latin typeface="Helvetica" pitchFamily="2" charset="0"/>
              </a:rPr>
              <a:t>applies</a:t>
            </a:r>
            <a:r>
              <a:rPr lang="de-DE" sz="1800" b="1" i="0" u="none" strike="noStrike" dirty="0">
                <a:solidFill>
                  <a:srgbClr val="333333"/>
                </a:solidFill>
                <a:effectLst/>
                <a:latin typeface="Helvetica" pitchFamily="2" charset="0"/>
              </a:rPr>
              <a:t> the Charter of Fundamental Rights of the European Union as the relevant </a:t>
            </a:r>
            <a:r>
              <a:rPr lang="de-DE" sz="1800" b="1" i="0" u="none" strike="noStrike" dirty="0" err="1">
                <a:solidFill>
                  <a:srgbClr val="333333"/>
                </a:solidFill>
                <a:effectLst/>
                <a:latin typeface="Helvetica" pitchFamily="2" charset="0"/>
              </a:rPr>
              <a:t>standard</a:t>
            </a:r>
            <a:r>
              <a:rPr lang="de-DE" sz="1800" b="1" i="0" u="none" strike="noStrike" dirty="0">
                <a:solidFill>
                  <a:srgbClr val="333333"/>
                </a:solidFill>
                <a:effectLst/>
                <a:latin typeface="Helvetica" pitchFamily="2" charset="0"/>
              </a:rPr>
              <a:t> of review, it </a:t>
            </a:r>
            <a:r>
              <a:rPr lang="de-DE" sz="1800" b="1" i="0" u="none" strike="noStrike" dirty="0" err="1">
                <a:solidFill>
                  <a:srgbClr val="333333"/>
                </a:solidFill>
                <a:effectLst/>
                <a:latin typeface="Helvetica" pitchFamily="2" charset="0"/>
              </a:rPr>
              <a:t>conducts</a:t>
            </a:r>
            <a:r>
              <a:rPr lang="de-DE" sz="1800" b="1" i="0" u="none" strike="noStrike" dirty="0">
                <a:solidFill>
                  <a:srgbClr val="333333"/>
                </a:solidFill>
                <a:effectLst/>
                <a:latin typeface="Helvetica" pitchFamily="2" charset="0"/>
              </a:rPr>
              <a:t> its review in </a:t>
            </a:r>
            <a:r>
              <a:rPr lang="de-DE" sz="1800" b="1" i="0" u="none" strike="noStrike" dirty="0" err="1">
                <a:solidFill>
                  <a:srgbClr val="333333"/>
                </a:solidFill>
                <a:effectLst/>
                <a:latin typeface="Helvetica" pitchFamily="2" charset="0"/>
              </a:rPr>
              <a:t>close</a:t>
            </a:r>
            <a:r>
              <a:rPr lang="de-DE" sz="1800" b="1" i="0" u="none" strike="noStrike" dirty="0">
                <a:solidFill>
                  <a:srgbClr val="333333"/>
                </a:solidFill>
                <a:effectLst/>
                <a:latin typeface="Helvetica" pitchFamily="2" charset="0"/>
              </a:rPr>
              <a:t> cooperation with the Court of Justice of the European Union, </a:t>
            </a:r>
            <a:r>
              <a:rPr lang="de-DE" sz="1800" b="1" i="0" u="none" strike="noStrike" dirty="0" err="1">
                <a:solidFill>
                  <a:srgbClr val="333333"/>
                </a:solidFill>
                <a:effectLst/>
                <a:latin typeface="Helvetica" pitchFamily="2" charset="0"/>
              </a:rPr>
              <a:t>requesting</a:t>
            </a:r>
            <a:r>
              <a:rPr lang="de-DE" sz="1800" b="1" i="0" u="none" strike="noStrike" dirty="0">
                <a:solidFill>
                  <a:srgbClr val="333333"/>
                </a:solidFill>
                <a:effectLst/>
                <a:latin typeface="Helvetica" pitchFamily="2" charset="0"/>
              </a:rPr>
              <a:t> a </a:t>
            </a:r>
            <a:r>
              <a:rPr lang="de-DE" sz="1800" b="1" i="0" u="none" strike="noStrike" dirty="0" err="1">
                <a:solidFill>
                  <a:srgbClr val="333333"/>
                </a:solidFill>
                <a:effectLst/>
                <a:latin typeface="Helvetica" pitchFamily="2" charset="0"/>
              </a:rPr>
              <a:t>preliminary</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ruling</a:t>
            </a:r>
            <a:r>
              <a:rPr lang="de-DE" sz="1800" b="1" i="0" u="none" strike="noStrike" dirty="0">
                <a:solidFill>
                  <a:srgbClr val="333333"/>
                </a:solidFill>
                <a:effectLst/>
                <a:latin typeface="Helvetica" pitchFamily="2" charset="0"/>
              </a:rPr>
              <a:t> in </a:t>
            </a:r>
            <a:r>
              <a:rPr lang="de-DE" sz="1800" b="1" i="0" u="none" strike="noStrike" dirty="0" err="1">
                <a:solidFill>
                  <a:srgbClr val="333333"/>
                </a:solidFill>
                <a:effectLst/>
                <a:latin typeface="Helvetica" pitchFamily="2" charset="0"/>
              </a:rPr>
              <a:t>accordance</a:t>
            </a:r>
            <a:r>
              <a:rPr lang="de-DE" sz="1800" b="1" i="0" u="none" strike="noStrike" dirty="0">
                <a:solidFill>
                  <a:srgbClr val="333333"/>
                </a:solidFill>
                <a:effectLst/>
                <a:latin typeface="Helvetica" pitchFamily="2" charset="0"/>
              </a:rPr>
              <a:t> with Article 267(3) of the Treaty on the </a:t>
            </a:r>
            <a:r>
              <a:rPr lang="de-DE" sz="1800" b="1" i="0" u="none" strike="noStrike" dirty="0" err="1">
                <a:solidFill>
                  <a:srgbClr val="333333"/>
                </a:solidFill>
                <a:effectLst/>
                <a:latin typeface="Helvetica" pitchFamily="2" charset="0"/>
              </a:rPr>
              <a:t>Functioning</a:t>
            </a:r>
            <a:r>
              <a:rPr lang="de-DE" sz="1800" b="1" i="0" u="none" strike="noStrike" dirty="0">
                <a:solidFill>
                  <a:srgbClr val="333333"/>
                </a:solidFill>
                <a:effectLst/>
                <a:latin typeface="Helvetica" pitchFamily="2" charset="0"/>
              </a:rPr>
              <a:t> of the European Union </a:t>
            </a:r>
            <a:r>
              <a:rPr lang="de-DE" sz="1800" b="1" i="0" u="none" strike="noStrike" dirty="0" err="1">
                <a:solidFill>
                  <a:srgbClr val="333333"/>
                </a:solidFill>
                <a:effectLst/>
                <a:latin typeface="Helvetica" pitchFamily="2" charset="0"/>
              </a:rPr>
              <a:t>where</a:t>
            </a:r>
            <a:r>
              <a:rPr lang="de-DE" sz="1800" b="1" i="0" u="none" strike="noStrike" dirty="0">
                <a:solidFill>
                  <a:srgbClr val="333333"/>
                </a:solidFill>
                <a:effectLst/>
                <a:latin typeface="Helvetica" pitchFamily="2" charset="0"/>
              </a:rPr>
              <a:t> </a:t>
            </a:r>
            <a:r>
              <a:rPr lang="de-DE" sz="1800" b="1" i="0" u="none" strike="noStrike" dirty="0" err="1">
                <a:solidFill>
                  <a:srgbClr val="333333"/>
                </a:solidFill>
                <a:effectLst/>
                <a:latin typeface="Helvetica" pitchFamily="2" charset="0"/>
              </a:rPr>
              <a:t>necessary</a:t>
            </a:r>
            <a:r>
              <a:rPr lang="de-DE" sz="1800" b="1" i="0" u="none" strike="noStrike" dirty="0">
                <a:solidFill>
                  <a:srgbClr val="333333"/>
                </a:solidFill>
                <a:effectLst/>
                <a:latin typeface="Helvetica" pitchFamily="2" charset="0"/>
              </a:rPr>
              <a:t>.</a:t>
            </a:r>
          </a:p>
        </p:txBody>
      </p:sp>
    </p:spTree>
    <p:extLst>
      <p:ext uri="{BB962C8B-B14F-4D97-AF65-F5344CB8AC3E}">
        <p14:creationId xmlns:p14="http://schemas.microsoft.com/office/powerpoint/2010/main" val="387939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700" dirty="0"/>
              <a:t>Human Rights and Constitutional Identity</a:t>
            </a:r>
          </a:p>
        </p:txBody>
      </p:sp>
      <p:sp>
        <p:nvSpPr>
          <p:cNvPr id="3" name="Inhaltsplatzhalter 2"/>
          <p:cNvSpPr>
            <a:spLocks noGrp="1"/>
          </p:cNvSpPr>
          <p:nvPr>
            <p:ph idx="1"/>
          </p:nvPr>
        </p:nvSpPr>
        <p:spPr>
          <a:xfrm>
            <a:off x="107504" y="1417638"/>
            <a:ext cx="9036496" cy="5107706"/>
          </a:xfrm>
        </p:spPr>
        <p:txBody>
          <a:bodyPr>
            <a:normAutofit fontScale="47500" lnSpcReduction="20000"/>
          </a:bodyPr>
          <a:lstStyle/>
          <a:p>
            <a:pPr marL="205740" marR="548640" indent="0" algn="just">
              <a:lnSpc>
                <a:spcPct val="107000"/>
              </a:lnSpc>
              <a:spcBef>
                <a:spcPts val="1000"/>
              </a:spcBef>
              <a:spcAft>
                <a:spcPts val="800"/>
              </a:spcAft>
              <a:buNone/>
            </a:pP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The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options of review reserved by the Federal Constitutional Court, the review on the basis of the ultra vires doctrine (ultra vires review) and the review on the basis of constitutional identity (identity review)</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will remain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applicable</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in proceedings in which the Federal Constitutional Court applies the Charter given that they concern fully harmonised areas of EU law. Yet the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guarantee of fundamental rights as determined by the Charter will generally not result in an encroachment</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on Art. 1(1) in conjunction with Art. 23(1) third sentence and Art. 79(3) GG.</a:t>
            </a:r>
            <a:endParaRPr lang="de-DE"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The precedence of application of EU law is limited by the Basic Law’s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constitutional identity</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that, pursuant to Art. 23(1) third sentence in conjunction with Art. 79(3) GG, is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beyond the reach of constitutional amendment </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and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European integration</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t>
            </a:r>
            <a:r>
              <a:rPr lang="en-GB" sz="4000" i="1"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verfassungsänderungs</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und </a:t>
            </a:r>
            <a:r>
              <a:rPr lang="en-GB" sz="4000" i="1"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integrationsfest</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 However, the option of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identity review can only be considered if the </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requirements arising from the Charter, as reflected in the case-law of the Court of Justice of the European Union, do not satisfy </a:t>
            </a:r>
            <a:r>
              <a:rPr lang="en-GB" sz="40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indispensable standards of fundamental rights protection</a:t>
            </a:r>
            <a:r>
              <a:rPr lang="en-GB"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enshrined in Art. 1(1) GG.</a:t>
            </a:r>
            <a:endParaRPr lang="de-DE" sz="40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Federal Constitutional Court, Order of the Second Senate of 1 December 2020 – 2 </a:t>
            </a:r>
            <a:r>
              <a:rPr lang="en-GB"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BvR</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1845/18 -, paras. 39-40 (References omitted)</a:t>
            </a:r>
            <a:endParaRPr lang="de-DE" dirty="0"/>
          </a:p>
        </p:txBody>
      </p:sp>
    </p:spTree>
    <p:extLst>
      <p:ext uri="{BB962C8B-B14F-4D97-AF65-F5344CB8AC3E}">
        <p14:creationId xmlns:p14="http://schemas.microsoft.com/office/powerpoint/2010/main" val="98019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a:t>4. Who </a:t>
            </a:r>
            <a:r>
              <a:rPr lang="de-DE" dirty="0" err="1"/>
              <a:t>Decides</a:t>
            </a:r>
            <a:r>
              <a:rPr lang="de-DE" dirty="0"/>
              <a:t>?</a:t>
            </a:r>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417638"/>
            <a:ext cx="9144000" cy="5251722"/>
          </a:xfrm>
        </p:spPr>
        <p:txBody>
          <a:bodyPr>
            <a:normAutofit fontScale="40000" lnSpcReduction="20000"/>
          </a:bodyPr>
          <a:lstStyle/>
          <a:p>
            <a:pPr lvl="0">
              <a:lnSpc>
                <a:spcPct val="107000"/>
              </a:lnSpc>
              <a:spcBef>
                <a:spcPts val="200"/>
              </a:spcBef>
              <a:buFont typeface="+mj-lt"/>
              <a:buAutoNum type="alphaLcParenR"/>
            </a:pPr>
            <a:r>
              <a:rPr lang="en-GB" sz="5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European Court of Justice</a:t>
            </a:r>
            <a:endParaRPr lang="de-DE" sz="5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205740" marR="548640" indent="0" algn="just">
              <a:lnSpc>
                <a:spcPct val="107000"/>
              </a:lnSpc>
              <a:spcBef>
                <a:spcPts val="1000"/>
              </a:spcBef>
              <a:spcAft>
                <a:spcPts val="800"/>
              </a:spcAft>
              <a:buNone/>
            </a:pP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232    In that regard, it must be borne in mind that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Article 2 TEU</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is not merely a statement of policy guidelines or intentions, but contains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values</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which, as noted in paragraph 127 above, are an i</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ntegral part of the very identity of the European Union as a common legal order</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values which are given concrete expression in principles containing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legally binding obligations</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for the Member States.</a:t>
            </a:r>
            <a:endParaRPr lang="de-DE"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233    Even though, as is apparent from Article 4(2) TEU, the European Union respects the national identities of the Member States, inherent in their fundamental structures, political and constitutional, such that those States enjoy a certain degree of discretion in implementing the principles of the rule of law, it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 no way</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follows that that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obligation as to the result</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to be achieved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may vary</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from one Member State to another.</a:t>
            </a:r>
            <a:endParaRPr lang="de-DE"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234    Whilst they have separate national identities, inherent in their fundamental structures, political and constitutional, which the European Union respects, the Member States adhere to a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concept of ‘the rule of law’</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which they share, as a </a:t>
            </a:r>
            <a:r>
              <a:rPr lang="en-GB" sz="45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value common to their own constitutional traditions</a:t>
            </a:r>
            <a: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and which they have undertaken to respect at all times.</a:t>
            </a:r>
            <a:br>
              <a:rPr lang="en-GB" sz="45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br>
            <a:r>
              <a:rPr lang="en-GB" sz="2900" dirty="0">
                <a:solidFill>
                  <a:srgbClr val="404040"/>
                </a:solidFill>
                <a:latin typeface="Calibri" panose="020F0502020204030204" pitchFamily="34" charset="0"/>
                <a:ea typeface="Calibri" panose="020F0502020204030204" pitchFamily="34" charset="0"/>
                <a:cs typeface="Times New Roman" panose="02020603050405020304" pitchFamily="18" charset="0"/>
              </a:rPr>
              <a:t>European Court of Justice (Full Court), Hungary v Parliament &amp; Council (C-156/21), Judgment of 16 February 2022</a:t>
            </a:r>
            <a:endParaRPr lang="de-DE" sz="29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70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a:t>ECJ on </a:t>
            </a:r>
            <a:r>
              <a:rPr lang="de-DE" dirty="0" err="1"/>
              <a:t>unity</a:t>
            </a:r>
            <a:r>
              <a:rPr lang="de-DE" dirty="0"/>
              <a:t> and </a:t>
            </a:r>
            <a:r>
              <a:rPr lang="de-DE" dirty="0" err="1"/>
              <a:t>effectiveness</a:t>
            </a:r>
            <a:endParaRPr lang="de-DE" dirty="0"/>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417638"/>
            <a:ext cx="9144000" cy="5035698"/>
          </a:xfrm>
        </p:spPr>
        <p:txBody>
          <a:bodyPr>
            <a:normAutofit fontScale="55000" lnSpcReduction="20000"/>
          </a:bodyPr>
          <a:lstStyle/>
          <a:p>
            <a:pPr marL="0" lvl="0" indent="0">
              <a:lnSpc>
                <a:spcPct val="107000"/>
              </a:lnSpc>
              <a:spcBef>
                <a:spcPts val="200"/>
              </a:spcBef>
              <a:buNone/>
            </a:pPr>
            <a:endParaRPr lang="de-DE" sz="58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205740" marR="548640" indent="0" algn="just">
              <a:lnSpc>
                <a:spcPct val="107000"/>
              </a:lnSpc>
              <a:spcBef>
                <a:spcPts val="1000"/>
              </a:spcBef>
              <a:spcAft>
                <a:spcPts val="800"/>
              </a:spcAft>
              <a:buNone/>
            </a:pP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251 … Thus, by virtue of the principle of the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primacy of EU law</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 Member State’s reliance on rules of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national law, even </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of a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constitutional</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nature, cannot be allowed to undermine the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unity and effectiveness of EU law</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In accordance with settled case-law, the effects of the principle of the primacy of EU law are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binding</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on </a:t>
            </a:r>
            <a:r>
              <a:rPr lang="en-GB" sz="4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all the bodies of a Member State</a:t>
            </a:r>
            <a:r>
              <a:rPr lang="en-GB"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without, inter alia, provisions of domestic law, including constitutional provisions, being able to prevent that.</a:t>
            </a:r>
            <a:endParaRPr lang="de-DE" sz="48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dirty="0"/>
              <a:t>European Court of Justice (GC), SC Euro Box Promotion SRL (C‑357/19) et al., 21/12/2021(citations omitted)</a:t>
            </a:r>
            <a:endParaRPr lang="de-DE" i="1" dirty="0"/>
          </a:p>
        </p:txBody>
      </p:sp>
    </p:spTree>
    <p:extLst>
      <p:ext uri="{BB962C8B-B14F-4D97-AF65-F5344CB8AC3E}">
        <p14:creationId xmlns:p14="http://schemas.microsoft.com/office/powerpoint/2010/main" val="2089519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a:xfrm>
            <a:off x="683568" y="274638"/>
            <a:ext cx="8229600" cy="1143000"/>
          </a:xfrm>
        </p:spPr>
        <p:txBody>
          <a:bodyPr/>
          <a:lstStyle/>
          <a:p>
            <a:r>
              <a:rPr lang="de-DE" dirty="0"/>
              <a:t>ECJ: </a:t>
            </a:r>
            <a:r>
              <a:rPr lang="de-DE" dirty="0" err="1"/>
              <a:t>Exclusive</a:t>
            </a:r>
            <a:r>
              <a:rPr lang="de-DE" dirty="0"/>
              <a:t> </a:t>
            </a:r>
            <a:r>
              <a:rPr lang="de-DE" dirty="0" err="1"/>
              <a:t>Jurisdiction</a:t>
            </a:r>
            <a:endParaRPr lang="de-DE" dirty="0"/>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417638"/>
            <a:ext cx="9144000" cy="4963690"/>
          </a:xfrm>
        </p:spPr>
        <p:txBody>
          <a:bodyPr>
            <a:normAutofit fontScale="92500" lnSpcReduction="20000"/>
          </a:bodyPr>
          <a:lstStyle/>
          <a:p>
            <a:pPr marL="514350" indent="-514350" algn="just">
              <a:buAutoNum type="arabicPlain" startAt="254"/>
            </a:pPr>
            <a:r>
              <a:rPr lang="en-GB" i="1" dirty="0"/>
              <a:t>In that context, it must be made clear that, in accordance with Article 19 TEU, whilst it is for the </a:t>
            </a:r>
            <a:r>
              <a:rPr lang="en-GB" b="1" i="1" dirty="0"/>
              <a:t>national courts</a:t>
            </a:r>
            <a:r>
              <a:rPr lang="en-GB" i="1" dirty="0"/>
              <a:t> and tribunals and the Court to ensure the full </a:t>
            </a:r>
            <a:r>
              <a:rPr lang="en-GB" b="1" i="1" dirty="0"/>
              <a:t>application of EU law in all the Member States</a:t>
            </a:r>
            <a:r>
              <a:rPr lang="en-GB" i="1" dirty="0"/>
              <a:t> and to ensure effective judicial protection of the rights of individuals under that law, the </a:t>
            </a:r>
            <a:r>
              <a:rPr lang="en-GB" b="1" i="1" dirty="0"/>
              <a:t>Court</a:t>
            </a:r>
            <a:r>
              <a:rPr lang="en-GB" i="1" dirty="0"/>
              <a:t> has </a:t>
            </a:r>
            <a:r>
              <a:rPr lang="en-GB" b="1" i="1" dirty="0"/>
              <a:t>exclusive jurisdiction to give the definitive interpretation</a:t>
            </a:r>
            <a:r>
              <a:rPr lang="en-GB" i="1" dirty="0"/>
              <a:t> of that law. … </a:t>
            </a:r>
            <a:br>
              <a:rPr lang="en-GB" i="1" dirty="0"/>
            </a:br>
            <a:br>
              <a:rPr lang="en-GB" i="1" dirty="0"/>
            </a:br>
            <a:r>
              <a:rPr lang="en-GB" i="1" dirty="0"/>
              <a:t>To that end, the </a:t>
            </a:r>
            <a:r>
              <a:rPr lang="en-GB" b="1" i="1" dirty="0"/>
              <a:t>preliminary-ruling procedure</a:t>
            </a:r>
            <a:r>
              <a:rPr lang="en-GB" i="1" dirty="0"/>
              <a:t> provided for in Article 267 TFEU, which is the keystone of the judicial system established by the Treaties, sets up a </a:t>
            </a:r>
            <a:r>
              <a:rPr lang="en-GB" b="1" i="1" dirty="0"/>
              <a:t>dialogue between </a:t>
            </a:r>
            <a:r>
              <a:rPr lang="en-GB" i="1" dirty="0"/>
              <a:t>one court and another, specifically </a:t>
            </a:r>
            <a:r>
              <a:rPr lang="en-GB" b="1" i="1" dirty="0"/>
              <a:t>between the Court of Justice and the courts of the Member States</a:t>
            </a:r>
            <a:r>
              <a:rPr lang="en-GB" i="1" dirty="0"/>
              <a:t>, having the object of securing the </a:t>
            </a:r>
            <a:r>
              <a:rPr lang="en-GB" b="1" i="1" dirty="0"/>
              <a:t>uniform interpretation of EU law</a:t>
            </a:r>
            <a:r>
              <a:rPr lang="en-GB" i="1" dirty="0"/>
              <a:t>, … . </a:t>
            </a:r>
            <a:endParaRPr lang="de-DE" i="1" dirty="0"/>
          </a:p>
          <a:p>
            <a:pPr marL="0" lvl="0" indent="0">
              <a:buNone/>
            </a:pPr>
            <a:endParaRPr lang="en-GB" sz="1500" dirty="0">
              <a:solidFill>
                <a:prstClr val="black"/>
              </a:solidFill>
            </a:endParaRPr>
          </a:p>
          <a:p>
            <a:pPr marL="0" lvl="0" indent="0">
              <a:buNone/>
            </a:pPr>
            <a:r>
              <a:rPr lang="en-GB" sz="1500" dirty="0">
                <a:solidFill>
                  <a:prstClr val="black"/>
                </a:solidFill>
              </a:rPr>
              <a:t>European Court of Justice (GC), SC Euro Box Promotion SRL (C‑357/19) et al., 21/12/2021(citations omitted)</a:t>
            </a:r>
            <a:endParaRPr lang="de-DE" dirty="0"/>
          </a:p>
        </p:txBody>
      </p:sp>
    </p:spTree>
    <p:extLst>
      <p:ext uri="{BB962C8B-B14F-4D97-AF65-F5344CB8AC3E}">
        <p14:creationId xmlns:p14="http://schemas.microsoft.com/office/powerpoint/2010/main" val="17173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sz="2800" dirty="0">
                <a:solidFill>
                  <a:srgbClr val="1F4D78"/>
                </a:solidFill>
                <a:ea typeface="Verdana" panose="020B0604030504040204" pitchFamily="34" charset="0"/>
                <a:cs typeface="Verdana" panose="020B0604030504040204" pitchFamily="34" charset="0"/>
              </a:rPr>
              <a:t>BVerfG: N</a:t>
            </a:r>
            <a:r>
              <a:rPr lang="en-GB" sz="2800" b="1" dirty="0" err="1">
                <a:solidFill>
                  <a:srgbClr val="1F4D78"/>
                </a:solidFill>
                <a:ea typeface="Verdana" panose="020B0604030504040204" pitchFamily="34" charset="0"/>
                <a:cs typeface="Verdana" panose="020B0604030504040204" pitchFamily="34" charset="0"/>
              </a:rPr>
              <a:t>ational</a:t>
            </a:r>
            <a:r>
              <a:rPr lang="en-GB" sz="2800" b="1" dirty="0">
                <a:solidFill>
                  <a:srgbClr val="1F4D78"/>
                </a:solidFill>
                <a:ea typeface="Verdana" panose="020B0604030504040204" pitchFamily="34" charset="0"/>
                <a:cs typeface="Verdana" panose="020B0604030504040204" pitchFamily="34" charset="0"/>
              </a:rPr>
              <a:t> and European identity</a:t>
            </a:r>
            <a:endParaRPr lang="de-DE" sz="2800" dirty="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417638"/>
            <a:ext cx="8928992" cy="5035698"/>
          </a:xfrm>
        </p:spPr>
        <p:txBody>
          <a:bodyPr>
            <a:normAutofit fontScale="70000" lnSpcReduction="20000"/>
          </a:bodyPr>
          <a:lstStyle/>
          <a:p>
            <a:pPr marL="205740" marR="548640" indent="0" algn="just">
              <a:lnSpc>
                <a:spcPct val="107000"/>
              </a:lnSpc>
              <a:spcBef>
                <a:spcPts val="1000"/>
              </a:spcBef>
              <a:spcAft>
                <a:spcPts val="800"/>
              </a:spcAft>
              <a:buNone/>
            </a:pP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If an act of an institution or other agency of the European Union has consequences which affect the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constitutional identity protected by Art. 79 sec. 3 GG</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it is, from the outset,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inapplicable</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in Germany. … Whether the principles which are declared inviolable by Art. 79 sec. 3 GG are affected by an act of the European Union is subject to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review by the Federal Constitutional Court</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via a review of identity. In such a case the Federal Constitutional Court will take the interpretation which the Court of Justice gives in a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preliminary ruling</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pursuant to Art. 267 sec. 2 and 3 TFEU as a basis. In their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cooperative relationship</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it is for the Court of Justice to interpret the act. On the other hand, it is for the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Federal Constitutional Court</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to determine the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inviolable core content of the constitutional identity,</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and to review whether the act (in the interpretation determined by the Court of Justice) interferes with this core.</a:t>
            </a:r>
            <a:endParaRPr lang="de-DE"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i="1"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Order of the Second Senate of 14 January 2014, </a:t>
            </a:r>
            <a:r>
              <a:rPr lang="en-GB" i="1"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BVerfGE</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134, 366 – OMT reference, para. 27 (footnotes omitted)</a:t>
            </a:r>
            <a:endParaRPr lang="de-DE"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87748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Outline</a:t>
            </a:r>
          </a:p>
        </p:txBody>
      </p:sp>
      <p:sp>
        <p:nvSpPr>
          <p:cNvPr id="3" name="Inhaltsplatzhalter 2"/>
          <p:cNvSpPr>
            <a:spLocks noGrp="1"/>
          </p:cNvSpPr>
          <p:nvPr>
            <p:ph idx="1"/>
          </p:nvPr>
        </p:nvSpPr>
        <p:spPr>
          <a:xfrm>
            <a:off x="457200" y="1708330"/>
            <a:ext cx="8229600" cy="4853136"/>
          </a:xfrm>
        </p:spPr>
        <p:txBody>
          <a:bodyPr>
            <a:normAutofit/>
          </a:bodyPr>
          <a:lstStyle/>
          <a:p>
            <a:pPr marL="571500" indent="-571500">
              <a:buFont typeface="+mj-lt"/>
              <a:buAutoNum type="romanUcPeriod"/>
            </a:pPr>
            <a:r>
              <a:rPr lang="de-DE" dirty="0"/>
              <a:t>Introduction: The </a:t>
            </a:r>
            <a:r>
              <a:rPr lang="de-DE" dirty="0" err="1"/>
              <a:t>Distinctive</a:t>
            </a:r>
            <a:r>
              <a:rPr lang="de-DE" dirty="0"/>
              <a:t> </a:t>
            </a:r>
            <a:r>
              <a:rPr lang="de-DE" dirty="0" err="1"/>
              <a:t>Character</a:t>
            </a:r>
            <a:r>
              <a:rPr lang="de-DE" dirty="0"/>
              <a:t> of EU Law</a:t>
            </a:r>
          </a:p>
          <a:p>
            <a:pPr marL="571500" indent="-571500">
              <a:buFont typeface="+mj-lt"/>
              <a:buAutoNum type="romanUcPeriod"/>
            </a:pPr>
            <a:r>
              <a:rPr lang="de-DE" dirty="0"/>
              <a:t>Constitutional </a:t>
            </a:r>
            <a:r>
              <a:rPr lang="de-DE" dirty="0" err="1"/>
              <a:t>Acceptance</a:t>
            </a:r>
            <a:r>
              <a:rPr lang="de-DE" dirty="0"/>
              <a:t> in Germany</a:t>
            </a:r>
          </a:p>
          <a:p>
            <a:pPr marL="571500" indent="-571500">
              <a:buFont typeface="+mj-lt"/>
              <a:buAutoNum type="romanUcPeriod"/>
            </a:pPr>
            <a:r>
              <a:rPr lang="de-DE" dirty="0"/>
              <a:t>Limits to </a:t>
            </a:r>
            <a:r>
              <a:rPr lang="de-DE" dirty="0" err="1"/>
              <a:t>Implementation</a:t>
            </a:r>
            <a:r>
              <a:rPr lang="de-DE" dirty="0"/>
              <a:t>: </a:t>
            </a:r>
          </a:p>
          <a:p>
            <a:pPr marL="971550" lvl="1" indent="-571500">
              <a:buFont typeface="+mj-lt"/>
              <a:buAutoNum type="arabicPeriod"/>
            </a:pPr>
            <a:r>
              <a:rPr lang="de-DE" sz="2400" dirty="0"/>
              <a:t>Constitutional Identity</a:t>
            </a:r>
          </a:p>
          <a:p>
            <a:pPr marL="971550" lvl="1" indent="-571500">
              <a:buFont typeface="+mj-lt"/>
              <a:buAutoNum type="arabicPeriod"/>
            </a:pPr>
            <a:r>
              <a:rPr lang="de-DE" sz="2400" dirty="0"/>
              <a:t>Ultra </a:t>
            </a:r>
            <a:r>
              <a:rPr lang="de-DE" sz="2400" dirty="0" err="1"/>
              <a:t>vires</a:t>
            </a:r>
            <a:r>
              <a:rPr lang="de-DE" sz="2400" dirty="0"/>
              <a:t> acts</a:t>
            </a:r>
          </a:p>
          <a:p>
            <a:pPr marL="971550" lvl="1" indent="-571500">
              <a:buFont typeface="+mj-lt"/>
              <a:buAutoNum type="arabicPeriod"/>
            </a:pPr>
            <a:r>
              <a:rPr lang="de-DE" sz="2400" dirty="0"/>
              <a:t>Fundamental </a:t>
            </a:r>
            <a:r>
              <a:rPr lang="de-DE" sz="2400" dirty="0" err="1"/>
              <a:t>rights</a:t>
            </a:r>
            <a:endParaRPr lang="de-DE" sz="2400" dirty="0"/>
          </a:p>
          <a:p>
            <a:pPr marL="971550" lvl="1" indent="-571500">
              <a:buFont typeface="+mj-lt"/>
              <a:buAutoNum type="arabicPeriod"/>
            </a:pPr>
            <a:r>
              <a:rPr lang="de-DE" sz="2400" dirty="0"/>
              <a:t>Who </a:t>
            </a:r>
            <a:r>
              <a:rPr lang="de-DE" sz="2400" dirty="0" err="1"/>
              <a:t>Decides</a:t>
            </a:r>
            <a:r>
              <a:rPr lang="de-DE" sz="2400" dirty="0"/>
              <a:t>?</a:t>
            </a:r>
          </a:p>
          <a:p>
            <a:pPr marL="571500" indent="-571500">
              <a:buFont typeface="+mj-lt"/>
              <a:buAutoNum type="romanUcPeriod"/>
            </a:pPr>
            <a:r>
              <a:rPr lang="de-DE" dirty="0" err="1"/>
              <a:t>Conclusion</a:t>
            </a:r>
            <a:endParaRPr lang="de-DE" dirty="0"/>
          </a:p>
        </p:txBody>
      </p:sp>
    </p:spTree>
    <p:extLst>
      <p:ext uri="{BB962C8B-B14F-4D97-AF65-F5344CB8AC3E}">
        <p14:creationId xmlns:p14="http://schemas.microsoft.com/office/powerpoint/2010/main" val="395887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a:t>EU and German Law</a:t>
            </a:r>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0" y="1417638"/>
            <a:ext cx="8964488" cy="4963690"/>
          </a:xfrm>
        </p:spPr>
        <p:txBody>
          <a:bodyPr>
            <a:normAutofit fontScale="85000" lnSpcReduction="20000"/>
          </a:bodyPr>
          <a:lstStyle/>
          <a:p>
            <a:pPr marL="205740" marR="548640" indent="0" algn="just">
              <a:lnSpc>
                <a:spcPct val="107000"/>
              </a:lnSpc>
              <a:spcBef>
                <a:spcPts val="1000"/>
              </a:spcBef>
              <a:spcAft>
                <a:spcPts val="800"/>
              </a:spcAft>
              <a:buNone/>
            </a:pP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Art. 4 sec. 2 sentence 1 TEU</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obliges the institutions of the European Union to respect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national identities</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This is based on a concept of national identity which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does not correspond</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to the concept of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constitutional identity </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within the meaning of Art. 79 sec. 3 GG, but reaches far beyond. ... However, as an interest which may be balanced against others, the respect of national identity which is required according to Art. 4 sec. 2 sentence 1 TEU does not meet the requirements of the protection of the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core content </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of the Basic Law according to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Art. 79 sec. 3 GG</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which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may not be balanced</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against other legal interests. The protection of the latter is a </a:t>
            </a:r>
            <a:r>
              <a:rPr lang="en-GB"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task of the Federal Constitutional Court</a:t>
            </a:r>
            <a:r>
              <a:rPr lang="en-GB"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alone.</a:t>
            </a:r>
            <a:endParaRPr lang="de-DE"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Order of the Second Senate of 14 January 2014, </a:t>
            </a:r>
            <a:r>
              <a:rPr lang="en-GB"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BVerfGE</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134, 366 – </a:t>
            </a:r>
            <a:r>
              <a:rPr lang="en-GB" b="1" dirty="0">
                <a:solidFill>
                  <a:srgbClr val="404040"/>
                </a:solidFill>
                <a:latin typeface="Calibri" panose="020F0502020204030204" pitchFamily="34" charset="0"/>
                <a:ea typeface="Calibri" panose="020F0502020204030204" pitchFamily="34" charset="0"/>
                <a:cs typeface="Times New Roman" panose="02020603050405020304" pitchFamily="18" charset="0"/>
              </a:rPr>
              <a:t>OMT</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a:t>
            </a:r>
            <a:r>
              <a:rPr lang="en-GB" b="1" dirty="0">
                <a:solidFill>
                  <a:srgbClr val="404040"/>
                </a:solidFill>
                <a:latin typeface="Calibri" panose="020F0502020204030204" pitchFamily="34" charset="0"/>
                <a:ea typeface="Calibri" panose="020F0502020204030204" pitchFamily="34" charset="0"/>
                <a:cs typeface="Times New Roman" panose="02020603050405020304" pitchFamily="18" charset="0"/>
              </a:rPr>
              <a:t>reference</a:t>
            </a:r>
            <a:r>
              <a:rPr lang="en-GB" dirty="0">
                <a:solidFill>
                  <a:srgbClr val="404040"/>
                </a:solidFill>
                <a:latin typeface="Calibri" panose="020F0502020204030204" pitchFamily="34" charset="0"/>
                <a:ea typeface="Calibri" panose="020F0502020204030204" pitchFamily="34" charset="0"/>
                <a:cs typeface="Times New Roman" panose="02020603050405020304" pitchFamily="18" charset="0"/>
              </a:rPr>
              <a:t>, para. 29 (footnotes omitted)</a:t>
            </a:r>
            <a:endParaRPr lang="de-DE"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3097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Conclusions</a:t>
            </a:r>
            <a:endParaRPr lang="de-DE" dirty="0"/>
          </a:p>
        </p:txBody>
      </p:sp>
      <p:sp>
        <p:nvSpPr>
          <p:cNvPr id="3" name="Inhaltsplatzhalter 2"/>
          <p:cNvSpPr>
            <a:spLocks noGrp="1"/>
          </p:cNvSpPr>
          <p:nvPr>
            <p:ph idx="1"/>
          </p:nvPr>
        </p:nvSpPr>
        <p:spPr>
          <a:xfrm>
            <a:off x="0" y="1417638"/>
            <a:ext cx="9144000" cy="4853136"/>
          </a:xfrm>
        </p:spPr>
        <p:txBody>
          <a:bodyPr>
            <a:normAutofit fontScale="85000" lnSpcReduction="20000"/>
          </a:bodyPr>
          <a:lstStyle/>
          <a:p>
            <a:r>
              <a:rPr lang="de-DE" b="1" dirty="0"/>
              <a:t>Direct effect</a:t>
            </a:r>
            <a:r>
              <a:rPr lang="de-DE" dirty="0"/>
              <a:t> and </a:t>
            </a:r>
            <a:r>
              <a:rPr lang="de-DE" b="1" dirty="0" err="1"/>
              <a:t>precedence</a:t>
            </a:r>
            <a:r>
              <a:rPr lang="de-DE" b="1" dirty="0"/>
              <a:t>/</a:t>
            </a:r>
            <a:r>
              <a:rPr lang="de-DE" b="1" dirty="0" err="1"/>
              <a:t>primacy</a:t>
            </a:r>
            <a:r>
              <a:rPr lang="de-DE" dirty="0"/>
              <a:t> of EU law </a:t>
            </a:r>
            <a:r>
              <a:rPr lang="de-DE" dirty="0" err="1"/>
              <a:t>determine</a:t>
            </a:r>
            <a:r>
              <a:rPr lang="de-DE" dirty="0"/>
              <a:t> its </a:t>
            </a:r>
            <a:r>
              <a:rPr lang="de-DE" dirty="0" err="1"/>
              <a:t>domestic</a:t>
            </a:r>
            <a:r>
              <a:rPr lang="de-DE" dirty="0"/>
              <a:t> </a:t>
            </a:r>
            <a:r>
              <a:rPr lang="de-DE" dirty="0" err="1"/>
              <a:t>implementation</a:t>
            </a:r>
            <a:r>
              <a:rPr lang="de-DE" dirty="0"/>
              <a:t> in Germany.</a:t>
            </a:r>
          </a:p>
          <a:p>
            <a:r>
              <a:rPr lang="de-DE" dirty="0" err="1"/>
              <a:t>However</a:t>
            </a:r>
            <a:r>
              <a:rPr lang="de-DE" dirty="0"/>
              <a:t>, the Federal Constitutional Court </a:t>
            </a:r>
            <a:r>
              <a:rPr lang="de-DE" dirty="0" err="1"/>
              <a:t>recognizes</a:t>
            </a:r>
            <a:r>
              <a:rPr lang="de-DE" dirty="0"/>
              <a:t> „</a:t>
            </a:r>
            <a:r>
              <a:rPr lang="de-DE" b="1" dirty="0" err="1"/>
              <a:t>counterlimits</a:t>
            </a:r>
            <a:r>
              <a:rPr lang="de-DE" dirty="0"/>
              <a:t>“ for </a:t>
            </a:r>
            <a:r>
              <a:rPr lang="de-DE" dirty="0" err="1"/>
              <a:t>exceptionally</a:t>
            </a:r>
            <a:r>
              <a:rPr lang="de-DE" dirty="0"/>
              <a:t> </a:t>
            </a:r>
            <a:r>
              <a:rPr lang="de-DE" dirty="0" err="1"/>
              <a:t>disregarding</a:t>
            </a:r>
            <a:r>
              <a:rPr lang="de-DE" dirty="0"/>
              <a:t> EU law.</a:t>
            </a:r>
          </a:p>
          <a:p>
            <a:pPr marL="971550" lvl="1" indent="-514350">
              <a:buFont typeface="+mj-lt"/>
              <a:buAutoNum type="arabicParenBoth"/>
            </a:pPr>
            <a:r>
              <a:rPr lang="de-DE" dirty="0"/>
              <a:t>In </a:t>
            </a:r>
            <a:r>
              <a:rPr lang="de-DE" dirty="0" err="1"/>
              <a:t>cases</a:t>
            </a:r>
            <a:r>
              <a:rPr lang="de-DE" dirty="0"/>
              <a:t> EU </a:t>
            </a:r>
            <a:r>
              <a:rPr lang="de-DE" dirty="0" err="1"/>
              <a:t>organs</a:t>
            </a:r>
            <a:r>
              <a:rPr lang="de-DE" dirty="0"/>
              <a:t> act „</a:t>
            </a:r>
            <a:r>
              <a:rPr lang="de-DE" b="1" dirty="0"/>
              <a:t>ultra </a:t>
            </a:r>
            <a:r>
              <a:rPr lang="de-DE" b="1" dirty="0" err="1"/>
              <a:t>vires</a:t>
            </a:r>
            <a:r>
              <a:rPr lang="de-DE" b="1" dirty="0"/>
              <a:t> </a:t>
            </a:r>
            <a:r>
              <a:rPr lang="de-DE" dirty="0"/>
              <a:t>(beyond its </a:t>
            </a:r>
            <a:r>
              <a:rPr lang="de-DE" dirty="0" err="1"/>
              <a:t>powers</a:t>
            </a:r>
            <a:r>
              <a:rPr lang="de-DE" dirty="0"/>
              <a:t>)“, EU law </a:t>
            </a:r>
            <a:r>
              <a:rPr lang="de-DE" dirty="0" err="1"/>
              <a:t>lacks</a:t>
            </a:r>
            <a:r>
              <a:rPr lang="de-DE" dirty="0"/>
              <a:t> </a:t>
            </a:r>
            <a:r>
              <a:rPr lang="de-DE" dirty="0" err="1"/>
              <a:t>democratic</a:t>
            </a:r>
            <a:r>
              <a:rPr lang="de-DE" dirty="0"/>
              <a:t> </a:t>
            </a:r>
            <a:r>
              <a:rPr lang="de-DE" dirty="0" err="1"/>
              <a:t>legitimacy</a:t>
            </a:r>
            <a:r>
              <a:rPr lang="de-DE" dirty="0"/>
              <a:t>; all German </a:t>
            </a:r>
            <a:r>
              <a:rPr lang="de-DE" dirty="0" err="1"/>
              <a:t>organs</a:t>
            </a:r>
            <a:r>
              <a:rPr lang="de-DE" dirty="0"/>
              <a:t> have to bring EU law </a:t>
            </a:r>
            <a:r>
              <a:rPr lang="de-DE" dirty="0" err="1"/>
              <a:t>eventually</a:t>
            </a:r>
            <a:r>
              <a:rPr lang="de-DE" dirty="0"/>
              <a:t> into line.</a:t>
            </a:r>
          </a:p>
          <a:p>
            <a:pPr marL="971550" lvl="1" indent="-514350">
              <a:buFont typeface="+mj-lt"/>
              <a:buAutoNum type="arabicParenBoth"/>
            </a:pPr>
            <a:r>
              <a:rPr lang="de-DE" dirty="0"/>
              <a:t> German </a:t>
            </a:r>
            <a:r>
              <a:rPr lang="de-DE" dirty="0" err="1"/>
              <a:t>courts</a:t>
            </a:r>
            <a:r>
              <a:rPr lang="de-DE" dirty="0"/>
              <a:t> need to </a:t>
            </a:r>
            <a:r>
              <a:rPr lang="de-DE" dirty="0" err="1"/>
              <a:t>maintain</a:t>
            </a:r>
            <a:r>
              <a:rPr lang="de-DE" dirty="0"/>
              <a:t>. Germany‘s </a:t>
            </a:r>
            <a:r>
              <a:rPr lang="de-DE" b="1" dirty="0"/>
              <a:t>constitutional identity</a:t>
            </a:r>
            <a:r>
              <a:rPr lang="de-DE" dirty="0"/>
              <a:t> as </a:t>
            </a:r>
            <a:r>
              <a:rPr lang="de-DE" dirty="0" err="1"/>
              <a:t>provided</a:t>
            </a:r>
            <a:r>
              <a:rPr lang="de-DE" dirty="0"/>
              <a:t> for by Art. 23 § 1, 79 § 3 GG</a:t>
            </a:r>
          </a:p>
          <a:p>
            <a:pPr marL="971550" lvl="1" indent="-514350">
              <a:buFont typeface="+mj-lt"/>
              <a:buAutoNum type="arabicParenBoth"/>
            </a:pPr>
            <a:r>
              <a:rPr lang="de-DE" b="1" dirty="0"/>
              <a:t>Fundamental rights</a:t>
            </a:r>
            <a:r>
              <a:rPr lang="de-DE" dirty="0"/>
              <a:t> </a:t>
            </a:r>
            <a:r>
              <a:rPr lang="de-DE" dirty="0" err="1"/>
              <a:t>require</a:t>
            </a:r>
            <a:r>
              <a:rPr lang="de-DE" dirty="0"/>
              <a:t> a </a:t>
            </a:r>
            <a:r>
              <a:rPr lang="de-DE" dirty="0" err="1"/>
              <a:t>functioning</a:t>
            </a:r>
            <a:r>
              <a:rPr lang="de-DE" dirty="0"/>
              <a:t> </a:t>
            </a:r>
            <a:r>
              <a:rPr lang="de-DE" dirty="0" err="1"/>
              <a:t>system</a:t>
            </a:r>
            <a:r>
              <a:rPr lang="de-DE" dirty="0"/>
              <a:t> of protection and </a:t>
            </a:r>
            <a:r>
              <a:rPr lang="de-DE" dirty="0" err="1"/>
              <a:t>upholding</a:t>
            </a:r>
            <a:r>
              <a:rPr lang="de-DE" dirty="0"/>
              <a:t> of minimum </a:t>
            </a:r>
            <a:r>
              <a:rPr lang="de-DE" dirty="0" err="1"/>
              <a:t>standards</a:t>
            </a:r>
            <a:r>
              <a:rPr lang="de-DE" dirty="0"/>
              <a:t>. German </a:t>
            </a:r>
            <a:r>
              <a:rPr lang="de-DE" dirty="0" err="1"/>
              <a:t>courts</a:t>
            </a:r>
            <a:r>
              <a:rPr lang="de-DE" dirty="0"/>
              <a:t> </a:t>
            </a:r>
            <a:r>
              <a:rPr lang="de-DE" dirty="0" err="1"/>
              <a:t>contribute</a:t>
            </a:r>
            <a:r>
              <a:rPr lang="de-DE" dirty="0"/>
              <a:t> to this task in </a:t>
            </a:r>
            <a:r>
              <a:rPr lang="de-DE" dirty="0" err="1"/>
              <a:t>dialogue</a:t>
            </a:r>
            <a:r>
              <a:rPr lang="de-DE" dirty="0"/>
              <a:t> with the ECJ.</a:t>
            </a:r>
          </a:p>
          <a:p>
            <a:pPr marL="571500" indent="-514350"/>
            <a:r>
              <a:rPr lang="de-DE" dirty="0" err="1"/>
              <a:t>Instances</a:t>
            </a:r>
            <a:r>
              <a:rPr lang="de-DE" dirty="0"/>
              <a:t> of </a:t>
            </a:r>
            <a:r>
              <a:rPr lang="de-DE" dirty="0" err="1"/>
              <a:t>disregard</a:t>
            </a:r>
            <a:r>
              <a:rPr lang="de-DE" dirty="0"/>
              <a:t> have </a:t>
            </a:r>
            <a:r>
              <a:rPr lang="de-DE" dirty="0" err="1"/>
              <a:t>been</a:t>
            </a:r>
            <a:r>
              <a:rPr lang="de-DE" dirty="0"/>
              <a:t> </a:t>
            </a:r>
            <a:r>
              <a:rPr lang="de-DE" dirty="0" err="1"/>
              <a:t>extremely</a:t>
            </a:r>
            <a:r>
              <a:rPr lang="de-DE" dirty="0"/>
              <a:t> rare. In a </a:t>
            </a:r>
            <a:r>
              <a:rPr lang="de-DE" dirty="0" err="1"/>
              <a:t>single</a:t>
            </a:r>
            <a:r>
              <a:rPr lang="de-DE" dirty="0"/>
              <a:t> case, PSPP, the German </a:t>
            </a:r>
            <a:r>
              <a:rPr lang="de-DE" dirty="0" err="1"/>
              <a:t>courts</a:t>
            </a:r>
            <a:r>
              <a:rPr lang="de-DE" dirty="0"/>
              <a:t> have </a:t>
            </a:r>
            <a:r>
              <a:rPr lang="de-DE" dirty="0" err="1"/>
              <a:t>checked</a:t>
            </a:r>
            <a:r>
              <a:rPr lang="de-DE" dirty="0"/>
              <a:t> the role of the ECB </a:t>
            </a:r>
            <a:r>
              <a:rPr lang="de-DE" dirty="0" err="1"/>
              <a:t>independently</a:t>
            </a:r>
            <a:r>
              <a:rPr lang="de-DE" dirty="0"/>
              <a:t>, but </a:t>
            </a:r>
            <a:r>
              <a:rPr lang="de-DE" dirty="0" err="1"/>
              <a:t>accepted</a:t>
            </a:r>
            <a:r>
              <a:rPr lang="de-DE" dirty="0"/>
              <a:t> the </a:t>
            </a:r>
            <a:r>
              <a:rPr lang="de-DE" dirty="0" err="1"/>
              <a:t>lawfulness</a:t>
            </a:r>
            <a:r>
              <a:rPr lang="de-DE" dirty="0"/>
              <a:t> of its </a:t>
            </a:r>
            <a:r>
              <a:rPr lang="de-DE" dirty="0" err="1"/>
              <a:t>actions</a:t>
            </a:r>
            <a:r>
              <a:rPr lang="de-DE" dirty="0"/>
              <a:t>.</a:t>
            </a:r>
          </a:p>
          <a:p>
            <a:endParaRPr lang="de-DE" dirty="0"/>
          </a:p>
        </p:txBody>
      </p:sp>
    </p:spTree>
    <p:extLst>
      <p:ext uri="{BB962C8B-B14F-4D97-AF65-F5344CB8AC3E}">
        <p14:creationId xmlns:p14="http://schemas.microsoft.com/office/powerpoint/2010/main" val="303369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8F90D4-E074-F661-895C-6E4E36CA9D5E}"/>
              </a:ext>
            </a:extLst>
          </p:cNvPr>
          <p:cNvSpPr>
            <a:spLocks noGrp="1"/>
          </p:cNvSpPr>
          <p:nvPr>
            <p:ph type="title"/>
          </p:nvPr>
        </p:nvSpPr>
        <p:spPr/>
        <p:txBody>
          <a:bodyPr/>
          <a:lstStyle/>
          <a:p>
            <a:r>
              <a:rPr lang="de-DE" dirty="0"/>
              <a:t>IV. </a:t>
            </a:r>
            <a:r>
              <a:rPr lang="de-DE" dirty="0" err="1"/>
              <a:t>Conclusions</a:t>
            </a:r>
            <a:endParaRPr lang="de-DE" dirty="0"/>
          </a:p>
        </p:txBody>
      </p:sp>
      <p:sp>
        <p:nvSpPr>
          <p:cNvPr id="3" name="Inhaltsplatzhalter 2">
            <a:extLst>
              <a:ext uri="{FF2B5EF4-FFF2-40B4-BE49-F238E27FC236}">
                <a16:creationId xmlns:a16="http://schemas.microsoft.com/office/drawing/2014/main" id="{7C819462-BC63-FAB2-97BC-8A2E2BFED6E1}"/>
              </a:ext>
            </a:extLst>
          </p:cNvPr>
          <p:cNvSpPr>
            <a:spLocks noGrp="1"/>
          </p:cNvSpPr>
          <p:nvPr>
            <p:ph idx="1"/>
          </p:nvPr>
        </p:nvSpPr>
        <p:spPr>
          <a:xfrm>
            <a:off x="131379" y="1417638"/>
            <a:ext cx="8940800" cy="4768138"/>
          </a:xfrm>
        </p:spPr>
        <p:txBody>
          <a:bodyPr>
            <a:normAutofit lnSpcReduction="10000"/>
          </a:bodyPr>
          <a:lstStyle/>
          <a:p>
            <a:r>
              <a:rPr lang="de-DE" dirty="0" err="1"/>
              <a:t>Due</a:t>
            </a:r>
            <a:r>
              <a:rPr lang="de-DE" dirty="0"/>
              <a:t> to the lack of direct effect and the </a:t>
            </a:r>
            <a:r>
              <a:rPr lang="de-DE" dirty="0" err="1"/>
              <a:t>precedence</a:t>
            </a:r>
            <a:r>
              <a:rPr lang="de-DE" dirty="0"/>
              <a:t> of EEA law and lack of </a:t>
            </a:r>
            <a:r>
              <a:rPr lang="de-DE" dirty="0" err="1"/>
              <a:t>bindingness</a:t>
            </a:r>
            <a:r>
              <a:rPr lang="de-DE" dirty="0"/>
              <a:t> of EFTA Court </a:t>
            </a:r>
            <a:r>
              <a:rPr lang="de-DE" dirty="0" err="1"/>
              <a:t>decisions</a:t>
            </a:r>
            <a:r>
              <a:rPr lang="de-DE" dirty="0"/>
              <a:t>, the </a:t>
            </a:r>
            <a:r>
              <a:rPr lang="de-DE" b="1" dirty="0" err="1"/>
              <a:t>transfer</a:t>
            </a:r>
            <a:r>
              <a:rPr lang="de-DE" b="1" dirty="0"/>
              <a:t> </a:t>
            </a:r>
            <a:r>
              <a:rPr lang="de-DE" dirty="0"/>
              <a:t>of </a:t>
            </a:r>
            <a:r>
              <a:rPr lang="de-DE" dirty="0" err="1"/>
              <a:t>these</a:t>
            </a:r>
            <a:r>
              <a:rPr lang="de-DE" dirty="0"/>
              <a:t> </a:t>
            </a:r>
            <a:r>
              <a:rPr lang="de-DE" dirty="0" err="1"/>
              <a:t>results</a:t>
            </a:r>
            <a:r>
              <a:rPr lang="de-DE" dirty="0"/>
              <a:t> </a:t>
            </a:r>
            <a:r>
              <a:rPr lang="de-DE" b="1" dirty="0"/>
              <a:t>to the EEA </a:t>
            </a:r>
            <a:r>
              <a:rPr lang="de-DE" b="1" dirty="0" err="1"/>
              <a:t>regime</a:t>
            </a:r>
            <a:r>
              <a:rPr lang="de-DE" dirty="0"/>
              <a:t> can only be partial </a:t>
            </a:r>
            <a:r>
              <a:rPr lang="de-DE" sz="2000" dirty="0"/>
              <a:t>(cf. </a:t>
            </a:r>
            <a:r>
              <a:rPr lang="de-DE" sz="2000" dirty="0" err="1"/>
              <a:t>recently</a:t>
            </a:r>
            <a:r>
              <a:rPr lang="de-DE" sz="2000" dirty="0"/>
              <a:t> the ECtHR in Norwegian </a:t>
            </a:r>
            <a:r>
              <a:rPr lang="de-DE" sz="2000" dirty="0" err="1"/>
              <a:t>Confed</a:t>
            </a:r>
            <a:r>
              <a:rPr lang="de-DE" sz="2000" dirty="0"/>
              <a:t>. Trade </a:t>
            </a:r>
            <a:r>
              <a:rPr lang="de-DE" sz="2000" dirty="0" err="1"/>
              <a:t>Unions</a:t>
            </a:r>
            <a:r>
              <a:rPr lang="de-DE" sz="2000" dirty="0">
                <a:solidFill>
                  <a:srgbClr val="000000"/>
                </a:solidFill>
                <a:latin typeface="Arial" panose="020B0604020202020204" pitchFamily="34" charset="0"/>
              </a:rPr>
              <a:t>, 45487/17, 10 June 2021, </a:t>
            </a:r>
            <a:r>
              <a:rPr lang="de-DE" sz="2000" dirty="0" err="1">
                <a:solidFill>
                  <a:srgbClr val="000000"/>
                </a:solidFill>
                <a:latin typeface="Arial" panose="020B0604020202020204" pitchFamily="34" charset="0"/>
              </a:rPr>
              <a:t>paras</a:t>
            </a:r>
            <a:r>
              <a:rPr lang="de-DE" sz="2000" dirty="0">
                <a:solidFill>
                  <a:srgbClr val="000000"/>
                </a:solidFill>
                <a:latin typeface="Arial" panose="020B0604020202020204" pitchFamily="34" charset="0"/>
              </a:rPr>
              <a:t>. 106, 108).</a:t>
            </a:r>
          </a:p>
          <a:p>
            <a:r>
              <a:rPr lang="de-DE" dirty="0" err="1">
                <a:solidFill>
                  <a:srgbClr val="000000"/>
                </a:solidFill>
              </a:rPr>
              <a:t>However</a:t>
            </a:r>
            <a:r>
              <a:rPr lang="de-DE" dirty="0">
                <a:solidFill>
                  <a:srgbClr val="000000"/>
                </a:solidFill>
              </a:rPr>
              <a:t>, </a:t>
            </a:r>
            <a:r>
              <a:rPr lang="de-DE" dirty="0" err="1">
                <a:solidFill>
                  <a:srgbClr val="000000"/>
                </a:solidFill>
              </a:rPr>
              <a:t>even</a:t>
            </a:r>
            <a:r>
              <a:rPr lang="de-DE" dirty="0">
                <a:solidFill>
                  <a:srgbClr val="000000"/>
                </a:solidFill>
              </a:rPr>
              <a:t> </a:t>
            </a:r>
            <a:r>
              <a:rPr lang="de-DE" dirty="0" err="1">
                <a:solidFill>
                  <a:srgbClr val="000000"/>
                </a:solidFill>
              </a:rPr>
              <a:t>without</a:t>
            </a:r>
            <a:r>
              <a:rPr lang="de-DE" dirty="0">
                <a:solidFill>
                  <a:srgbClr val="000000"/>
                </a:solidFill>
              </a:rPr>
              <a:t> direct effect and </a:t>
            </a:r>
            <a:r>
              <a:rPr lang="de-DE" dirty="0" err="1">
                <a:solidFill>
                  <a:srgbClr val="000000"/>
                </a:solidFill>
              </a:rPr>
              <a:t>supremacy</a:t>
            </a:r>
            <a:r>
              <a:rPr lang="de-DE" dirty="0">
                <a:solidFill>
                  <a:srgbClr val="000000"/>
                </a:solidFill>
              </a:rPr>
              <a:t>, </a:t>
            </a:r>
            <a:r>
              <a:rPr lang="de-DE" b="1" dirty="0">
                <a:solidFill>
                  <a:srgbClr val="000000"/>
                </a:solidFill>
              </a:rPr>
              <a:t>Norway is </a:t>
            </a:r>
            <a:r>
              <a:rPr lang="de-DE" b="1" dirty="0" err="1">
                <a:solidFill>
                  <a:srgbClr val="000000"/>
                </a:solidFill>
              </a:rPr>
              <a:t>bound</a:t>
            </a:r>
            <a:r>
              <a:rPr lang="de-DE" b="1" dirty="0">
                <a:solidFill>
                  <a:srgbClr val="000000"/>
                </a:solidFill>
              </a:rPr>
              <a:t> by the EEA </a:t>
            </a:r>
            <a:r>
              <a:rPr lang="de-DE" b="1" dirty="0" err="1">
                <a:solidFill>
                  <a:srgbClr val="000000"/>
                </a:solidFill>
              </a:rPr>
              <a:t>agreement</a:t>
            </a:r>
            <a:r>
              <a:rPr lang="de-DE" dirty="0">
                <a:solidFill>
                  <a:srgbClr val="000000"/>
                </a:solidFill>
              </a:rPr>
              <a:t>. </a:t>
            </a:r>
            <a:r>
              <a:rPr lang="de-DE" dirty="0" err="1">
                <a:solidFill>
                  <a:srgbClr val="000000"/>
                </a:solidFill>
              </a:rPr>
              <a:t>Ultimately</a:t>
            </a:r>
            <a:r>
              <a:rPr lang="de-DE" dirty="0">
                <a:solidFill>
                  <a:srgbClr val="000000"/>
                </a:solidFill>
              </a:rPr>
              <a:t>, this </a:t>
            </a:r>
            <a:r>
              <a:rPr lang="de-DE" dirty="0" err="1">
                <a:solidFill>
                  <a:srgbClr val="000000"/>
                </a:solidFill>
              </a:rPr>
              <a:t>requires</a:t>
            </a:r>
            <a:r>
              <a:rPr lang="de-DE" dirty="0">
                <a:solidFill>
                  <a:srgbClr val="000000"/>
                </a:solidFill>
              </a:rPr>
              <a:t> </a:t>
            </a:r>
            <a:r>
              <a:rPr lang="de-DE" b="1" dirty="0" err="1">
                <a:solidFill>
                  <a:srgbClr val="000000"/>
                </a:solidFill>
              </a:rPr>
              <a:t>compliance</a:t>
            </a:r>
            <a:r>
              <a:rPr lang="de-DE" dirty="0">
                <a:solidFill>
                  <a:srgbClr val="000000"/>
                </a:solidFill>
              </a:rPr>
              <a:t> and </a:t>
            </a:r>
            <a:r>
              <a:rPr lang="de-DE" b="1" dirty="0" err="1">
                <a:solidFill>
                  <a:srgbClr val="000000"/>
                </a:solidFill>
              </a:rPr>
              <a:t>reparation</a:t>
            </a:r>
            <a:r>
              <a:rPr lang="de-DE" dirty="0">
                <a:solidFill>
                  <a:srgbClr val="000000"/>
                </a:solidFill>
              </a:rPr>
              <a:t> in case of </a:t>
            </a:r>
            <a:r>
              <a:rPr lang="de-DE" dirty="0" err="1">
                <a:solidFill>
                  <a:srgbClr val="000000"/>
                </a:solidFill>
              </a:rPr>
              <a:t>breach</a:t>
            </a:r>
            <a:r>
              <a:rPr lang="de-DE" dirty="0">
                <a:solidFill>
                  <a:srgbClr val="000000"/>
                </a:solidFill>
              </a:rPr>
              <a:t>.</a:t>
            </a:r>
          </a:p>
          <a:p>
            <a:r>
              <a:rPr lang="de-DE" b="1" dirty="0" err="1">
                <a:solidFill>
                  <a:srgbClr val="000000"/>
                </a:solidFill>
              </a:rPr>
              <a:t>Counterlimits</a:t>
            </a:r>
            <a:r>
              <a:rPr lang="de-DE" dirty="0">
                <a:solidFill>
                  <a:srgbClr val="000000"/>
                </a:solidFill>
              </a:rPr>
              <a:t> </a:t>
            </a:r>
            <a:r>
              <a:rPr lang="de-DE" dirty="0" err="1">
                <a:solidFill>
                  <a:srgbClr val="000000"/>
                </a:solidFill>
              </a:rPr>
              <a:t>derived</a:t>
            </a:r>
            <a:r>
              <a:rPr lang="de-DE" dirty="0">
                <a:solidFill>
                  <a:srgbClr val="000000"/>
                </a:solidFill>
              </a:rPr>
              <a:t> from the Norwegian </a:t>
            </a:r>
            <a:r>
              <a:rPr lang="de-DE" dirty="0" err="1">
                <a:solidFill>
                  <a:srgbClr val="000000"/>
                </a:solidFill>
              </a:rPr>
              <a:t>constitution</a:t>
            </a:r>
            <a:r>
              <a:rPr lang="de-DE" dirty="0">
                <a:solidFill>
                  <a:srgbClr val="000000"/>
                </a:solidFill>
              </a:rPr>
              <a:t> </a:t>
            </a:r>
            <a:r>
              <a:rPr lang="de-DE" dirty="0" err="1">
                <a:solidFill>
                  <a:srgbClr val="000000"/>
                </a:solidFill>
              </a:rPr>
              <a:t>may</a:t>
            </a:r>
            <a:r>
              <a:rPr lang="de-DE" dirty="0">
                <a:solidFill>
                  <a:srgbClr val="000000"/>
                </a:solidFill>
              </a:rPr>
              <a:t> </a:t>
            </a:r>
            <a:r>
              <a:rPr lang="de-DE" dirty="0" err="1">
                <a:solidFill>
                  <a:srgbClr val="000000"/>
                </a:solidFill>
              </a:rPr>
              <a:t>enhance</a:t>
            </a:r>
            <a:r>
              <a:rPr lang="de-DE" dirty="0">
                <a:solidFill>
                  <a:srgbClr val="000000"/>
                </a:solidFill>
              </a:rPr>
              <a:t> the </a:t>
            </a:r>
            <a:r>
              <a:rPr lang="de-DE" dirty="0" err="1">
                <a:solidFill>
                  <a:srgbClr val="000000"/>
                </a:solidFill>
              </a:rPr>
              <a:t>domestic</a:t>
            </a:r>
            <a:r>
              <a:rPr lang="de-DE" dirty="0">
                <a:solidFill>
                  <a:srgbClr val="000000"/>
                </a:solidFill>
              </a:rPr>
              <a:t> </a:t>
            </a:r>
            <a:r>
              <a:rPr lang="de-DE" dirty="0" err="1">
                <a:solidFill>
                  <a:srgbClr val="000000"/>
                </a:solidFill>
              </a:rPr>
              <a:t>legitimacy</a:t>
            </a:r>
            <a:r>
              <a:rPr lang="de-DE" dirty="0">
                <a:solidFill>
                  <a:srgbClr val="000000"/>
                </a:solidFill>
              </a:rPr>
              <a:t> of the EEA </a:t>
            </a:r>
            <a:r>
              <a:rPr lang="de-DE" dirty="0" err="1">
                <a:solidFill>
                  <a:srgbClr val="000000"/>
                </a:solidFill>
              </a:rPr>
              <a:t>regime</a:t>
            </a:r>
            <a:r>
              <a:rPr lang="de-DE" dirty="0">
                <a:solidFill>
                  <a:srgbClr val="000000"/>
                </a:solidFill>
              </a:rPr>
              <a:t>, but </a:t>
            </a:r>
            <a:r>
              <a:rPr lang="de-DE" dirty="0" err="1">
                <a:solidFill>
                  <a:srgbClr val="000000"/>
                </a:solidFill>
              </a:rPr>
              <a:t>must</a:t>
            </a:r>
            <a:r>
              <a:rPr lang="de-DE" dirty="0">
                <a:solidFill>
                  <a:srgbClr val="000000"/>
                </a:solidFill>
              </a:rPr>
              <a:t> be </a:t>
            </a:r>
            <a:r>
              <a:rPr lang="de-DE" dirty="0" err="1">
                <a:solidFill>
                  <a:srgbClr val="000000"/>
                </a:solidFill>
              </a:rPr>
              <a:t>used</a:t>
            </a:r>
            <a:r>
              <a:rPr lang="de-DE" dirty="0">
                <a:solidFill>
                  <a:srgbClr val="000000"/>
                </a:solidFill>
              </a:rPr>
              <a:t> </a:t>
            </a:r>
            <a:r>
              <a:rPr lang="de-DE" b="1" dirty="0" err="1">
                <a:solidFill>
                  <a:srgbClr val="000000"/>
                </a:solidFill>
              </a:rPr>
              <a:t>extremely</a:t>
            </a:r>
            <a:r>
              <a:rPr lang="de-DE" b="1" dirty="0">
                <a:solidFill>
                  <a:srgbClr val="000000"/>
                </a:solidFill>
              </a:rPr>
              <a:t> </a:t>
            </a:r>
            <a:r>
              <a:rPr lang="de-DE" b="1" dirty="0" err="1">
                <a:solidFill>
                  <a:srgbClr val="000000"/>
                </a:solidFill>
              </a:rPr>
              <a:t>cautiously</a:t>
            </a:r>
            <a:r>
              <a:rPr lang="de-DE" dirty="0">
                <a:solidFill>
                  <a:srgbClr val="000000"/>
                </a:solidFill>
              </a:rPr>
              <a:t> if the </a:t>
            </a:r>
            <a:r>
              <a:rPr lang="de-DE" dirty="0" err="1">
                <a:solidFill>
                  <a:srgbClr val="000000"/>
                </a:solidFill>
              </a:rPr>
              <a:t>regime</a:t>
            </a:r>
            <a:r>
              <a:rPr lang="de-DE" dirty="0">
                <a:solidFill>
                  <a:srgbClr val="000000"/>
                </a:solidFill>
              </a:rPr>
              <a:t> </a:t>
            </a:r>
            <a:r>
              <a:rPr lang="de-DE" dirty="0" err="1">
                <a:solidFill>
                  <a:srgbClr val="000000"/>
                </a:solidFill>
              </a:rPr>
              <a:t>shall</a:t>
            </a:r>
            <a:r>
              <a:rPr lang="de-DE" dirty="0">
                <a:solidFill>
                  <a:srgbClr val="000000"/>
                </a:solidFill>
              </a:rPr>
              <a:t> be preserved.</a:t>
            </a:r>
            <a:endParaRPr lang="de-DE" dirty="0"/>
          </a:p>
          <a:p>
            <a:endParaRPr lang="de-DE" dirty="0"/>
          </a:p>
        </p:txBody>
      </p:sp>
    </p:spTree>
    <p:extLst>
      <p:ext uri="{BB962C8B-B14F-4D97-AF65-F5344CB8AC3E}">
        <p14:creationId xmlns:p14="http://schemas.microsoft.com/office/powerpoint/2010/main" val="151314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DA967-519B-6231-A029-380E681C54A5}"/>
              </a:ext>
            </a:extLst>
          </p:cNvPr>
          <p:cNvSpPr>
            <a:spLocks noGrp="1"/>
          </p:cNvSpPr>
          <p:nvPr>
            <p:ph type="title"/>
          </p:nvPr>
        </p:nvSpPr>
        <p:spPr/>
        <p:txBody>
          <a:bodyPr/>
          <a:lstStyle/>
          <a:p>
            <a:r>
              <a:rPr lang="de-DE" sz="3500" dirty="0"/>
              <a:t>Direct </a:t>
            </a:r>
            <a:r>
              <a:rPr lang="de-DE" sz="3500" dirty="0" err="1"/>
              <a:t>Effect</a:t>
            </a:r>
            <a:endParaRPr lang="de-DE" sz="3500" dirty="0"/>
          </a:p>
        </p:txBody>
      </p:sp>
      <p:sp>
        <p:nvSpPr>
          <p:cNvPr id="3" name="Inhaltsplatzhalter 2">
            <a:extLst>
              <a:ext uri="{FF2B5EF4-FFF2-40B4-BE49-F238E27FC236}">
                <a16:creationId xmlns:a16="http://schemas.microsoft.com/office/drawing/2014/main" id="{4E212755-8985-4CE5-476B-8A7977EB3D24}"/>
              </a:ext>
            </a:extLst>
          </p:cNvPr>
          <p:cNvSpPr>
            <a:spLocks noGrp="1"/>
          </p:cNvSpPr>
          <p:nvPr>
            <p:ph idx="1"/>
          </p:nvPr>
        </p:nvSpPr>
        <p:spPr>
          <a:xfrm>
            <a:off x="0" y="1417638"/>
            <a:ext cx="9144000" cy="4944986"/>
          </a:xfrm>
        </p:spPr>
        <p:txBody>
          <a:bodyPr>
            <a:normAutofit fontScale="92500" lnSpcReduction="20000"/>
          </a:bodyPr>
          <a:lstStyle/>
          <a:p>
            <a:pPr marL="0" indent="0">
              <a:buNone/>
            </a:pPr>
            <a:r>
              <a:rPr lang="de-DE" dirty="0">
                <a:solidFill>
                  <a:srgbClr val="000000"/>
                </a:solidFill>
                <a:latin typeface="Tahoma" panose="020B0604030504040204" pitchFamily="34" charset="0"/>
              </a:rPr>
              <a:t>„the Community </a:t>
            </a:r>
            <a:r>
              <a:rPr lang="de-DE" dirty="0" err="1">
                <a:solidFill>
                  <a:srgbClr val="000000"/>
                </a:solidFill>
                <a:latin typeface="Tahoma" panose="020B0604030504040204" pitchFamily="34" charset="0"/>
              </a:rPr>
              <a:t>constitutes</a:t>
            </a:r>
            <a:r>
              <a:rPr lang="de-DE" dirty="0">
                <a:solidFill>
                  <a:srgbClr val="000000"/>
                </a:solidFill>
                <a:latin typeface="Tahoma" panose="020B0604030504040204" pitchFamily="34" charset="0"/>
              </a:rPr>
              <a:t> a </a:t>
            </a:r>
            <a:r>
              <a:rPr lang="de-DE" b="1" dirty="0">
                <a:solidFill>
                  <a:srgbClr val="000000"/>
                </a:solidFill>
                <a:latin typeface="Tahoma" panose="020B0604030504040204" pitchFamily="34" charset="0"/>
              </a:rPr>
              <a:t>new legal </a:t>
            </a:r>
            <a:r>
              <a:rPr lang="de-DE" b="1" dirty="0" err="1">
                <a:solidFill>
                  <a:srgbClr val="000000"/>
                </a:solidFill>
                <a:latin typeface="Tahoma" panose="020B0604030504040204" pitchFamily="34" charset="0"/>
              </a:rPr>
              <a:t>order</a:t>
            </a:r>
            <a:r>
              <a:rPr lang="de-DE" b="1" dirty="0">
                <a:solidFill>
                  <a:srgbClr val="000000"/>
                </a:solidFill>
                <a:latin typeface="Tahoma" panose="020B0604030504040204" pitchFamily="34" charset="0"/>
              </a:rPr>
              <a:t> of international law</a:t>
            </a:r>
            <a:r>
              <a:rPr lang="de-DE" dirty="0">
                <a:solidFill>
                  <a:srgbClr val="000000"/>
                </a:solidFill>
                <a:latin typeface="Tahoma" panose="020B0604030504040204" pitchFamily="34" charset="0"/>
              </a:rPr>
              <a:t> for the benefit of which the States have </a:t>
            </a:r>
            <a:r>
              <a:rPr lang="de-DE" dirty="0" err="1">
                <a:solidFill>
                  <a:srgbClr val="000000"/>
                </a:solidFill>
                <a:latin typeface="Tahoma" panose="020B0604030504040204" pitchFamily="34" charset="0"/>
              </a:rPr>
              <a:t>limited</a:t>
            </a:r>
            <a:r>
              <a:rPr lang="de-DE" dirty="0">
                <a:solidFill>
                  <a:srgbClr val="000000"/>
                </a:solidFill>
                <a:latin typeface="Tahoma" panose="020B0604030504040204" pitchFamily="34" charset="0"/>
              </a:rPr>
              <a:t> their sovereign </a:t>
            </a:r>
            <a:r>
              <a:rPr lang="de-DE" dirty="0" err="1">
                <a:solidFill>
                  <a:srgbClr val="000000"/>
                </a:solidFill>
                <a:latin typeface="Tahoma" panose="020B0604030504040204" pitchFamily="34" charset="0"/>
              </a:rPr>
              <a:t>rights</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albeit</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within</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limited</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fields</a:t>
            </a:r>
            <a:r>
              <a:rPr lang="de-DE" dirty="0">
                <a:solidFill>
                  <a:srgbClr val="000000"/>
                </a:solidFill>
                <a:latin typeface="Tahoma" panose="020B0604030504040204" pitchFamily="34" charset="0"/>
              </a:rPr>
              <a:t>, and the </a:t>
            </a:r>
            <a:r>
              <a:rPr lang="de-DE" b="1" dirty="0" err="1">
                <a:solidFill>
                  <a:srgbClr val="000000"/>
                </a:solidFill>
                <a:latin typeface="Tahoma" panose="020B0604030504040204" pitchFamily="34" charset="0"/>
              </a:rPr>
              <a:t>subjects</a:t>
            </a:r>
            <a:r>
              <a:rPr lang="de-DE" b="1" dirty="0">
                <a:solidFill>
                  <a:srgbClr val="000000"/>
                </a:solidFill>
                <a:latin typeface="Tahoma" panose="020B0604030504040204" pitchFamily="34" charset="0"/>
              </a:rPr>
              <a:t> of which </a:t>
            </a:r>
            <a:r>
              <a:rPr lang="de-DE" b="1" dirty="0" err="1">
                <a:solidFill>
                  <a:srgbClr val="000000"/>
                </a:solidFill>
                <a:latin typeface="Tahoma" panose="020B0604030504040204" pitchFamily="34" charset="0"/>
              </a:rPr>
              <a:t>comprise</a:t>
            </a:r>
            <a:r>
              <a:rPr lang="de-DE" b="1" dirty="0">
                <a:solidFill>
                  <a:srgbClr val="000000"/>
                </a:solidFill>
                <a:latin typeface="Tahoma" panose="020B0604030504040204" pitchFamily="34" charset="0"/>
              </a:rPr>
              <a:t> not only </a:t>
            </a:r>
            <a:r>
              <a:rPr lang="de-DE" b="1" dirty="0" err="1">
                <a:solidFill>
                  <a:srgbClr val="000000"/>
                </a:solidFill>
                <a:latin typeface="Tahoma" panose="020B0604030504040204" pitchFamily="34" charset="0"/>
              </a:rPr>
              <a:t>member</a:t>
            </a:r>
            <a:r>
              <a:rPr lang="de-DE" b="1" dirty="0">
                <a:solidFill>
                  <a:srgbClr val="000000"/>
                </a:solidFill>
                <a:latin typeface="Tahoma" panose="020B0604030504040204" pitchFamily="34" charset="0"/>
              </a:rPr>
              <a:t> States but also their nationals</a:t>
            </a:r>
            <a:r>
              <a:rPr lang="de-DE"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Independently</a:t>
            </a:r>
            <a:r>
              <a:rPr lang="de-DE" b="1" dirty="0">
                <a:solidFill>
                  <a:srgbClr val="000000"/>
                </a:solidFill>
                <a:latin typeface="Tahoma" panose="020B0604030504040204" pitchFamily="34" charset="0"/>
              </a:rPr>
              <a:t> of the </a:t>
            </a:r>
            <a:r>
              <a:rPr lang="de-DE" b="1" dirty="0" err="1">
                <a:solidFill>
                  <a:srgbClr val="000000"/>
                </a:solidFill>
                <a:latin typeface="Tahoma" panose="020B0604030504040204" pitchFamily="34" charset="0"/>
              </a:rPr>
              <a:t>legislation</a:t>
            </a:r>
            <a:r>
              <a:rPr lang="de-DE" b="1" dirty="0">
                <a:solidFill>
                  <a:srgbClr val="000000"/>
                </a:solidFill>
                <a:latin typeface="Tahoma" panose="020B0604030504040204" pitchFamily="34" charset="0"/>
              </a:rPr>
              <a:t> of </a:t>
            </a:r>
            <a:r>
              <a:rPr lang="de-DE" b="1" dirty="0" err="1">
                <a:solidFill>
                  <a:srgbClr val="000000"/>
                </a:solidFill>
                <a:latin typeface="Tahoma" panose="020B0604030504040204" pitchFamily="34" charset="0"/>
              </a:rPr>
              <a:t>member</a:t>
            </a:r>
            <a:r>
              <a:rPr lang="de-DE" b="1" dirty="0">
                <a:solidFill>
                  <a:srgbClr val="000000"/>
                </a:solidFill>
                <a:latin typeface="Tahoma" panose="020B0604030504040204" pitchFamily="34" charset="0"/>
              </a:rPr>
              <a:t> States, Community law therefore not only </a:t>
            </a:r>
            <a:r>
              <a:rPr lang="de-DE" b="1" dirty="0" err="1">
                <a:solidFill>
                  <a:srgbClr val="000000"/>
                </a:solidFill>
                <a:latin typeface="Tahoma" panose="020B0604030504040204" pitchFamily="34" charset="0"/>
              </a:rPr>
              <a:t>imposes</a:t>
            </a:r>
            <a:r>
              <a:rPr lang="de-DE" b="1" dirty="0">
                <a:solidFill>
                  <a:srgbClr val="000000"/>
                </a:solidFill>
                <a:latin typeface="Tahoma" panose="020B0604030504040204" pitchFamily="34" charset="0"/>
              </a:rPr>
              <a:t> obligations on </a:t>
            </a:r>
            <a:r>
              <a:rPr lang="de-DE" b="1" dirty="0" err="1">
                <a:solidFill>
                  <a:srgbClr val="000000"/>
                </a:solidFill>
                <a:latin typeface="Tahoma" panose="020B0604030504040204" pitchFamily="34" charset="0"/>
              </a:rPr>
              <a:t>individuals</a:t>
            </a:r>
            <a:r>
              <a:rPr lang="de-DE" b="1" dirty="0">
                <a:solidFill>
                  <a:srgbClr val="000000"/>
                </a:solidFill>
                <a:latin typeface="Tahoma" panose="020B0604030504040204" pitchFamily="34" charset="0"/>
              </a:rPr>
              <a:t> but is also </a:t>
            </a:r>
            <a:r>
              <a:rPr lang="de-DE" b="1" dirty="0" err="1">
                <a:solidFill>
                  <a:srgbClr val="000000"/>
                </a:solidFill>
                <a:latin typeface="Tahoma" panose="020B0604030504040204" pitchFamily="34" charset="0"/>
              </a:rPr>
              <a:t>intended</a:t>
            </a:r>
            <a:r>
              <a:rPr lang="de-DE" b="1" dirty="0">
                <a:solidFill>
                  <a:srgbClr val="000000"/>
                </a:solidFill>
                <a:latin typeface="Tahoma" panose="020B0604030504040204" pitchFamily="34" charset="0"/>
              </a:rPr>
              <a:t> to </a:t>
            </a:r>
            <a:r>
              <a:rPr lang="de-DE" b="1" dirty="0" err="1">
                <a:solidFill>
                  <a:srgbClr val="000000"/>
                </a:solidFill>
                <a:latin typeface="Tahoma" panose="020B0604030504040204" pitchFamily="34" charset="0"/>
              </a:rPr>
              <a:t>confer</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upon</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them</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rights</a:t>
            </a:r>
            <a:r>
              <a:rPr lang="de-DE" dirty="0">
                <a:solidFill>
                  <a:srgbClr val="000000"/>
                </a:solidFill>
                <a:latin typeface="Tahoma" panose="020B0604030504040204" pitchFamily="34" charset="0"/>
              </a:rPr>
              <a:t>… . These </a:t>
            </a:r>
            <a:r>
              <a:rPr lang="de-DE" dirty="0" err="1">
                <a:solidFill>
                  <a:srgbClr val="000000"/>
                </a:solidFill>
                <a:latin typeface="Tahoma" panose="020B0604030504040204" pitchFamily="34" charset="0"/>
              </a:rPr>
              <a:t>rights</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arise</a:t>
            </a:r>
            <a:r>
              <a:rPr lang="de-DE" dirty="0">
                <a:solidFill>
                  <a:srgbClr val="000000"/>
                </a:solidFill>
                <a:latin typeface="Tahoma" panose="020B0604030504040204" pitchFamily="34" charset="0"/>
              </a:rPr>
              <a:t> not only </a:t>
            </a:r>
            <a:r>
              <a:rPr lang="de-DE" dirty="0" err="1">
                <a:solidFill>
                  <a:srgbClr val="000000"/>
                </a:solidFill>
                <a:latin typeface="Tahoma" panose="020B0604030504040204" pitchFamily="34" charset="0"/>
              </a:rPr>
              <a:t>where</a:t>
            </a:r>
            <a:r>
              <a:rPr lang="de-DE" dirty="0">
                <a:solidFill>
                  <a:srgbClr val="000000"/>
                </a:solidFill>
                <a:latin typeface="Tahoma" panose="020B0604030504040204" pitchFamily="34" charset="0"/>
              </a:rPr>
              <a:t> they are </a:t>
            </a:r>
            <a:r>
              <a:rPr lang="de-DE" dirty="0" err="1">
                <a:solidFill>
                  <a:srgbClr val="000000"/>
                </a:solidFill>
                <a:latin typeface="Tahoma" panose="020B0604030504040204" pitchFamily="34" charset="0"/>
              </a:rPr>
              <a:t>expressly</a:t>
            </a:r>
            <a:r>
              <a:rPr lang="de-DE" dirty="0">
                <a:solidFill>
                  <a:srgbClr val="000000"/>
                </a:solidFill>
                <a:latin typeface="Tahoma" panose="020B0604030504040204" pitchFamily="34" charset="0"/>
              </a:rPr>
              <a:t> </a:t>
            </a:r>
            <a:r>
              <a:rPr lang="de-DE" dirty="0" err="1">
                <a:solidFill>
                  <a:srgbClr val="000000"/>
                </a:solidFill>
                <a:latin typeface="Tahoma" panose="020B0604030504040204" pitchFamily="34" charset="0"/>
              </a:rPr>
              <a:t>granted</a:t>
            </a:r>
            <a:r>
              <a:rPr lang="de-DE" dirty="0">
                <a:solidFill>
                  <a:srgbClr val="000000"/>
                </a:solidFill>
                <a:latin typeface="Tahoma" panose="020B0604030504040204" pitchFamily="34" charset="0"/>
              </a:rPr>
              <a:t> by the treaty, but also by </a:t>
            </a:r>
            <a:r>
              <a:rPr lang="de-DE" dirty="0" err="1">
                <a:solidFill>
                  <a:srgbClr val="000000"/>
                </a:solidFill>
                <a:latin typeface="Tahoma" panose="020B0604030504040204" pitchFamily="34" charset="0"/>
              </a:rPr>
              <a:t>reason</a:t>
            </a:r>
            <a:r>
              <a:rPr lang="de-DE" dirty="0">
                <a:solidFill>
                  <a:srgbClr val="000000"/>
                </a:solidFill>
                <a:latin typeface="Tahoma" panose="020B0604030504040204" pitchFamily="34" charset="0"/>
              </a:rPr>
              <a:t> of </a:t>
            </a:r>
            <a:r>
              <a:rPr lang="de-DE" b="1" dirty="0">
                <a:solidFill>
                  <a:srgbClr val="000000"/>
                </a:solidFill>
                <a:latin typeface="Tahoma" panose="020B0604030504040204" pitchFamily="34" charset="0"/>
              </a:rPr>
              <a:t>obligations which the treaty </a:t>
            </a:r>
            <a:r>
              <a:rPr lang="de-DE" b="1" dirty="0" err="1">
                <a:solidFill>
                  <a:srgbClr val="000000"/>
                </a:solidFill>
                <a:latin typeface="Tahoma" panose="020B0604030504040204" pitchFamily="34" charset="0"/>
              </a:rPr>
              <a:t>imposes</a:t>
            </a:r>
            <a:r>
              <a:rPr lang="de-DE" b="1" dirty="0">
                <a:solidFill>
                  <a:srgbClr val="000000"/>
                </a:solidFill>
                <a:latin typeface="Tahoma" panose="020B0604030504040204" pitchFamily="34" charset="0"/>
              </a:rPr>
              <a:t> in a </a:t>
            </a:r>
            <a:r>
              <a:rPr lang="de-DE" b="1" dirty="0" err="1">
                <a:solidFill>
                  <a:srgbClr val="000000"/>
                </a:solidFill>
                <a:latin typeface="Tahoma" panose="020B0604030504040204" pitchFamily="34" charset="0"/>
              </a:rPr>
              <a:t>clearly</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defined</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way</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upon</a:t>
            </a:r>
            <a:r>
              <a:rPr lang="de-DE" b="1" dirty="0">
                <a:solidFill>
                  <a:srgbClr val="000000"/>
                </a:solidFill>
                <a:latin typeface="Tahoma" panose="020B0604030504040204" pitchFamily="34" charset="0"/>
              </a:rPr>
              <a:t> </a:t>
            </a:r>
            <a:r>
              <a:rPr lang="de-DE" b="1" dirty="0" err="1">
                <a:solidFill>
                  <a:srgbClr val="000000"/>
                </a:solidFill>
                <a:latin typeface="Tahoma" panose="020B0604030504040204" pitchFamily="34" charset="0"/>
              </a:rPr>
              <a:t>individuals</a:t>
            </a:r>
            <a:r>
              <a:rPr lang="de-DE" b="1" dirty="0">
                <a:solidFill>
                  <a:srgbClr val="000000"/>
                </a:solidFill>
                <a:latin typeface="Tahoma" panose="020B0604030504040204" pitchFamily="34" charset="0"/>
              </a:rPr>
              <a:t> </a:t>
            </a:r>
            <a:r>
              <a:rPr lang="de-DE" dirty="0">
                <a:solidFill>
                  <a:srgbClr val="000000"/>
                </a:solidFill>
                <a:latin typeface="Tahoma" panose="020B0604030504040204" pitchFamily="34" charset="0"/>
              </a:rPr>
              <a:t>as well as </a:t>
            </a:r>
            <a:r>
              <a:rPr lang="de-DE" dirty="0" err="1">
                <a:solidFill>
                  <a:srgbClr val="000000"/>
                </a:solidFill>
                <a:latin typeface="Tahoma" panose="020B0604030504040204" pitchFamily="34" charset="0"/>
              </a:rPr>
              <a:t>upon</a:t>
            </a:r>
            <a:r>
              <a:rPr lang="de-DE" dirty="0">
                <a:solidFill>
                  <a:srgbClr val="000000"/>
                </a:solidFill>
                <a:latin typeface="Tahoma" panose="020B0604030504040204" pitchFamily="34" charset="0"/>
              </a:rPr>
              <a:t> the </a:t>
            </a:r>
            <a:r>
              <a:rPr lang="de-DE" dirty="0" err="1">
                <a:solidFill>
                  <a:srgbClr val="000000"/>
                </a:solidFill>
                <a:latin typeface="Tahoma" panose="020B0604030504040204" pitchFamily="34" charset="0"/>
              </a:rPr>
              <a:t>member</a:t>
            </a:r>
            <a:r>
              <a:rPr lang="de-DE" dirty="0">
                <a:solidFill>
                  <a:srgbClr val="000000"/>
                </a:solidFill>
                <a:latin typeface="Tahoma" panose="020B0604030504040204" pitchFamily="34" charset="0"/>
              </a:rPr>
              <a:t> States and </a:t>
            </a:r>
            <a:r>
              <a:rPr lang="de-DE" dirty="0" err="1">
                <a:solidFill>
                  <a:srgbClr val="000000"/>
                </a:solidFill>
                <a:latin typeface="Tahoma" panose="020B0604030504040204" pitchFamily="34" charset="0"/>
              </a:rPr>
              <a:t>upon</a:t>
            </a:r>
            <a:r>
              <a:rPr lang="de-DE" dirty="0">
                <a:solidFill>
                  <a:srgbClr val="000000"/>
                </a:solidFill>
                <a:latin typeface="Tahoma" panose="020B0604030504040204" pitchFamily="34" charset="0"/>
              </a:rPr>
              <a:t> the </a:t>
            </a:r>
            <a:r>
              <a:rPr lang="de-DE" dirty="0" err="1">
                <a:solidFill>
                  <a:srgbClr val="000000"/>
                </a:solidFill>
                <a:latin typeface="Tahoma" panose="020B0604030504040204" pitchFamily="34" charset="0"/>
              </a:rPr>
              <a:t>institutions</a:t>
            </a:r>
            <a:r>
              <a:rPr lang="de-DE" dirty="0">
                <a:solidFill>
                  <a:srgbClr val="000000"/>
                </a:solidFill>
                <a:latin typeface="Tahoma" panose="020B0604030504040204" pitchFamily="34" charset="0"/>
              </a:rPr>
              <a:t> of the Community.</a:t>
            </a:r>
            <a:r>
              <a:rPr lang="de-DE" i="1" dirty="0">
                <a:solidFill>
                  <a:srgbClr val="000000"/>
                </a:solidFill>
                <a:latin typeface="Tahoma" panose="020B0604030504040204" pitchFamily="34" charset="0"/>
              </a:rPr>
              <a:t>“</a:t>
            </a:r>
          </a:p>
          <a:p>
            <a:pPr marL="0" indent="0">
              <a:buNone/>
            </a:pPr>
            <a:r>
              <a:rPr lang="de-DE" sz="2600" dirty="0"/>
              <a:t>European Court of Justice, Case 26/62, </a:t>
            </a:r>
            <a:r>
              <a:rPr lang="de-DE" sz="2600" i="1" dirty="0"/>
              <a:t>Van </a:t>
            </a:r>
            <a:r>
              <a:rPr lang="de-DE" sz="2600" i="1" dirty="0" err="1"/>
              <a:t>Gend</a:t>
            </a:r>
            <a:r>
              <a:rPr lang="de-DE" sz="2600" i="1" dirty="0"/>
              <a:t> &amp; Loos</a:t>
            </a:r>
            <a:r>
              <a:rPr lang="de-DE" sz="2600" dirty="0"/>
              <a:t>, 5 Feb 1963</a:t>
            </a:r>
            <a:endParaRPr lang="de-DE" sz="2600" i="1" dirty="0">
              <a:solidFill>
                <a:srgbClr val="000000"/>
              </a:solidFill>
              <a:latin typeface="Tahoma" panose="020B0604030504040204" pitchFamily="34" charset="0"/>
            </a:endParaRPr>
          </a:p>
        </p:txBody>
      </p:sp>
      <p:sp>
        <p:nvSpPr>
          <p:cNvPr id="9" name="Textfeld 8">
            <a:extLst>
              <a:ext uri="{FF2B5EF4-FFF2-40B4-BE49-F238E27FC236}">
                <a16:creationId xmlns:a16="http://schemas.microsoft.com/office/drawing/2014/main" id="{B44CBF0E-2E67-C1C4-43DB-C4F004306E5D}"/>
              </a:ext>
            </a:extLst>
          </p:cNvPr>
          <p:cNvSpPr txBox="1"/>
          <p:nvPr/>
        </p:nvSpPr>
        <p:spPr>
          <a:xfrm>
            <a:off x="2222500" y="3253092"/>
            <a:ext cx="4663964" cy="369332"/>
          </a:xfrm>
          <a:prstGeom prst="rect">
            <a:avLst/>
          </a:prstGeom>
          <a:noFill/>
        </p:spPr>
        <p:txBody>
          <a:bodyPr wrap="square">
            <a:spAutoFit/>
          </a:bodyPr>
          <a:lstStyle/>
          <a:p>
            <a:endParaRPr lang="de-DE" dirty="0"/>
          </a:p>
        </p:txBody>
      </p:sp>
    </p:spTree>
    <p:extLst>
      <p:ext uri="{BB962C8B-B14F-4D97-AF65-F5344CB8AC3E}">
        <p14:creationId xmlns:p14="http://schemas.microsoft.com/office/powerpoint/2010/main" val="12427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AC28F-0399-FC80-C07A-3F53D0BA30C4}"/>
              </a:ext>
            </a:extLst>
          </p:cNvPr>
          <p:cNvSpPr>
            <a:spLocks noGrp="1"/>
          </p:cNvSpPr>
          <p:nvPr>
            <p:ph type="title"/>
          </p:nvPr>
        </p:nvSpPr>
        <p:spPr/>
        <p:txBody>
          <a:bodyPr/>
          <a:lstStyle/>
          <a:p>
            <a:r>
              <a:rPr lang="de-DE" dirty="0" err="1"/>
              <a:t>Precedence</a:t>
            </a:r>
            <a:r>
              <a:rPr lang="de-DE" dirty="0"/>
              <a:t> over </a:t>
            </a:r>
            <a:r>
              <a:rPr lang="de-DE" dirty="0" err="1"/>
              <a:t>domestic</a:t>
            </a:r>
            <a:r>
              <a:rPr lang="de-DE" dirty="0"/>
              <a:t> law</a:t>
            </a:r>
          </a:p>
        </p:txBody>
      </p:sp>
      <p:sp>
        <p:nvSpPr>
          <p:cNvPr id="3" name="Inhaltsplatzhalter 2">
            <a:extLst>
              <a:ext uri="{FF2B5EF4-FFF2-40B4-BE49-F238E27FC236}">
                <a16:creationId xmlns:a16="http://schemas.microsoft.com/office/drawing/2014/main" id="{EBBFB373-210D-767A-97BF-D0A142013617}"/>
              </a:ext>
            </a:extLst>
          </p:cNvPr>
          <p:cNvSpPr>
            <a:spLocks noGrp="1"/>
          </p:cNvSpPr>
          <p:nvPr>
            <p:ph idx="1"/>
          </p:nvPr>
        </p:nvSpPr>
        <p:spPr>
          <a:xfrm>
            <a:off x="218965" y="1417638"/>
            <a:ext cx="8703879" cy="4965207"/>
          </a:xfrm>
        </p:spPr>
        <p:txBody>
          <a:bodyPr>
            <a:normAutofit fontScale="92500"/>
          </a:bodyPr>
          <a:lstStyle/>
          <a:p>
            <a:pPr marL="0" indent="0">
              <a:buNone/>
            </a:pPr>
            <a:r>
              <a:rPr lang="de-DE" b="0" u="none" strike="noStrike" dirty="0">
                <a:solidFill>
                  <a:srgbClr val="000000"/>
                </a:solidFill>
                <a:effectLst/>
                <a:latin typeface="Tahoma" panose="020B0604030504040204" pitchFamily="34" charset="0"/>
              </a:rPr>
              <a:t>„The </a:t>
            </a:r>
            <a:r>
              <a:rPr lang="de-DE" b="0" u="none" strike="noStrike" dirty="0" err="1">
                <a:solidFill>
                  <a:srgbClr val="000000"/>
                </a:solidFill>
                <a:effectLst/>
                <a:latin typeface="Tahoma" panose="020B0604030504040204" pitchFamily="34" charset="0"/>
              </a:rPr>
              <a:t>integration</a:t>
            </a:r>
            <a:r>
              <a:rPr lang="de-DE" b="0" u="none" strike="noStrike" dirty="0">
                <a:solidFill>
                  <a:srgbClr val="000000"/>
                </a:solidFill>
                <a:effectLst/>
                <a:latin typeface="Tahoma" panose="020B0604030504040204" pitchFamily="34" charset="0"/>
              </a:rPr>
              <a:t> into the laws of each </a:t>
            </a:r>
            <a:r>
              <a:rPr lang="de-DE" b="0" u="none" strike="noStrike" dirty="0" err="1">
                <a:solidFill>
                  <a:srgbClr val="000000"/>
                </a:solidFill>
                <a:effectLst/>
                <a:latin typeface="Tahoma" panose="020B0604030504040204" pitchFamily="34" charset="0"/>
              </a:rPr>
              <a:t>member</a:t>
            </a:r>
            <a:r>
              <a:rPr lang="de-DE" b="0" u="none" strike="noStrike" dirty="0">
                <a:solidFill>
                  <a:srgbClr val="000000"/>
                </a:solidFill>
                <a:effectLst/>
                <a:latin typeface="Tahoma" panose="020B0604030504040204" pitchFamily="34" charset="0"/>
              </a:rPr>
              <a:t> State of provisions which </a:t>
            </a:r>
            <a:r>
              <a:rPr lang="de-DE" b="0" u="none" strike="noStrike" dirty="0" err="1">
                <a:solidFill>
                  <a:srgbClr val="000000"/>
                </a:solidFill>
                <a:effectLst/>
                <a:latin typeface="Tahoma" panose="020B0604030504040204" pitchFamily="34" charset="0"/>
              </a:rPr>
              <a:t>derive</a:t>
            </a:r>
            <a:r>
              <a:rPr lang="de-DE" b="0" u="none" strike="noStrike" dirty="0">
                <a:solidFill>
                  <a:srgbClr val="000000"/>
                </a:solidFill>
                <a:effectLst/>
                <a:latin typeface="Tahoma" panose="020B0604030504040204" pitchFamily="34" charset="0"/>
              </a:rPr>
              <a:t> from the community, and more </a:t>
            </a:r>
            <a:r>
              <a:rPr lang="de-DE" b="0" u="none" strike="noStrike" dirty="0" err="1">
                <a:solidFill>
                  <a:srgbClr val="000000"/>
                </a:solidFill>
                <a:effectLst/>
                <a:latin typeface="Tahoma" panose="020B0604030504040204" pitchFamily="34" charset="0"/>
              </a:rPr>
              <a:t>generally</a:t>
            </a:r>
            <a:r>
              <a:rPr lang="de-DE" b="0" u="none" strike="noStrike" dirty="0">
                <a:solidFill>
                  <a:srgbClr val="000000"/>
                </a:solidFill>
                <a:effectLst/>
                <a:latin typeface="Tahoma" panose="020B0604030504040204" pitchFamily="34" charset="0"/>
              </a:rPr>
              <a:t> the </a:t>
            </a:r>
            <a:r>
              <a:rPr lang="de-DE" b="0" u="none" strike="noStrike" dirty="0" err="1">
                <a:solidFill>
                  <a:srgbClr val="000000"/>
                </a:solidFill>
                <a:effectLst/>
                <a:latin typeface="Tahoma" panose="020B0604030504040204" pitchFamily="34" charset="0"/>
              </a:rPr>
              <a:t>terms</a:t>
            </a:r>
            <a:r>
              <a:rPr lang="de-DE" b="0" u="none" strike="noStrike" dirty="0">
                <a:solidFill>
                  <a:srgbClr val="000000"/>
                </a:solidFill>
                <a:effectLst/>
                <a:latin typeface="Tahoma" panose="020B0604030504040204" pitchFamily="34" charset="0"/>
              </a:rPr>
              <a:t> and the </a:t>
            </a:r>
            <a:r>
              <a:rPr lang="de-DE" b="0" u="none" strike="noStrike" dirty="0" err="1">
                <a:solidFill>
                  <a:srgbClr val="000000"/>
                </a:solidFill>
                <a:effectLst/>
                <a:latin typeface="Tahoma" panose="020B0604030504040204" pitchFamily="34" charset="0"/>
              </a:rPr>
              <a:t>spirit</a:t>
            </a:r>
            <a:r>
              <a:rPr lang="de-DE" b="0" u="none" strike="noStrike" dirty="0">
                <a:solidFill>
                  <a:srgbClr val="000000"/>
                </a:solidFill>
                <a:effectLst/>
                <a:latin typeface="Tahoma" panose="020B0604030504040204" pitchFamily="34" charset="0"/>
              </a:rPr>
              <a:t> of the treaty, make it </a:t>
            </a:r>
            <a:r>
              <a:rPr lang="de-DE" b="0" u="none" strike="noStrike" dirty="0" err="1">
                <a:solidFill>
                  <a:srgbClr val="000000"/>
                </a:solidFill>
                <a:effectLst/>
                <a:latin typeface="Tahoma" panose="020B0604030504040204" pitchFamily="34" charset="0"/>
              </a:rPr>
              <a:t>impossible</a:t>
            </a:r>
            <a:r>
              <a:rPr lang="de-DE" b="0" u="none" strike="noStrike" dirty="0">
                <a:solidFill>
                  <a:srgbClr val="000000"/>
                </a:solidFill>
                <a:effectLst/>
                <a:latin typeface="Tahoma" panose="020B0604030504040204" pitchFamily="34" charset="0"/>
              </a:rPr>
              <a:t> for the States, as a </a:t>
            </a:r>
            <a:r>
              <a:rPr lang="de-DE" b="0" u="none" strike="noStrike" dirty="0" err="1">
                <a:solidFill>
                  <a:srgbClr val="000000"/>
                </a:solidFill>
                <a:effectLst/>
                <a:latin typeface="Tahoma" panose="020B0604030504040204" pitchFamily="34" charset="0"/>
              </a:rPr>
              <a:t>corollary</a:t>
            </a:r>
            <a:r>
              <a:rPr lang="de-DE" b="0" u="none" strike="noStrike" dirty="0">
                <a:solidFill>
                  <a:srgbClr val="000000"/>
                </a:solidFill>
                <a:effectLst/>
                <a:latin typeface="Tahoma" panose="020B0604030504040204" pitchFamily="34" charset="0"/>
              </a:rPr>
              <a:t>, to </a:t>
            </a:r>
            <a:r>
              <a:rPr lang="de-DE" b="0" u="none" strike="noStrike" dirty="0" err="1">
                <a:solidFill>
                  <a:srgbClr val="000000"/>
                </a:solidFill>
                <a:effectLst/>
                <a:latin typeface="Tahoma" panose="020B0604030504040204" pitchFamily="34" charset="0"/>
              </a:rPr>
              <a:t>accord</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precedence</a:t>
            </a:r>
            <a:r>
              <a:rPr lang="de-DE" b="0" u="none" strike="noStrike" dirty="0">
                <a:solidFill>
                  <a:srgbClr val="000000"/>
                </a:solidFill>
                <a:effectLst/>
                <a:latin typeface="Tahoma" panose="020B0604030504040204" pitchFamily="34" charset="0"/>
              </a:rPr>
              <a:t> to a unilateral and </a:t>
            </a:r>
            <a:r>
              <a:rPr lang="de-DE" b="0" u="none" strike="noStrike" dirty="0" err="1">
                <a:solidFill>
                  <a:srgbClr val="000000"/>
                </a:solidFill>
                <a:effectLst/>
                <a:latin typeface="Tahoma" panose="020B0604030504040204" pitchFamily="34" charset="0"/>
              </a:rPr>
              <a:t>subseuqent</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measure</a:t>
            </a:r>
            <a:r>
              <a:rPr lang="de-DE" b="0" u="none" strike="noStrike" dirty="0">
                <a:solidFill>
                  <a:srgbClr val="000000"/>
                </a:solidFill>
                <a:effectLst/>
                <a:latin typeface="Tahoma" panose="020B0604030504040204" pitchFamily="34" charset="0"/>
              </a:rPr>
              <a:t> over a legal </a:t>
            </a:r>
            <a:r>
              <a:rPr lang="de-DE" b="0" u="none" strike="noStrike" dirty="0" err="1">
                <a:solidFill>
                  <a:srgbClr val="000000"/>
                </a:solidFill>
                <a:effectLst/>
                <a:latin typeface="Tahoma" panose="020B0604030504040204" pitchFamily="34" charset="0"/>
              </a:rPr>
              <a:t>system</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accepted</a:t>
            </a:r>
            <a:r>
              <a:rPr lang="de-DE" b="0" u="none" strike="noStrike" dirty="0">
                <a:solidFill>
                  <a:srgbClr val="000000"/>
                </a:solidFill>
                <a:effectLst/>
                <a:latin typeface="Tahoma" panose="020B0604030504040204" pitchFamily="34" charset="0"/>
              </a:rPr>
              <a:t> by </a:t>
            </a:r>
            <a:r>
              <a:rPr lang="de-DE" b="0" u="none" strike="noStrike" dirty="0" err="1">
                <a:solidFill>
                  <a:srgbClr val="000000"/>
                </a:solidFill>
                <a:effectLst/>
                <a:latin typeface="Tahoma" panose="020B0604030504040204" pitchFamily="34" charset="0"/>
              </a:rPr>
              <a:t>them</a:t>
            </a:r>
            <a:r>
              <a:rPr lang="de-DE" b="0" u="none" strike="noStrike" dirty="0">
                <a:solidFill>
                  <a:srgbClr val="000000"/>
                </a:solidFill>
                <a:effectLst/>
                <a:latin typeface="Tahoma" panose="020B0604030504040204" pitchFamily="34" charset="0"/>
              </a:rPr>
              <a:t> on a </a:t>
            </a:r>
            <a:r>
              <a:rPr lang="de-DE" b="0" u="none" strike="noStrike" dirty="0" err="1">
                <a:solidFill>
                  <a:srgbClr val="000000"/>
                </a:solidFill>
                <a:effectLst/>
                <a:latin typeface="Tahoma" panose="020B0604030504040204" pitchFamily="34" charset="0"/>
              </a:rPr>
              <a:t>basis</a:t>
            </a:r>
            <a:r>
              <a:rPr lang="de-DE" b="0" u="none" strike="noStrike" dirty="0">
                <a:solidFill>
                  <a:srgbClr val="000000"/>
                </a:solidFill>
                <a:effectLst/>
                <a:latin typeface="Tahoma" panose="020B0604030504040204" pitchFamily="34" charset="0"/>
              </a:rPr>
              <a:t> of </a:t>
            </a:r>
            <a:r>
              <a:rPr lang="de-DE" b="0" u="none" strike="noStrike" dirty="0" err="1">
                <a:solidFill>
                  <a:srgbClr val="000000"/>
                </a:solidFill>
                <a:effectLst/>
                <a:latin typeface="Tahoma" panose="020B0604030504040204" pitchFamily="34" charset="0"/>
              </a:rPr>
              <a:t>reciprocity</a:t>
            </a:r>
            <a:r>
              <a:rPr lang="de-DE" b="0" u="none" strike="noStrike" dirty="0">
                <a:solidFill>
                  <a:srgbClr val="000000"/>
                </a:solidFill>
                <a:effectLst/>
                <a:latin typeface="Tahoma" panose="020B0604030504040204" pitchFamily="34" charset="0"/>
              </a:rPr>
              <a:t>. Such a </a:t>
            </a:r>
            <a:r>
              <a:rPr lang="de-DE" b="0" u="none" strike="noStrike" dirty="0" err="1">
                <a:solidFill>
                  <a:srgbClr val="000000"/>
                </a:solidFill>
                <a:effectLst/>
                <a:latin typeface="Tahoma" panose="020B0604030504040204" pitchFamily="34" charset="0"/>
              </a:rPr>
              <a:t>measure</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cannot</a:t>
            </a:r>
            <a:r>
              <a:rPr lang="de-DE" b="0" u="none" strike="noStrike" dirty="0">
                <a:solidFill>
                  <a:srgbClr val="000000"/>
                </a:solidFill>
                <a:effectLst/>
                <a:latin typeface="Tahoma" panose="020B0604030504040204" pitchFamily="34" charset="0"/>
              </a:rPr>
              <a:t> therefore be </a:t>
            </a:r>
            <a:r>
              <a:rPr lang="de-DE" b="0" u="none" strike="noStrike" dirty="0" err="1">
                <a:solidFill>
                  <a:srgbClr val="000000"/>
                </a:solidFill>
                <a:effectLst/>
                <a:latin typeface="Tahoma" panose="020B0604030504040204" pitchFamily="34" charset="0"/>
              </a:rPr>
              <a:t>inconsistent</a:t>
            </a:r>
            <a:r>
              <a:rPr lang="de-DE" b="0" u="none" strike="noStrike" dirty="0">
                <a:solidFill>
                  <a:srgbClr val="000000"/>
                </a:solidFill>
                <a:effectLst/>
                <a:latin typeface="Tahoma" panose="020B0604030504040204" pitchFamily="34" charset="0"/>
              </a:rPr>
              <a:t> with that legal </a:t>
            </a:r>
            <a:r>
              <a:rPr lang="de-DE" b="0" u="none" strike="noStrike" dirty="0" err="1">
                <a:solidFill>
                  <a:srgbClr val="000000"/>
                </a:solidFill>
                <a:effectLst/>
                <a:latin typeface="Tahoma" panose="020B0604030504040204" pitchFamily="34" charset="0"/>
              </a:rPr>
              <a:t>system</a:t>
            </a:r>
            <a:r>
              <a:rPr lang="de-DE" b="0" u="none" strike="noStrike" dirty="0">
                <a:solidFill>
                  <a:srgbClr val="000000"/>
                </a:solidFill>
                <a:effectLst/>
                <a:latin typeface="Tahoma" panose="020B0604030504040204" pitchFamily="34" charset="0"/>
              </a:rPr>
              <a:t>. The </a:t>
            </a:r>
            <a:r>
              <a:rPr lang="de-DE" b="0" u="none" strike="noStrike" dirty="0" err="1">
                <a:solidFill>
                  <a:srgbClr val="000000"/>
                </a:solidFill>
                <a:effectLst/>
                <a:latin typeface="Tahoma" panose="020B0604030504040204" pitchFamily="34" charset="0"/>
              </a:rPr>
              <a:t>executive</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force</a:t>
            </a:r>
            <a:r>
              <a:rPr lang="de-DE" b="0" u="none" strike="noStrike" dirty="0">
                <a:solidFill>
                  <a:srgbClr val="000000"/>
                </a:solidFill>
                <a:effectLst/>
                <a:latin typeface="Tahoma" panose="020B0604030504040204" pitchFamily="34" charset="0"/>
              </a:rPr>
              <a:t> of community law </a:t>
            </a:r>
            <a:r>
              <a:rPr lang="de-DE" b="0" u="none" strike="noStrike" dirty="0" err="1">
                <a:solidFill>
                  <a:srgbClr val="000000"/>
                </a:solidFill>
                <a:effectLst/>
                <a:latin typeface="Tahoma" panose="020B0604030504040204" pitchFamily="34" charset="0"/>
              </a:rPr>
              <a:t>cannot</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vary</a:t>
            </a:r>
            <a:r>
              <a:rPr lang="de-DE" b="0" u="none" strike="noStrike" dirty="0">
                <a:solidFill>
                  <a:srgbClr val="000000"/>
                </a:solidFill>
                <a:effectLst/>
                <a:latin typeface="Tahoma" panose="020B0604030504040204" pitchFamily="34" charset="0"/>
              </a:rPr>
              <a:t> from one State to </a:t>
            </a:r>
            <a:r>
              <a:rPr lang="de-DE" b="0" u="none" strike="noStrike" dirty="0" err="1">
                <a:solidFill>
                  <a:srgbClr val="000000"/>
                </a:solidFill>
                <a:effectLst/>
                <a:latin typeface="Tahoma" panose="020B0604030504040204" pitchFamily="34" charset="0"/>
              </a:rPr>
              <a:t>another</a:t>
            </a:r>
            <a:r>
              <a:rPr lang="de-DE" b="0" u="none" strike="noStrike" dirty="0">
                <a:solidFill>
                  <a:srgbClr val="000000"/>
                </a:solidFill>
                <a:effectLst/>
                <a:latin typeface="Tahoma" panose="020B0604030504040204" pitchFamily="34" charset="0"/>
              </a:rPr>
              <a:t> in </a:t>
            </a:r>
            <a:r>
              <a:rPr lang="de-DE" b="0" u="none" strike="noStrike" dirty="0" err="1">
                <a:solidFill>
                  <a:srgbClr val="000000"/>
                </a:solidFill>
                <a:effectLst/>
                <a:latin typeface="Tahoma" panose="020B0604030504040204" pitchFamily="34" charset="0"/>
              </a:rPr>
              <a:t>deference</a:t>
            </a:r>
            <a:r>
              <a:rPr lang="de-DE" b="0" u="none" strike="noStrike" dirty="0">
                <a:solidFill>
                  <a:srgbClr val="000000"/>
                </a:solidFill>
                <a:effectLst/>
                <a:latin typeface="Tahoma" panose="020B0604030504040204" pitchFamily="34" charset="0"/>
              </a:rPr>
              <a:t> to </a:t>
            </a:r>
            <a:r>
              <a:rPr lang="de-DE" b="0" u="none" strike="noStrike" dirty="0" err="1">
                <a:solidFill>
                  <a:srgbClr val="000000"/>
                </a:solidFill>
                <a:effectLst/>
                <a:latin typeface="Tahoma" panose="020B0604030504040204" pitchFamily="34" charset="0"/>
              </a:rPr>
              <a:t>subsequent</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domestic</a:t>
            </a:r>
            <a:r>
              <a:rPr lang="de-DE" b="0" u="none" strike="noStrike" dirty="0">
                <a:solidFill>
                  <a:srgbClr val="000000"/>
                </a:solidFill>
                <a:effectLst/>
                <a:latin typeface="Tahoma" panose="020B0604030504040204" pitchFamily="34" charset="0"/>
              </a:rPr>
              <a:t> laws, </a:t>
            </a:r>
            <a:r>
              <a:rPr lang="de-DE" b="0" u="none" strike="noStrike" dirty="0" err="1">
                <a:solidFill>
                  <a:srgbClr val="000000"/>
                </a:solidFill>
                <a:effectLst/>
                <a:latin typeface="Tahoma" panose="020B0604030504040204" pitchFamily="34" charset="0"/>
              </a:rPr>
              <a:t>wihtout</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jeopardizing</a:t>
            </a:r>
            <a:r>
              <a:rPr lang="de-DE" b="0" u="none" strike="noStrike" dirty="0">
                <a:solidFill>
                  <a:srgbClr val="000000"/>
                </a:solidFill>
                <a:effectLst/>
                <a:latin typeface="Tahoma" panose="020B0604030504040204" pitchFamily="34" charset="0"/>
              </a:rPr>
              <a:t> the </a:t>
            </a:r>
            <a:r>
              <a:rPr lang="de-DE" b="0" u="none" strike="noStrike" dirty="0" err="1">
                <a:solidFill>
                  <a:srgbClr val="000000"/>
                </a:solidFill>
                <a:effectLst/>
                <a:latin typeface="Tahoma" panose="020B0604030504040204" pitchFamily="34" charset="0"/>
              </a:rPr>
              <a:t>attainment</a:t>
            </a:r>
            <a:r>
              <a:rPr lang="de-DE" b="0" u="none" strike="noStrike" dirty="0">
                <a:solidFill>
                  <a:srgbClr val="000000"/>
                </a:solidFill>
                <a:effectLst/>
                <a:latin typeface="Tahoma" panose="020B0604030504040204" pitchFamily="34" charset="0"/>
              </a:rPr>
              <a:t> of the </a:t>
            </a:r>
            <a:r>
              <a:rPr lang="de-DE" b="0" u="none" strike="noStrike" dirty="0" err="1">
                <a:solidFill>
                  <a:srgbClr val="000000"/>
                </a:solidFill>
                <a:effectLst/>
                <a:latin typeface="Tahoma" panose="020B0604030504040204" pitchFamily="34" charset="0"/>
              </a:rPr>
              <a:t>objectives</a:t>
            </a:r>
            <a:r>
              <a:rPr lang="de-DE" b="0" u="none" strike="noStrike" dirty="0">
                <a:solidFill>
                  <a:srgbClr val="000000"/>
                </a:solidFill>
                <a:effectLst/>
                <a:latin typeface="Tahoma" panose="020B0604030504040204" pitchFamily="34" charset="0"/>
              </a:rPr>
              <a:t> of the treaty …“.</a:t>
            </a:r>
          </a:p>
          <a:p>
            <a:pPr marL="0" indent="0">
              <a:buNone/>
            </a:pPr>
            <a:r>
              <a:rPr lang="de-DE" dirty="0">
                <a:solidFill>
                  <a:srgbClr val="000000"/>
                </a:solidFill>
                <a:latin typeface="Tahoma" panose="020B0604030504040204" pitchFamily="34" charset="0"/>
              </a:rPr>
              <a:t>ECJ, Case 6/64, </a:t>
            </a:r>
            <a:r>
              <a:rPr lang="de-DE" i="1" dirty="0">
                <a:solidFill>
                  <a:srgbClr val="000000"/>
                </a:solidFill>
                <a:latin typeface="Tahoma" panose="020B0604030504040204" pitchFamily="34" charset="0"/>
              </a:rPr>
              <a:t>Costa/Enel</a:t>
            </a:r>
            <a:r>
              <a:rPr lang="de-DE" dirty="0">
                <a:solidFill>
                  <a:srgbClr val="000000"/>
                </a:solidFill>
                <a:latin typeface="Tahoma" panose="020B0604030504040204" pitchFamily="34" charset="0"/>
              </a:rPr>
              <a:t>, 16 Jul 1964</a:t>
            </a:r>
            <a:endParaRPr lang="de-DE" dirty="0"/>
          </a:p>
        </p:txBody>
      </p:sp>
    </p:spTree>
    <p:extLst>
      <p:ext uri="{BB962C8B-B14F-4D97-AF65-F5344CB8AC3E}">
        <p14:creationId xmlns:p14="http://schemas.microsoft.com/office/powerpoint/2010/main" val="313615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D9EC8-5169-192E-E34F-9E19B590EA59}"/>
              </a:ext>
            </a:extLst>
          </p:cNvPr>
          <p:cNvSpPr>
            <a:spLocks noGrp="1"/>
          </p:cNvSpPr>
          <p:nvPr>
            <p:ph type="title"/>
          </p:nvPr>
        </p:nvSpPr>
        <p:spPr/>
        <p:txBody>
          <a:bodyPr/>
          <a:lstStyle/>
          <a:p>
            <a:r>
              <a:rPr lang="de-DE" dirty="0"/>
              <a:t>National constitutional law</a:t>
            </a:r>
          </a:p>
        </p:txBody>
      </p:sp>
      <p:sp>
        <p:nvSpPr>
          <p:cNvPr id="3" name="Inhaltsplatzhalter 2">
            <a:extLst>
              <a:ext uri="{FF2B5EF4-FFF2-40B4-BE49-F238E27FC236}">
                <a16:creationId xmlns:a16="http://schemas.microsoft.com/office/drawing/2014/main" id="{130ED1C8-F69D-9AEA-463C-0507907FD85F}"/>
              </a:ext>
            </a:extLst>
          </p:cNvPr>
          <p:cNvSpPr>
            <a:spLocks noGrp="1"/>
          </p:cNvSpPr>
          <p:nvPr>
            <p:ph idx="1"/>
          </p:nvPr>
        </p:nvSpPr>
        <p:spPr>
          <a:xfrm>
            <a:off x="188310" y="1598448"/>
            <a:ext cx="8955690" cy="4768577"/>
          </a:xfrm>
        </p:spPr>
        <p:txBody>
          <a:bodyPr>
            <a:normAutofit/>
          </a:bodyPr>
          <a:lstStyle/>
          <a:p>
            <a:pPr marL="0" indent="0">
              <a:buNone/>
            </a:pPr>
            <a:r>
              <a:rPr lang="de-DE" b="0" u="none" strike="noStrike" dirty="0">
                <a:solidFill>
                  <a:srgbClr val="000000"/>
                </a:solidFill>
                <a:effectLst/>
                <a:latin typeface="Tahoma" panose="020B0604030504040204" pitchFamily="34" charset="0"/>
              </a:rPr>
              <a:t>„A </a:t>
            </a:r>
            <a:r>
              <a:rPr lang="de-DE" b="1" u="none" strike="noStrike" dirty="0">
                <a:solidFill>
                  <a:srgbClr val="000000"/>
                </a:solidFill>
                <a:effectLst/>
                <a:latin typeface="Tahoma" panose="020B0604030504040204" pitchFamily="34" charset="0"/>
              </a:rPr>
              <a:t>national court</a:t>
            </a:r>
            <a:r>
              <a:rPr lang="de-DE" b="0" u="none" strike="noStrike" dirty="0">
                <a:solidFill>
                  <a:srgbClr val="000000"/>
                </a:solidFill>
                <a:effectLst/>
                <a:latin typeface="Tahoma" panose="020B0604030504040204" pitchFamily="34" charset="0"/>
              </a:rPr>
              <a:t> which is </a:t>
            </a:r>
            <a:r>
              <a:rPr lang="de-DE" b="0" u="none" strike="noStrike" dirty="0" err="1">
                <a:solidFill>
                  <a:srgbClr val="000000"/>
                </a:solidFill>
                <a:effectLst/>
                <a:latin typeface="Tahoma" panose="020B0604030504040204" pitchFamily="34" charset="0"/>
              </a:rPr>
              <a:t>called</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upon</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within</a:t>
            </a:r>
            <a:r>
              <a:rPr lang="de-DE" b="0" u="none" strike="noStrike" dirty="0">
                <a:solidFill>
                  <a:srgbClr val="000000"/>
                </a:solidFill>
                <a:effectLst/>
                <a:latin typeface="Tahoma" panose="020B0604030504040204" pitchFamily="34" charset="0"/>
              </a:rPr>
              <a:t> the limits of ist </a:t>
            </a:r>
            <a:r>
              <a:rPr lang="de-DE" b="0" u="none" strike="noStrike" dirty="0" err="1">
                <a:solidFill>
                  <a:srgbClr val="000000"/>
                </a:solidFill>
                <a:effectLst/>
                <a:latin typeface="Tahoma" panose="020B0604030504040204" pitchFamily="34" charset="0"/>
              </a:rPr>
              <a:t>jurisdiction</a:t>
            </a:r>
            <a:r>
              <a:rPr lang="de-DE" b="0" u="none" strike="noStrike" dirty="0">
                <a:solidFill>
                  <a:srgbClr val="000000"/>
                </a:solidFill>
                <a:effectLst/>
                <a:latin typeface="Tahoma" panose="020B0604030504040204" pitchFamily="34" charset="0"/>
              </a:rPr>
              <a:t>, to </a:t>
            </a:r>
            <a:r>
              <a:rPr lang="de-DE" b="0" u="none" strike="noStrike" dirty="0" err="1">
                <a:solidFill>
                  <a:srgbClr val="000000"/>
                </a:solidFill>
                <a:effectLst/>
                <a:latin typeface="Tahoma" panose="020B0604030504040204" pitchFamily="34" charset="0"/>
              </a:rPr>
              <a:t>apply</a:t>
            </a:r>
            <a:r>
              <a:rPr lang="de-DE" b="0" u="none" strike="noStrike" dirty="0">
                <a:solidFill>
                  <a:srgbClr val="000000"/>
                </a:solidFill>
                <a:effectLst/>
                <a:latin typeface="Tahoma" panose="020B0604030504040204" pitchFamily="34" charset="0"/>
              </a:rPr>
              <a:t> provisions of community law is under a </a:t>
            </a:r>
            <a:r>
              <a:rPr lang="de-DE" b="1" u="none" strike="noStrike" dirty="0">
                <a:solidFill>
                  <a:srgbClr val="000000"/>
                </a:solidFill>
                <a:effectLst/>
                <a:latin typeface="Tahoma" panose="020B0604030504040204" pitchFamily="34" charset="0"/>
              </a:rPr>
              <a:t>duty to </a:t>
            </a:r>
            <a:r>
              <a:rPr lang="de-DE" b="1" u="none" strike="noStrike" dirty="0" err="1">
                <a:solidFill>
                  <a:srgbClr val="000000"/>
                </a:solidFill>
                <a:effectLst/>
                <a:latin typeface="Tahoma" panose="020B0604030504040204" pitchFamily="34" charset="0"/>
              </a:rPr>
              <a:t>give</a:t>
            </a:r>
            <a:r>
              <a:rPr lang="de-DE" b="1" u="none" strike="noStrike" dirty="0">
                <a:solidFill>
                  <a:srgbClr val="000000"/>
                </a:solidFill>
                <a:effectLst/>
                <a:latin typeface="Tahoma" panose="020B0604030504040204" pitchFamily="34" charset="0"/>
              </a:rPr>
              <a:t> full effect</a:t>
            </a:r>
            <a:r>
              <a:rPr lang="de-DE" b="0" u="none" strike="noStrike" dirty="0">
                <a:solidFill>
                  <a:srgbClr val="000000"/>
                </a:solidFill>
                <a:effectLst/>
                <a:latin typeface="Tahoma" panose="020B0604030504040204" pitchFamily="34" charset="0"/>
              </a:rPr>
              <a:t> to </a:t>
            </a:r>
            <a:r>
              <a:rPr lang="de-DE" b="0" u="none" strike="noStrike" dirty="0" err="1">
                <a:solidFill>
                  <a:srgbClr val="000000"/>
                </a:solidFill>
                <a:effectLst/>
                <a:latin typeface="Tahoma" panose="020B0604030504040204" pitchFamily="34" charset="0"/>
              </a:rPr>
              <a:t>those</a:t>
            </a:r>
            <a:r>
              <a:rPr lang="de-DE" b="0" u="none" strike="noStrike" dirty="0">
                <a:solidFill>
                  <a:srgbClr val="000000"/>
                </a:solidFill>
                <a:effectLst/>
                <a:latin typeface="Tahoma" panose="020B0604030504040204" pitchFamily="34" charset="0"/>
              </a:rPr>
              <a:t> provisions, if </a:t>
            </a:r>
            <a:r>
              <a:rPr lang="de-DE" b="0" u="none" strike="noStrike" dirty="0" err="1">
                <a:solidFill>
                  <a:srgbClr val="000000"/>
                </a:solidFill>
                <a:effectLst/>
                <a:latin typeface="Tahoma" panose="020B0604030504040204" pitchFamily="34" charset="0"/>
              </a:rPr>
              <a:t>necessary</a:t>
            </a:r>
            <a:r>
              <a:rPr lang="de-DE" b="0" u="none" strike="noStrike" dirty="0">
                <a:solidFill>
                  <a:srgbClr val="000000"/>
                </a:solidFill>
                <a:effectLst/>
                <a:latin typeface="Tahoma" panose="020B0604030504040204" pitchFamily="34" charset="0"/>
              </a:rPr>
              <a:t> </a:t>
            </a:r>
            <a:r>
              <a:rPr lang="de-DE" b="1" u="none" strike="noStrike" dirty="0" err="1">
                <a:solidFill>
                  <a:srgbClr val="000000"/>
                </a:solidFill>
                <a:effectLst/>
                <a:latin typeface="Tahoma" panose="020B0604030504040204" pitchFamily="34" charset="0"/>
              </a:rPr>
              <a:t>refusing</a:t>
            </a:r>
            <a:r>
              <a:rPr lang="de-DE" b="1" u="none" strike="noStrike" dirty="0">
                <a:solidFill>
                  <a:srgbClr val="000000"/>
                </a:solidFill>
                <a:effectLst/>
                <a:latin typeface="Tahoma" panose="020B0604030504040204" pitchFamily="34" charset="0"/>
              </a:rPr>
              <a:t> of its </a:t>
            </a:r>
            <a:r>
              <a:rPr lang="de-DE" b="1" u="none" strike="noStrike" dirty="0" err="1">
                <a:solidFill>
                  <a:srgbClr val="000000"/>
                </a:solidFill>
                <a:effectLst/>
                <a:latin typeface="Tahoma" panose="020B0604030504040204" pitchFamily="34" charset="0"/>
              </a:rPr>
              <a:t>own</a:t>
            </a:r>
            <a:r>
              <a:rPr lang="de-DE" b="1" u="none" strike="noStrike" dirty="0">
                <a:solidFill>
                  <a:srgbClr val="000000"/>
                </a:solidFill>
                <a:effectLst/>
                <a:latin typeface="Tahoma" panose="020B0604030504040204" pitchFamily="34" charset="0"/>
              </a:rPr>
              <a:t> motion to </a:t>
            </a:r>
            <a:r>
              <a:rPr lang="de-DE" b="1" u="none" strike="noStrike" dirty="0" err="1">
                <a:solidFill>
                  <a:srgbClr val="000000"/>
                </a:solidFill>
                <a:effectLst/>
                <a:latin typeface="Tahoma" panose="020B0604030504040204" pitchFamily="34" charset="0"/>
              </a:rPr>
              <a:t>apply</a:t>
            </a:r>
            <a:r>
              <a:rPr lang="de-DE" b="1" u="none" strike="noStrike" dirty="0">
                <a:solidFill>
                  <a:srgbClr val="000000"/>
                </a:solidFill>
                <a:effectLst/>
                <a:latin typeface="Tahoma" panose="020B0604030504040204" pitchFamily="34" charset="0"/>
              </a:rPr>
              <a:t> any </a:t>
            </a:r>
            <a:r>
              <a:rPr lang="de-DE" b="1" u="none" strike="noStrike" dirty="0" err="1">
                <a:solidFill>
                  <a:srgbClr val="000000"/>
                </a:solidFill>
                <a:effectLst/>
                <a:latin typeface="Tahoma" panose="020B0604030504040204" pitchFamily="34" charset="0"/>
              </a:rPr>
              <a:t>conflicting</a:t>
            </a:r>
            <a:r>
              <a:rPr lang="de-DE" b="1" u="none" strike="noStrike" dirty="0">
                <a:solidFill>
                  <a:srgbClr val="000000"/>
                </a:solidFill>
                <a:effectLst/>
                <a:latin typeface="Tahoma" panose="020B0604030504040204" pitchFamily="34" charset="0"/>
              </a:rPr>
              <a:t> </a:t>
            </a:r>
            <a:r>
              <a:rPr lang="de-DE" b="1" u="none" strike="noStrike" dirty="0" err="1">
                <a:solidFill>
                  <a:srgbClr val="000000"/>
                </a:solidFill>
                <a:effectLst/>
                <a:latin typeface="Tahoma" panose="020B0604030504040204" pitchFamily="34" charset="0"/>
              </a:rPr>
              <a:t>provision</a:t>
            </a:r>
            <a:r>
              <a:rPr lang="de-DE" b="1" u="none" strike="noStrike" dirty="0">
                <a:solidFill>
                  <a:srgbClr val="000000"/>
                </a:solidFill>
                <a:effectLst/>
                <a:latin typeface="Tahoma" panose="020B0604030504040204" pitchFamily="34" charset="0"/>
              </a:rPr>
              <a:t> of national </a:t>
            </a:r>
            <a:r>
              <a:rPr lang="de-DE" b="1" u="none" strike="noStrike" dirty="0" err="1">
                <a:solidFill>
                  <a:srgbClr val="000000"/>
                </a:solidFill>
                <a:effectLst/>
                <a:latin typeface="Tahoma" panose="020B0604030504040204" pitchFamily="34" charset="0"/>
              </a:rPr>
              <a:t>legislation</a:t>
            </a:r>
            <a:r>
              <a:rPr lang="de-DE" b="1" u="none" strike="noStrike" dirty="0">
                <a:solidFill>
                  <a:srgbClr val="000000"/>
                </a:solidFill>
                <a:effectLst/>
                <a:latin typeface="Tahoma" panose="020B0604030504040204" pitchFamily="34" charset="0"/>
              </a:rPr>
              <a:t>,</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even</a:t>
            </a:r>
            <a:r>
              <a:rPr lang="de-DE" b="0" u="none" strike="noStrike" dirty="0">
                <a:solidFill>
                  <a:srgbClr val="000000"/>
                </a:solidFill>
                <a:effectLst/>
                <a:latin typeface="Tahoma" panose="020B0604030504040204" pitchFamily="34" charset="0"/>
              </a:rPr>
              <a:t> if </a:t>
            </a:r>
            <a:r>
              <a:rPr lang="de-DE" b="0" u="none" strike="noStrike" dirty="0" err="1">
                <a:solidFill>
                  <a:srgbClr val="000000"/>
                </a:solidFill>
                <a:effectLst/>
                <a:latin typeface="Tahoma" panose="020B0604030504040204" pitchFamily="34" charset="0"/>
              </a:rPr>
              <a:t>adopted</a:t>
            </a:r>
            <a:r>
              <a:rPr lang="de-DE" b="0" u="none" strike="noStrike" dirty="0">
                <a:solidFill>
                  <a:srgbClr val="000000"/>
                </a:solidFill>
                <a:effectLst/>
                <a:latin typeface="Tahoma" panose="020B0604030504040204" pitchFamily="34" charset="0"/>
              </a:rPr>
              <a:t> </a:t>
            </a:r>
            <a:r>
              <a:rPr lang="de-DE" b="0" u="none" strike="noStrike" dirty="0" err="1">
                <a:solidFill>
                  <a:srgbClr val="000000"/>
                </a:solidFill>
                <a:effectLst/>
                <a:latin typeface="Tahoma" panose="020B0604030504040204" pitchFamily="34" charset="0"/>
              </a:rPr>
              <a:t>subsequently</a:t>
            </a:r>
            <a:r>
              <a:rPr lang="de-DE" b="0" u="none" strike="noStrike" dirty="0">
                <a:solidFill>
                  <a:srgbClr val="000000"/>
                </a:solidFill>
                <a:effectLst/>
                <a:latin typeface="Tahoma" panose="020B0604030504040204" pitchFamily="34" charset="0"/>
              </a:rPr>
              <a:t>, and it is not </a:t>
            </a:r>
            <a:r>
              <a:rPr lang="de-DE" b="0" u="none" strike="noStrike" dirty="0" err="1">
                <a:solidFill>
                  <a:srgbClr val="000000"/>
                </a:solidFill>
                <a:effectLst/>
                <a:latin typeface="Tahoma" panose="020B0604030504040204" pitchFamily="34" charset="0"/>
              </a:rPr>
              <a:t>necessary</a:t>
            </a:r>
            <a:r>
              <a:rPr lang="de-DE" b="0" u="none" strike="noStrike" dirty="0">
                <a:solidFill>
                  <a:srgbClr val="000000"/>
                </a:solidFill>
                <a:effectLst/>
                <a:latin typeface="Tahoma" panose="020B0604030504040204" pitchFamily="34" charset="0"/>
              </a:rPr>
              <a:t> for the court </a:t>
            </a:r>
            <a:r>
              <a:rPr lang="de-DE" b="1" u="none" strike="noStrike" dirty="0">
                <a:solidFill>
                  <a:srgbClr val="000000"/>
                </a:solidFill>
                <a:effectLst/>
                <a:latin typeface="Tahoma" panose="020B0604030504040204" pitchFamily="34" charset="0"/>
              </a:rPr>
              <a:t>to request or </a:t>
            </a:r>
            <a:r>
              <a:rPr lang="de-DE" b="1" u="none" strike="noStrike" dirty="0" err="1">
                <a:solidFill>
                  <a:srgbClr val="000000"/>
                </a:solidFill>
                <a:effectLst/>
                <a:latin typeface="Tahoma" panose="020B0604030504040204" pitchFamily="34" charset="0"/>
              </a:rPr>
              <a:t>await</a:t>
            </a:r>
            <a:r>
              <a:rPr lang="de-DE" b="1" u="none" strike="noStrike" dirty="0">
                <a:solidFill>
                  <a:srgbClr val="000000"/>
                </a:solidFill>
                <a:effectLst/>
                <a:latin typeface="Tahoma" panose="020B0604030504040204" pitchFamily="34" charset="0"/>
              </a:rPr>
              <a:t> the </a:t>
            </a:r>
            <a:r>
              <a:rPr lang="de-DE" b="1" u="none" strike="noStrike" dirty="0" err="1">
                <a:solidFill>
                  <a:srgbClr val="000000"/>
                </a:solidFill>
                <a:effectLst/>
                <a:latin typeface="Tahoma" panose="020B0604030504040204" pitchFamily="34" charset="0"/>
              </a:rPr>
              <a:t>prior</a:t>
            </a:r>
            <a:r>
              <a:rPr lang="de-DE" b="1" u="none" strike="noStrike" dirty="0">
                <a:solidFill>
                  <a:srgbClr val="000000"/>
                </a:solidFill>
                <a:effectLst/>
                <a:latin typeface="Tahoma" panose="020B0604030504040204" pitchFamily="34" charset="0"/>
              </a:rPr>
              <a:t> setting </a:t>
            </a:r>
            <a:r>
              <a:rPr lang="de-DE" b="1" u="none" strike="noStrike" dirty="0" err="1">
                <a:solidFill>
                  <a:srgbClr val="000000"/>
                </a:solidFill>
                <a:effectLst/>
                <a:latin typeface="Tahoma" panose="020B0604030504040204" pitchFamily="34" charset="0"/>
              </a:rPr>
              <a:t>aside</a:t>
            </a:r>
            <a:r>
              <a:rPr lang="de-DE" b="0" u="none" strike="noStrike" dirty="0">
                <a:solidFill>
                  <a:srgbClr val="000000"/>
                </a:solidFill>
                <a:effectLst/>
                <a:latin typeface="Tahoma" panose="020B0604030504040204" pitchFamily="34" charset="0"/>
              </a:rPr>
              <a:t> of such provisions by legislative or </a:t>
            </a:r>
            <a:r>
              <a:rPr lang="de-DE" b="0" u="none" strike="noStrike" dirty="0" err="1">
                <a:solidFill>
                  <a:srgbClr val="000000"/>
                </a:solidFill>
                <a:effectLst/>
                <a:latin typeface="Tahoma" panose="020B0604030504040204" pitchFamily="34" charset="0"/>
              </a:rPr>
              <a:t>other</a:t>
            </a:r>
            <a:r>
              <a:rPr lang="de-DE" b="0" u="none" strike="noStrike" dirty="0">
                <a:solidFill>
                  <a:srgbClr val="000000"/>
                </a:solidFill>
                <a:effectLst/>
                <a:latin typeface="Tahoma" panose="020B0604030504040204" pitchFamily="34" charset="0"/>
              </a:rPr>
              <a:t> constitutional </a:t>
            </a:r>
            <a:r>
              <a:rPr lang="de-DE" b="0" u="none" strike="noStrike" dirty="0" err="1">
                <a:solidFill>
                  <a:srgbClr val="000000"/>
                </a:solidFill>
                <a:effectLst/>
                <a:latin typeface="Tahoma" panose="020B0604030504040204" pitchFamily="34" charset="0"/>
              </a:rPr>
              <a:t>means</a:t>
            </a:r>
            <a:r>
              <a:rPr lang="de-DE" dirty="0">
                <a:solidFill>
                  <a:srgbClr val="000000"/>
                </a:solidFill>
                <a:latin typeface="Tahoma" panose="020B0604030504040204" pitchFamily="34" charset="0"/>
              </a:rPr>
              <a:t>.“</a:t>
            </a:r>
          </a:p>
          <a:p>
            <a:pPr marL="0" indent="0">
              <a:buNone/>
            </a:pPr>
            <a:r>
              <a:rPr lang="de-DE" dirty="0">
                <a:solidFill>
                  <a:srgbClr val="000000"/>
                </a:solidFill>
                <a:latin typeface="Tahoma" panose="020B0604030504040204" pitchFamily="34" charset="0"/>
              </a:rPr>
              <a:t>ECJ, Case 106/77, </a:t>
            </a:r>
            <a:r>
              <a:rPr lang="de-DE" i="1" dirty="0">
                <a:solidFill>
                  <a:srgbClr val="000000"/>
                </a:solidFill>
                <a:latin typeface="Tahoma" panose="020B0604030504040204" pitchFamily="34" charset="0"/>
              </a:rPr>
              <a:t>Simmenthal II, </a:t>
            </a:r>
            <a:r>
              <a:rPr lang="de-DE" dirty="0">
                <a:solidFill>
                  <a:srgbClr val="000000"/>
                </a:solidFill>
                <a:latin typeface="Tahoma" panose="020B0604030504040204" pitchFamily="34" charset="0"/>
              </a:rPr>
              <a:t>9 March 1977</a:t>
            </a:r>
            <a:endParaRPr lang="de-DE" dirty="0"/>
          </a:p>
        </p:txBody>
      </p:sp>
    </p:spTree>
    <p:extLst>
      <p:ext uri="{BB962C8B-B14F-4D97-AF65-F5344CB8AC3E}">
        <p14:creationId xmlns:p14="http://schemas.microsoft.com/office/powerpoint/2010/main" val="309975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EAE43-2F03-973E-1DCF-57D4B041F5CC}"/>
              </a:ext>
            </a:extLst>
          </p:cNvPr>
          <p:cNvSpPr>
            <a:spLocks noGrp="1"/>
          </p:cNvSpPr>
          <p:nvPr>
            <p:ph type="title"/>
          </p:nvPr>
        </p:nvSpPr>
        <p:spPr/>
        <p:txBody>
          <a:bodyPr/>
          <a:lstStyle/>
          <a:p>
            <a:r>
              <a:rPr lang="de-DE" dirty="0"/>
              <a:t>II. Constitutional </a:t>
            </a:r>
            <a:r>
              <a:rPr lang="de-DE" dirty="0" err="1"/>
              <a:t>Acceptance</a:t>
            </a:r>
            <a:endParaRPr lang="de-DE" dirty="0"/>
          </a:p>
        </p:txBody>
      </p:sp>
      <p:sp>
        <p:nvSpPr>
          <p:cNvPr id="3" name="Inhaltsplatzhalter 2">
            <a:extLst>
              <a:ext uri="{FF2B5EF4-FFF2-40B4-BE49-F238E27FC236}">
                <a16:creationId xmlns:a16="http://schemas.microsoft.com/office/drawing/2014/main" id="{483C62BD-B241-E31D-EED7-3A1895D71B77}"/>
              </a:ext>
            </a:extLst>
          </p:cNvPr>
          <p:cNvSpPr>
            <a:spLocks noGrp="1"/>
          </p:cNvSpPr>
          <p:nvPr>
            <p:ph idx="1"/>
          </p:nvPr>
        </p:nvSpPr>
        <p:spPr>
          <a:xfrm>
            <a:off x="205390" y="1417639"/>
            <a:ext cx="8826938" cy="4910464"/>
          </a:xfrm>
        </p:spPr>
        <p:txBody>
          <a:bodyPr>
            <a:normAutofit fontScale="70000" lnSpcReduction="20000"/>
          </a:bodyPr>
          <a:lstStyle/>
          <a:p>
            <a:pPr marL="0" indent="0" algn="ctr">
              <a:buNone/>
            </a:pPr>
            <a:r>
              <a:rPr lang="de-DE" b="1" i="0" u="none" strike="noStrike" dirty="0">
                <a:solidFill>
                  <a:srgbClr val="000000"/>
                </a:solidFill>
                <a:effectLst/>
                <a:latin typeface="Arial" panose="020B0604020202020204" pitchFamily="34" charset="0"/>
              </a:rPr>
              <a:t> Article 23 Grundgesetz </a:t>
            </a:r>
            <a:r>
              <a:rPr lang="de-DE" i="0" u="none" strike="noStrike" dirty="0">
                <a:solidFill>
                  <a:srgbClr val="000000"/>
                </a:solidFill>
                <a:effectLst/>
                <a:latin typeface="Arial" panose="020B0604020202020204" pitchFamily="34" charset="0"/>
              </a:rPr>
              <a:t>(</a:t>
            </a:r>
            <a:r>
              <a:rPr lang="de-DE" i="0" u="none" strike="noStrike" dirty="0" err="1">
                <a:solidFill>
                  <a:srgbClr val="000000"/>
                </a:solidFill>
                <a:effectLst/>
                <a:latin typeface="Arial" panose="020B0604020202020204" pitchFamily="34" charset="0"/>
              </a:rPr>
              <a:t>transl</a:t>
            </a:r>
            <a:r>
              <a:rPr lang="de-DE" i="0" u="none" strike="noStrike" dirty="0">
                <a:solidFill>
                  <a:srgbClr val="000000"/>
                </a:solidFill>
                <a:effectLst/>
                <a:latin typeface="Arial" panose="020B0604020202020204" pitchFamily="34" charset="0"/>
              </a:rPr>
              <a:t>. Bundestag)</a:t>
            </a:r>
            <a:br>
              <a:rPr lang="de-DE" b="1" i="0" u="none" strike="noStrike" dirty="0">
                <a:solidFill>
                  <a:srgbClr val="000000"/>
                </a:solidFill>
                <a:effectLst/>
                <a:latin typeface="Arial" panose="020B0604020202020204" pitchFamily="34" charset="0"/>
              </a:rPr>
            </a:br>
            <a:r>
              <a:rPr lang="de-DE" b="1" i="0" u="none" strike="noStrike" dirty="0">
                <a:solidFill>
                  <a:srgbClr val="000000"/>
                </a:solidFill>
                <a:effectLst/>
                <a:latin typeface="Arial" panose="020B0604020202020204" pitchFamily="34" charset="0"/>
              </a:rPr>
              <a:t>[European Union – Protection of </a:t>
            </a:r>
            <a:r>
              <a:rPr lang="de-DE" b="1" i="0" u="none" strike="noStrike" dirty="0" err="1">
                <a:solidFill>
                  <a:srgbClr val="000000"/>
                </a:solidFill>
                <a:effectLst/>
                <a:latin typeface="Arial" panose="020B0604020202020204" pitchFamily="34" charset="0"/>
              </a:rPr>
              <a:t>basic</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rights</a:t>
            </a:r>
            <a:r>
              <a:rPr lang="de-DE" b="1" i="0" u="none" strike="noStrike" dirty="0">
                <a:solidFill>
                  <a:srgbClr val="000000"/>
                </a:solidFill>
                <a:effectLst/>
                <a:latin typeface="Arial" panose="020B0604020202020204" pitchFamily="34" charset="0"/>
              </a:rPr>
              <a:t> – </a:t>
            </a:r>
            <a:r>
              <a:rPr lang="de-DE" b="1" i="0" u="none" strike="noStrike" dirty="0" err="1">
                <a:solidFill>
                  <a:srgbClr val="000000"/>
                </a:solidFill>
                <a:effectLst/>
                <a:latin typeface="Arial" panose="020B0604020202020204" pitchFamily="34" charset="0"/>
              </a:rPr>
              <a:t>Principle</a:t>
            </a:r>
            <a:r>
              <a:rPr lang="de-DE" b="1" i="0" u="none" strike="noStrike" dirty="0">
                <a:solidFill>
                  <a:srgbClr val="000000"/>
                </a:solidFill>
                <a:effectLst/>
                <a:latin typeface="Arial" panose="020B0604020202020204" pitchFamily="34" charset="0"/>
              </a:rPr>
              <a:t> of </a:t>
            </a:r>
            <a:r>
              <a:rPr lang="de-DE" b="1" i="0" u="none" strike="noStrike" dirty="0" err="1">
                <a:solidFill>
                  <a:srgbClr val="000000"/>
                </a:solidFill>
                <a:effectLst/>
                <a:latin typeface="Arial" panose="020B0604020202020204" pitchFamily="34" charset="0"/>
              </a:rPr>
              <a:t>subsidiarity</a:t>
            </a:r>
            <a:r>
              <a:rPr lang="de-DE" b="1" i="0" u="none" strike="noStrike" dirty="0">
                <a:solidFill>
                  <a:srgbClr val="000000"/>
                </a:solidFill>
                <a:effectLst/>
                <a:latin typeface="Arial" panose="020B0604020202020204" pitchFamily="34" charset="0"/>
              </a:rPr>
              <a:t>]</a:t>
            </a:r>
          </a:p>
          <a:p>
            <a:pPr marL="514350" indent="-514350">
              <a:buAutoNum type="arabicParenBoth"/>
            </a:pPr>
            <a:r>
              <a:rPr lang="de-DE" b="0" i="0" u="none" strike="noStrike" dirty="0">
                <a:solidFill>
                  <a:srgbClr val="000000"/>
                </a:solidFill>
                <a:effectLst/>
                <a:latin typeface="Arial" panose="020B0604020202020204" pitchFamily="34" charset="0"/>
              </a:rPr>
              <a:t>With a </a:t>
            </a:r>
            <a:r>
              <a:rPr lang="de-DE" b="0" i="0" u="none" strike="noStrike" dirty="0" err="1">
                <a:solidFill>
                  <a:srgbClr val="000000"/>
                </a:solidFill>
                <a:effectLst/>
                <a:latin typeface="Arial" panose="020B0604020202020204" pitchFamily="34" charset="0"/>
              </a:rPr>
              <a:t>view</a:t>
            </a:r>
            <a:r>
              <a:rPr lang="de-DE" b="0" i="0" u="none" strike="noStrike" dirty="0">
                <a:solidFill>
                  <a:srgbClr val="000000"/>
                </a:solidFill>
                <a:effectLst/>
                <a:latin typeface="Arial" panose="020B0604020202020204" pitchFamily="34" charset="0"/>
              </a:rPr>
              <a:t> to </a:t>
            </a:r>
            <a:r>
              <a:rPr lang="de-DE" b="0" i="0" u="none" strike="noStrike" dirty="0" err="1">
                <a:solidFill>
                  <a:srgbClr val="000000"/>
                </a:solidFill>
                <a:effectLst/>
                <a:latin typeface="Arial" panose="020B0604020202020204" pitchFamily="34" charset="0"/>
              </a:rPr>
              <a:t>establishing</a:t>
            </a:r>
            <a:r>
              <a:rPr lang="de-DE" b="0" i="0" u="none" strike="noStrike" dirty="0">
                <a:solidFill>
                  <a:srgbClr val="000000"/>
                </a:solidFill>
                <a:effectLst/>
                <a:latin typeface="Arial" panose="020B0604020202020204" pitchFamily="34" charset="0"/>
              </a:rPr>
              <a:t> a </a:t>
            </a:r>
            <a:r>
              <a:rPr lang="de-DE" b="0" i="0" u="none" strike="noStrike" dirty="0" err="1">
                <a:solidFill>
                  <a:srgbClr val="000000"/>
                </a:solidFill>
                <a:effectLst/>
                <a:latin typeface="Arial" panose="020B0604020202020204" pitchFamily="34" charset="0"/>
              </a:rPr>
              <a:t>united</a:t>
            </a:r>
            <a:r>
              <a:rPr lang="de-DE" b="0" i="0" u="none" strike="noStrike" dirty="0">
                <a:solidFill>
                  <a:srgbClr val="000000"/>
                </a:solidFill>
                <a:effectLst/>
                <a:latin typeface="Arial" panose="020B0604020202020204" pitchFamily="34" charset="0"/>
              </a:rPr>
              <a:t> Europe, the Federal Republic of </a:t>
            </a:r>
            <a:r>
              <a:rPr lang="de-DE" b="1" i="0" u="none" strike="noStrike" dirty="0">
                <a:solidFill>
                  <a:srgbClr val="000000"/>
                </a:solidFill>
                <a:effectLst/>
                <a:latin typeface="Arial" panose="020B0604020202020204" pitchFamily="34" charset="0"/>
              </a:rPr>
              <a:t>Germany </a:t>
            </a:r>
            <a:r>
              <a:rPr lang="de-DE" b="1" i="0" u="none" strike="noStrike" dirty="0" err="1">
                <a:solidFill>
                  <a:srgbClr val="000000"/>
                </a:solidFill>
                <a:effectLst/>
                <a:latin typeface="Arial" panose="020B0604020202020204" pitchFamily="34" charset="0"/>
              </a:rPr>
              <a:t>shall</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participate</a:t>
            </a:r>
            <a:r>
              <a:rPr lang="de-DE" b="1" i="0" u="none" strike="noStrike" dirty="0">
                <a:solidFill>
                  <a:srgbClr val="000000"/>
                </a:solidFill>
                <a:effectLst/>
                <a:latin typeface="Arial" panose="020B0604020202020204" pitchFamily="34" charset="0"/>
              </a:rPr>
              <a:t> in the development of the European Union</a:t>
            </a:r>
            <a:r>
              <a:rPr lang="de-DE" b="0" i="0" u="none" strike="noStrike" dirty="0">
                <a:solidFill>
                  <a:srgbClr val="000000"/>
                </a:solidFill>
                <a:effectLst/>
                <a:latin typeface="Arial" panose="020B0604020202020204" pitchFamily="34" charset="0"/>
              </a:rPr>
              <a:t> that is </a:t>
            </a:r>
            <a:r>
              <a:rPr lang="de-DE" b="0" i="0" u="none" strike="noStrike" dirty="0" err="1">
                <a:solidFill>
                  <a:srgbClr val="000000"/>
                </a:solidFill>
                <a:effectLst/>
                <a:latin typeface="Arial" panose="020B0604020202020204" pitchFamily="34" charset="0"/>
              </a:rPr>
              <a:t>committed</a:t>
            </a:r>
            <a:r>
              <a:rPr lang="de-DE" b="0" i="0" u="none" strike="noStrike" dirty="0">
                <a:solidFill>
                  <a:srgbClr val="000000"/>
                </a:solidFill>
                <a:effectLst/>
                <a:latin typeface="Arial" panose="020B0604020202020204" pitchFamily="34" charset="0"/>
              </a:rPr>
              <a:t> to </a:t>
            </a:r>
            <a:r>
              <a:rPr lang="de-DE" b="1" i="0" u="none" strike="noStrike" dirty="0" err="1">
                <a:solidFill>
                  <a:srgbClr val="000000"/>
                </a:solidFill>
                <a:effectLst/>
                <a:latin typeface="Arial" panose="020B0604020202020204" pitchFamily="34" charset="0"/>
              </a:rPr>
              <a:t>democratic</a:t>
            </a:r>
            <a:r>
              <a:rPr lang="de-DE" b="1" i="0" u="none" strike="noStrike" dirty="0">
                <a:solidFill>
                  <a:srgbClr val="000000"/>
                </a:solidFill>
                <a:effectLst/>
                <a:latin typeface="Arial" panose="020B0604020202020204" pitchFamily="34" charset="0"/>
              </a:rPr>
              <a:t>, social and federal </a:t>
            </a:r>
            <a:r>
              <a:rPr lang="de-DE" b="1" i="0" u="none" strike="noStrike" dirty="0" err="1">
                <a:solidFill>
                  <a:srgbClr val="000000"/>
                </a:solidFill>
                <a:effectLst/>
                <a:latin typeface="Arial" panose="020B0604020202020204" pitchFamily="34" charset="0"/>
              </a:rPr>
              <a:t>principles</a:t>
            </a:r>
            <a:r>
              <a:rPr lang="de-DE" b="0" i="0" u="none" strike="noStrike" dirty="0">
                <a:solidFill>
                  <a:srgbClr val="000000"/>
                </a:solidFill>
                <a:effectLst/>
                <a:latin typeface="Arial" panose="020B0604020202020204" pitchFamily="34" charset="0"/>
              </a:rPr>
              <a:t>, to the rule of law and to the </a:t>
            </a:r>
            <a:r>
              <a:rPr lang="de-DE" b="0" i="0" u="none" strike="noStrike" dirty="0" err="1">
                <a:solidFill>
                  <a:srgbClr val="000000"/>
                </a:solidFill>
                <a:effectLst/>
                <a:latin typeface="Arial" panose="020B0604020202020204" pitchFamily="34" charset="0"/>
              </a:rPr>
              <a:t>principle</a:t>
            </a:r>
            <a:r>
              <a:rPr lang="de-DE" b="0" i="0" u="none" strike="noStrike" dirty="0">
                <a:solidFill>
                  <a:srgbClr val="000000"/>
                </a:solidFill>
                <a:effectLst/>
                <a:latin typeface="Arial" panose="020B0604020202020204" pitchFamily="34" charset="0"/>
              </a:rPr>
              <a:t> of </a:t>
            </a:r>
            <a:r>
              <a:rPr lang="de-DE" b="1" i="0" u="none" strike="noStrike" dirty="0" err="1">
                <a:solidFill>
                  <a:srgbClr val="000000"/>
                </a:solidFill>
                <a:effectLst/>
                <a:latin typeface="Arial" panose="020B0604020202020204" pitchFamily="34" charset="0"/>
              </a:rPr>
              <a:t>subsidiarity</a:t>
            </a:r>
            <a:r>
              <a:rPr lang="de-DE" b="0" i="0" u="none" strike="noStrike" dirty="0">
                <a:solidFill>
                  <a:srgbClr val="000000"/>
                </a:solidFill>
                <a:effectLst/>
                <a:latin typeface="Arial" panose="020B0604020202020204" pitchFamily="34" charset="0"/>
              </a:rPr>
              <a:t> and that </a:t>
            </a:r>
            <a:r>
              <a:rPr lang="de-DE" b="0" i="0" u="none" strike="noStrike" dirty="0" err="1">
                <a:solidFill>
                  <a:srgbClr val="000000"/>
                </a:solidFill>
                <a:effectLst/>
                <a:latin typeface="Arial" panose="020B0604020202020204" pitchFamily="34" charset="0"/>
              </a:rPr>
              <a:t>guarantees</a:t>
            </a:r>
            <a:r>
              <a:rPr lang="de-DE" b="0" i="0" u="none" strike="noStrike" dirty="0">
                <a:solidFill>
                  <a:srgbClr val="000000"/>
                </a:solidFill>
                <a:effectLst/>
                <a:latin typeface="Arial" panose="020B0604020202020204" pitchFamily="34" charset="0"/>
              </a:rPr>
              <a:t> a level of protection of </a:t>
            </a:r>
            <a:r>
              <a:rPr lang="de-DE" b="1" i="0" u="none" strike="noStrike" dirty="0" err="1">
                <a:solidFill>
                  <a:srgbClr val="000000"/>
                </a:solidFill>
                <a:effectLst/>
                <a:latin typeface="Arial" panose="020B0604020202020204" pitchFamily="34" charset="0"/>
              </a:rPr>
              <a:t>basic</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rights</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essentially</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comparable</a:t>
            </a:r>
            <a:r>
              <a:rPr lang="de-DE" b="1" i="0" u="none" strike="noStrike" dirty="0">
                <a:solidFill>
                  <a:srgbClr val="000000"/>
                </a:solidFill>
                <a:effectLst/>
                <a:latin typeface="Arial" panose="020B0604020202020204" pitchFamily="34" charset="0"/>
              </a:rPr>
              <a:t> </a:t>
            </a:r>
            <a:r>
              <a:rPr lang="de-DE" b="0" i="0" u="none" strike="noStrike" dirty="0">
                <a:solidFill>
                  <a:srgbClr val="000000"/>
                </a:solidFill>
                <a:effectLst/>
                <a:latin typeface="Arial" panose="020B0604020202020204" pitchFamily="34" charset="0"/>
              </a:rPr>
              <a:t>to that </a:t>
            </a:r>
            <a:r>
              <a:rPr lang="de-DE" b="0" i="0" u="none" strike="noStrike" dirty="0" err="1">
                <a:solidFill>
                  <a:srgbClr val="000000"/>
                </a:solidFill>
                <a:effectLst/>
                <a:latin typeface="Arial" panose="020B0604020202020204" pitchFamily="34" charset="0"/>
              </a:rPr>
              <a:t>afforded</a:t>
            </a:r>
            <a:r>
              <a:rPr lang="de-DE" b="0" i="0" u="none" strike="noStrike" dirty="0">
                <a:solidFill>
                  <a:srgbClr val="000000"/>
                </a:solidFill>
                <a:effectLst/>
                <a:latin typeface="Arial" panose="020B0604020202020204" pitchFamily="34" charset="0"/>
              </a:rPr>
              <a:t> by this </a:t>
            </a:r>
            <a:r>
              <a:rPr lang="de-DE" b="1" i="0" u="none" strike="noStrike" dirty="0">
                <a:solidFill>
                  <a:srgbClr val="000000"/>
                </a:solidFill>
                <a:effectLst/>
                <a:latin typeface="Arial" panose="020B0604020202020204" pitchFamily="34" charset="0"/>
              </a:rPr>
              <a:t>Basic Law</a:t>
            </a:r>
            <a:r>
              <a:rPr lang="de-DE" b="0" i="0" u="none" strike="noStrike" dirty="0">
                <a:solidFill>
                  <a:srgbClr val="000000"/>
                </a:solidFill>
                <a:effectLst/>
                <a:latin typeface="Arial" panose="020B0604020202020204" pitchFamily="34" charset="0"/>
              </a:rPr>
              <a:t>. To this end the Federation </a:t>
            </a:r>
            <a:r>
              <a:rPr lang="de-DE" b="0" i="0" u="none" strike="noStrike" dirty="0" err="1">
                <a:solidFill>
                  <a:srgbClr val="000000"/>
                </a:solidFill>
                <a:effectLst/>
                <a:latin typeface="Arial" panose="020B0604020202020204" pitchFamily="34" charset="0"/>
              </a:rPr>
              <a:t>may</a:t>
            </a:r>
            <a:r>
              <a:rPr lang="de-DE" b="0"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transfer</a:t>
            </a:r>
            <a:r>
              <a:rPr lang="de-DE" b="1" i="0" u="none" strike="noStrike" dirty="0">
                <a:solidFill>
                  <a:srgbClr val="000000"/>
                </a:solidFill>
                <a:effectLst/>
                <a:latin typeface="Arial" panose="020B0604020202020204" pitchFamily="34" charset="0"/>
              </a:rPr>
              <a:t> sovereign </a:t>
            </a:r>
            <a:r>
              <a:rPr lang="de-DE" b="1" i="0" u="none" strike="noStrike" dirty="0" err="1">
                <a:solidFill>
                  <a:srgbClr val="000000"/>
                </a:solidFill>
                <a:effectLst/>
                <a:latin typeface="Arial" panose="020B0604020202020204" pitchFamily="34" charset="0"/>
              </a:rPr>
              <a:t>powers</a:t>
            </a:r>
            <a:r>
              <a:rPr lang="de-DE" b="0" i="0" u="none" strike="noStrike" dirty="0">
                <a:solidFill>
                  <a:srgbClr val="000000"/>
                </a:solidFill>
                <a:effectLst/>
                <a:latin typeface="Arial" panose="020B0604020202020204" pitchFamily="34" charset="0"/>
              </a:rPr>
              <a:t> by a law with the </a:t>
            </a:r>
            <a:r>
              <a:rPr lang="de-DE" b="0" i="0" u="none" strike="noStrike" dirty="0" err="1">
                <a:solidFill>
                  <a:srgbClr val="000000"/>
                </a:solidFill>
                <a:effectLst/>
                <a:latin typeface="Arial" panose="020B0604020202020204" pitchFamily="34" charset="0"/>
              </a:rPr>
              <a:t>consent</a:t>
            </a:r>
            <a:r>
              <a:rPr lang="de-DE" b="0" i="0" u="none" strike="noStrike" dirty="0">
                <a:solidFill>
                  <a:srgbClr val="000000"/>
                </a:solidFill>
                <a:effectLst/>
                <a:latin typeface="Arial" panose="020B0604020202020204" pitchFamily="34" charset="0"/>
              </a:rPr>
              <a:t> of the Bundesrat. The </a:t>
            </a:r>
            <a:r>
              <a:rPr lang="de-DE" b="0" i="0" u="none" strike="noStrike" dirty="0" err="1">
                <a:solidFill>
                  <a:srgbClr val="000000"/>
                </a:solidFill>
                <a:effectLst/>
                <a:latin typeface="Arial" panose="020B0604020202020204" pitchFamily="34" charset="0"/>
              </a:rPr>
              <a:t>establishment</a:t>
            </a:r>
            <a:r>
              <a:rPr lang="de-DE" b="0" i="0" u="none" strike="noStrike" dirty="0">
                <a:solidFill>
                  <a:srgbClr val="000000"/>
                </a:solidFill>
                <a:effectLst/>
                <a:latin typeface="Arial" panose="020B0604020202020204" pitchFamily="34" charset="0"/>
              </a:rPr>
              <a:t> of the European Union, as well as </a:t>
            </a:r>
            <a:r>
              <a:rPr lang="de-DE" b="0" i="0" u="none" strike="noStrike" dirty="0" err="1">
                <a:solidFill>
                  <a:srgbClr val="000000"/>
                </a:solidFill>
                <a:effectLst/>
                <a:latin typeface="Arial" panose="020B0604020202020204" pitchFamily="34" charset="0"/>
              </a:rPr>
              <a:t>changes</a:t>
            </a:r>
            <a:r>
              <a:rPr lang="de-DE" b="0" i="0" u="none" strike="noStrike" dirty="0">
                <a:solidFill>
                  <a:srgbClr val="000000"/>
                </a:solidFill>
                <a:effectLst/>
                <a:latin typeface="Arial" panose="020B0604020202020204" pitchFamily="34" charset="0"/>
              </a:rPr>
              <a:t> in its treaty </a:t>
            </a:r>
            <a:r>
              <a:rPr lang="de-DE" b="0" i="0" u="none" strike="noStrike" dirty="0" err="1">
                <a:solidFill>
                  <a:srgbClr val="000000"/>
                </a:solidFill>
                <a:effectLst/>
                <a:latin typeface="Arial" panose="020B0604020202020204" pitchFamily="34" charset="0"/>
              </a:rPr>
              <a:t>foundations</a:t>
            </a:r>
            <a:r>
              <a:rPr lang="de-DE" b="0" i="0" u="none" strike="noStrike" dirty="0">
                <a:solidFill>
                  <a:srgbClr val="000000"/>
                </a:solidFill>
                <a:effectLst/>
                <a:latin typeface="Arial" panose="020B0604020202020204" pitchFamily="34" charset="0"/>
              </a:rPr>
              <a:t> and </a:t>
            </a:r>
            <a:r>
              <a:rPr lang="de-DE" b="0" i="0" u="none" strike="noStrike" dirty="0" err="1">
                <a:solidFill>
                  <a:srgbClr val="000000"/>
                </a:solidFill>
                <a:effectLst/>
                <a:latin typeface="Arial" panose="020B0604020202020204" pitchFamily="34" charset="0"/>
              </a:rPr>
              <a:t>comparable</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regulations</a:t>
            </a:r>
            <a:r>
              <a:rPr lang="de-DE" b="0" i="0" u="none" strike="noStrike" dirty="0">
                <a:solidFill>
                  <a:srgbClr val="000000"/>
                </a:solidFill>
                <a:effectLst/>
                <a:latin typeface="Arial" panose="020B0604020202020204" pitchFamily="34" charset="0"/>
              </a:rPr>
              <a:t> that </a:t>
            </a:r>
            <a:r>
              <a:rPr lang="de-DE" b="0" i="0" u="none" strike="noStrike" dirty="0" err="1">
                <a:solidFill>
                  <a:srgbClr val="000000"/>
                </a:solidFill>
                <a:effectLst/>
                <a:latin typeface="Arial" panose="020B0604020202020204" pitchFamily="34" charset="0"/>
              </a:rPr>
              <a:t>amend</a:t>
            </a:r>
            <a:r>
              <a:rPr lang="de-DE" b="0" i="0" u="none" strike="noStrike" dirty="0">
                <a:solidFill>
                  <a:srgbClr val="000000"/>
                </a:solidFill>
                <a:effectLst/>
                <a:latin typeface="Arial" panose="020B0604020202020204" pitchFamily="34" charset="0"/>
              </a:rPr>
              <a:t> or </a:t>
            </a:r>
            <a:r>
              <a:rPr lang="de-DE" b="0" i="0" u="none" strike="noStrike" dirty="0" err="1">
                <a:solidFill>
                  <a:srgbClr val="000000"/>
                </a:solidFill>
                <a:effectLst/>
                <a:latin typeface="Arial" panose="020B0604020202020204" pitchFamily="34" charset="0"/>
              </a:rPr>
              <a:t>supplement</a:t>
            </a:r>
            <a:r>
              <a:rPr lang="de-DE" b="0" i="0" u="none" strike="noStrike" dirty="0">
                <a:solidFill>
                  <a:srgbClr val="000000"/>
                </a:solidFill>
                <a:effectLst/>
                <a:latin typeface="Arial" panose="020B0604020202020204" pitchFamily="34" charset="0"/>
              </a:rPr>
              <a:t> this Basic Law or make such </a:t>
            </a:r>
            <a:r>
              <a:rPr lang="de-DE" b="0" i="0" u="none" strike="noStrike" dirty="0" err="1">
                <a:solidFill>
                  <a:srgbClr val="000000"/>
                </a:solidFill>
                <a:effectLst/>
                <a:latin typeface="Arial" panose="020B0604020202020204" pitchFamily="34" charset="0"/>
              </a:rPr>
              <a:t>amendments</a:t>
            </a:r>
            <a:r>
              <a:rPr lang="de-DE" b="0" i="0" u="none" strike="noStrike" dirty="0">
                <a:solidFill>
                  <a:srgbClr val="000000"/>
                </a:solidFill>
                <a:effectLst/>
                <a:latin typeface="Arial" panose="020B0604020202020204" pitchFamily="34" charset="0"/>
              </a:rPr>
              <a:t> or </a:t>
            </a:r>
            <a:r>
              <a:rPr lang="de-DE" b="0" i="0" u="none" strike="noStrike" dirty="0" err="1">
                <a:solidFill>
                  <a:srgbClr val="000000"/>
                </a:solidFill>
                <a:effectLst/>
                <a:latin typeface="Arial" panose="020B0604020202020204" pitchFamily="34" charset="0"/>
              </a:rPr>
              <a:t>supplements</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possible</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shall</a:t>
            </a:r>
            <a:r>
              <a:rPr lang="de-DE" b="0" i="0" u="none" strike="noStrike" dirty="0">
                <a:solidFill>
                  <a:srgbClr val="000000"/>
                </a:solidFill>
                <a:effectLst/>
                <a:latin typeface="Arial" panose="020B0604020202020204" pitchFamily="34" charset="0"/>
              </a:rPr>
              <a:t> be </a:t>
            </a:r>
            <a:r>
              <a:rPr lang="de-DE" b="1" i="0" u="none" strike="noStrike" dirty="0" err="1">
                <a:solidFill>
                  <a:srgbClr val="000000"/>
                </a:solidFill>
                <a:effectLst/>
                <a:latin typeface="Arial" panose="020B0604020202020204" pitchFamily="34" charset="0"/>
              </a:rPr>
              <a:t>subject</a:t>
            </a:r>
            <a:r>
              <a:rPr lang="de-DE" b="1" i="0" u="none" strike="noStrike" dirty="0">
                <a:solidFill>
                  <a:srgbClr val="000000"/>
                </a:solidFill>
                <a:effectLst/>
                <a:latin typeface="Arial" panose="020B0604020202020204" pitchFamily="34" charset="0"/>
              </a:rPr>
              <a:t> to </a:t>
            </a:r>
            <a:r>
              <a:rPr lang="de-DE" b="1" i="0" u="none" strike="noStrike" dirty="0" err="1">
                <a:solidFill>
                  <a:srgbClr val="000000"/>
                </a:solidFill>
                <a:effectLst/>
                <a:latin typeface="Arial" panose="020B0604020202020204" pitchFamily="34" charset="0"/>
              </a:rPr>
              <a:t>paragraphs</a:t>
            </a:r>
            <a:r>
              <a:rPr lang="de-DE" b="1" i="0" u="none" strike="noStrike" dirty="0">
                <a:solidFill>
                  <a:srgbClr val="000000"/>
                </a:solidFill>
                <a:effectLst/>
                <a:latin typeface="Arial" panose="020B0604020202020204" pitchFamily="34" charset="0"/>
              </a:rPr>
              <a:t> (2) and (3) of Article 79</a:t>
            </a:r>
            <a:r>
              <a:rPr lang="de-DE" b="0" i="0" u="none" strike="noStrike" dirty="0">
                <a:solidFill>
                  <a:srgbClr val="000000"/>
                </a:solidFill>
                <a:effectLst/>
                <a:latin typeface="Arial" panose="020B0604020202020204" pitchFamily="34" charset="0"/>
              </a:rPr>
              <a:t>. …</a:t>
            </a:r>
          </a:p>
          <a:p>
            <a:pPr marL="514350" indent="-514350">
              <a:buAutoNum type="arabicParenBoth"/>
            </a:pPr>
            <a:r>
              <a:rPr lang="de-DE" b="0" i="0" u="none" strike="noStrike" dirty="0">
                <a:solidFill>
                  <a:srgbClr val="000000"/>
                </a:solidFill>
                <a:effectLst/>
                <a:latin typeface="Arial" panose="020B0604020202020204" pitchFamily="34" charset="0"/>
              </a:rPr>
              <a:t>The </a:t>
            </a:r>
            <a:r>
              <a:rPr lang="de-DE" b="1" i="0" u="none" strike="noStrike" dirty="0">
                <a:solidFill>
                  <a:srgbClr val="000000"/>
                </a:solidFill>
                <a:effectLst/>
                <a:latin typeface="Arial" panose="020B0604020202020204" pitchFamily="34" charset="0"/>
              </a:rPr>
              <a:t>Bundestag</a:t>
            </a:r>
            <a:r>
              <a:rPr lang="de-DE" b="0" i="0" u="none" strike="noStrike" dirty="0">
                <a:solidFill>
                  <a:srgbClr val="000000"/>
                </a:solidFill>
                <a:effectLst/>
                <a:latin typeface="Arial" panose="020B0604020202020204" pitchFamily="34" charset="0"/>
              </a:rPr>
              <a:t> and, </a:t>
            </a:r>
            <a:r>
              <a:rPr lang="de-DE" b="0" i="0" u="none" strike="noStrike" dirty="0" err="1">
                <a:solidFill>
                  <a:srgbClr val="000000"/>
                </a:solidFill>
                <a:effectLst/>
                <a:latin typeface="Arial" panose="020B0604020202020204" pitchFamily="34" charset="0"/>
              </a:rPr>
              <a:t>through</a:t>
            </a:r>
            <a:r>
              <a:rPr lang="de-DE" b="0" i="0" u="none" strike="noStrike" dirty="0">
                <a:solidFill>
                  <a:srgbClr val="000000"/>
                </a:solidFill>
                <a:effectLst/>
                <a:latin typeface="Arial" panose="020B0604020202020204" pitchFamily="34" charset="0"/>
              </a:rPr>
              <a:t> the </a:t>
            </a:r>
            <a:r>
              <a:rPr lang="de-DE" b="1" i="0" u="none" strike="noStrike" dirty="0">
                <a:solidFill>
                  <a:srgbClr val="000000"/>
                </a:solidFill>
                <a:effectLst/>
                <a:latin typeface="Arial" panose="020B0604020202020204" pitchFamily="34" charset="0"/>
              </a:rPr>
              <a:t>Bundesrat</a:t>
            </a:r>
            <a:r>
              <a:rPr lang="de-DE" b="0" i="0" u="none" strike="noStrike" dirty="0">
                <a:solidFill>
                  <a:srgbClr val="000000"/>
                </a:solidFill>
                <a:effectLst/>
                <a:latin typeface="Arial" panose="020B0604020202020204" pitchFamily="34" charset="0"/>
              </a:rPr>
              <a:t>, the </a:t>
            </a:r>
            <a:r>
              <a:rPr lang="de-DE" b="0" i="1" u="none" strike="noStrike" dirty="0">
                <a:solidFill>
                  <a:srgbClr val="000000"/>
                </a:solidFill>
                <a:effectLst/>
                <a:latin typeface="Arial" panose="020B0604020202020204" pitchFamily="34" charset="0"/>
              </a:rPr>
              <a:t>Länder</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shall</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participate</a:t>
            </a:r>
            <a:r>
              <a:rPr lang="de-DE" b="0" i="0" u="none" strike="noStrike" dirty="0">
                <a:solidFill>
                  <a:srgbClr val="000000"/>
                </a:solidFill>
                <a:effectLst/>
                <a:latin typeface="Arial" panose="020B0604020202020204" pitchFamily="34" charset="0"/>
              </a:rPr>
              <a:t> in </a:t>
            </a:r>
            <a:r>
              <a:rPr lang="de-DE" b="0" i="0" u="none" strike="noStrike" dirty="0" err="1">
                <a:solidFill>
                  <a:srgbClr val="000000"/>
                </a:solidFill>
                <a:effectLst/>
                <a:latin typeface="Arial" panose="020B0604020202020204" pitchFamily="34" charset="0"/>
              </a:rPr>
              <a:t>matters</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concerning</a:t>
            </a:r>
            <a:r>
              <a:rPr lang="de-DE" b="0" i="0" u="none" strike="noStrike" dirty="0">
                <a:solidFill>
                  <a:srgbClr val="000000"/>
                </a:solidFill>
                <a:effectLst/>
                <a:latin typeface="Arial" panose="020B0604020202020204" pitchFamily="34" charset="0"/>
              </a:rPr>
              <a:t> the European Union. The Federal Government </a:t>
            </a:r>
            <a:r>
              <a:rPr lang="de-DE" b="0" i="0" u="none" strike="noStrike" dirty="0" err="1">
                <a:solidFill>
                  <a:srgbClr val="000000"/>
                </a:solidFill>
                <a:effectLst/>
                <a:latin typeface="Arial" panose="020B0604020202020204" pitchFamily="34" charset="0"/>
              </a:rPr>
              <a:t>shall</a:t>
            </a:r>
            <a:r>
              <a:rPr lang="de-DE" b="0"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notify</a:t>
            </a:r>
            <a:r>
              <a:rPr lang="de-DE" b="0" i="0" u="none" strike="noStrike" dirty="0">
                <a:solidFill>
                  <a:srgbClr val="000000"/>
                </a:solidFill>
                <a:effectLst/>
                <a:latin typeface="Arial" panose="020B0604020202020204" pitchFamily="34" charset="0"/>
              </a:rPr>
              <a:t> the Bundestag of such </a:t>
            </a:r>
            <a:r>
              <a:rPr lang="de-DE" b="0" i="0" u="none" strike="noStrike" dirty="0" err="1">
                <a:solidFill>
                  <a:srgbClr val="000000"/>
                </a:solidFill>
                <a:effectLst/>
                <a:latin typeface="Arial" panose="020B0604020202020204" pitchFamily="34" charset="0"/>
              </a:rPr>
              <a:t>matters</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comprehensively</a:t>
            </a:r>
            <a:r>
              <a:rPr lang="de-DE" b="0" i="0" u="none" strike="noStrike" dirty="0">
                <a:solidFill>
                  <a:srgbClr val="000000"/>
                </a:solidFill>
                <a:effectLst/>
                <a:latin typeface="Arial" panose="020B0604020202020204" pitchFamily="34" charset="0"/>
              </a:rPr>
              <a:t> and as </a:t>
            </a:r>
            <a:r>
              <a:rPr lang="de-DE" b="0" i="0" u="none" strike="noStrike" dirty="0" err="1">
                <a:solidFill>
                  <a:srgbClr val="000000"/>
                </a:solidFill>
                <a:effectLst/>
                <a:latin typeface="Arial" panose="020B0604020202020204" pitchFamily="34" charset="0"/>
              </a:rPr>
              <a:t>early</a:t>
            </a:r>
            <a:r>
              <a:rPr lang="de-DE" b="0" i="0" u="none" strike="noStrike" dirty="0">
                <a:solidFill>
                  <a:srgbClr val="000000"/>
                </a:solidFill>
                <a:effectLst/>
                <a:latin typeface="Arial" panose="020B0604020202020204" pitchFamily="34" charset="0"/>
              </a:rPr>
              <a:t> as </a:t>
            </a:r>
            <a:r>
              <a:rPr lang="de-DE" b="0" i="0" u="none" strike="noStrike" dirty="0" err="1">
                <a:solidFill>
                  <a:srgbClr val="000000"/>
                </a:solidFill>
                <a:effectLst/>
                <a:latin typeface="Arial" panose="020B0604020202020204" pitchFamily="34" charset="0"/>
              </a:rPr>
              <a:t>possible</a:t>
            </a:r>
            <a:r>
              <a:rPr lang="de-DE" b="0" i="0" u="none" strike="noStrike" dirty="0">
                <a:solidFill>
                  <a:srgbClr val="000000"/>
                </a:solidFill>
                <a:effectLst/>
                <a:latin typeface="Arial" panose="020B0604020202020204" pitchFamily="34" charset="0"/>
              </a:rPr>
              <a:t>.</a:t>
            </a:r>
          </a:p>
          <a:p>
            <a:endParaRPr lang="de-DE" dirty="0"/>
          </a:p>
        </p:txBody>
      </p:sp>
    </p:spTree>
    <p:extLst>
      <p:ext uri="{BB962C8B-B14F-4D97-AF65-F5344CB8AC3E}">
        <p14:creationId xmlns:p14="http://schemas.microsoft.com/office/powerpoint/2010/main" val="109450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00687-23BA-8175-341B-2871EB0294CF}"/>
              </a:ext>
            </a:extLst>
          </p:cNvPr>
          <p:cNvSpPr>
            <a:spLocks noGrp="1"/>
          </p:cNvSpPr>
          <p:nvPr>
            <p:ph type="title"/>
          </p:nvPr>
        </p:nvSpPr>
        <p:spPr/>
        <p:txBody>
          <a:bodyPr/>
          <a:lstStyle/>
          <a:p>
            <a:r>
              <a:rPr lang="de-DE" dirty="0"/>
              <a:t>Article 79</a:t>
            </a:r>
          </a:p>
        </p:txBody>
      </p:sp>
      <p:sp>
        <p:nvSpPr>
          <p:cNvPr id="3" name="Inhaltsplatzhalter 2">
            <a:extLst>
              <a:ext uri="{FF2B5EF4-FFF2-40B4-BE49-F238E27FC236}">
                <a16:creationId xmlns:a16="http://schemas.microsoft.com/office/drawing/2014/main" id="{A3D9CD70-F351-7A6F-D9A5-0E78D4DDB01E}"/>
              </a:ext>
            </a:extLst>
          </p:cNvPr>
          <p:cNvSpPr>
            <a:spLocks noGrp="1"/>
          </p:cNvSpPr>
          <p:nvPr>
            <p:ph idx="1"/>
          </p:nvPr>
        </p:nvSpPr>
        <p:spPr>
          <a:xfrm>
            <a:off x="131379" y="1417638"/>
            <a:ext cx="9012621" cy="5165724"/>
          </a:xfrm>
        </p:spPr>
        <p:txBody>
          <a:bodyPr anchor="ctr">
            <a:normAutofit/>
          </a:bodyPr>
          <a:lstStyle/>
          <a:p>
            <a:pPr marL="514350" indent="-514350">
              <a:buFont typeface="+mj-lt"/>
              <a:buAutoNum type="arabicParenBoth"/>
            </a:pPr>
            <a:r>
              <a:rPr lang="de-DE" b="0" i="0" u="none" strike="noStrike" dirty="0">
                <a:solidFill>
                  <a:srgbClr val="000000"/>
                </a:solidFill>
                <a:effectLst/>
                <a:latin typeface="Arial" panose="020B0604020202020204" pitchFamily="34" charset="0"/>
              </a:rPr>
              <a:t>This Basic Law </a:t>
            </a:r>
            <a:r>
              <a:rPr lang="de-DE" b="0" i="0" u="none" strike="noStrike" dirty="0" err="1">
                <a:solidFill>
                  <a:srgbClr val="000000"/>
                </a:solidFill>
                <a:effectLst/>
                <a:latin typeface="Arial" panose="020B0604020202020204" pitchFamily="34" charset="0"/>
              </a:rPr>
              <a:t>may</a:t>
            </a:r>
            <a:r>
              <a:rPr lang="de-DE" b="0" i="0" u="none" strike="noStrike" dirty="0">
                <a:solidFill>
                  <a:srgbClr val="000000"/>
                </a:solidFill>
                <a:effectLst/>
                <a:latin typeface="Arial" panose="020B0604020202020204" pitchFamily="34" charset="0"/>
              </a:rPr>
              <a:t> be </a:t>
            </a:r>
            <a:r>
              <a:rPr lang="de-DE" b="0" i="0" u="none" strike="noStrike" dirty="0" err="1">
                <a:solidFill>
                  <a:srgbClr val="000000"/>
                </a:solidFill>
                <a:effectLst/>
                <a:latin typeface="Arial" panose="020B0604020202020204" pitchFamily="34" charset="0"/>
              </a:rPr>
              <a:t>amended</a:t>
            </a:r>
            <a:r>
              <a:rPr lang="de-DE" b="0" i="0" u="none" strike="noStrike" dirty="0">
                <a:solidFill>
                  <a:srgbClr val="000000"/>
                </a:solidFill>
                <a:effectLst/>
                <a:latin typeface="Arial" panose="020B0604020202020204" pitchFamily="34" charset="0"/>
              </a:rPr>
              <a:t> only by a law </a:t>
            </a:r>
            <a:r>
              <a:rPr lang="de-DE" b="0" i="0" u="none" strike="noStrike" dirty="0" err="1">
                <a:solidFill>
                  <a:srgbClr val="000000"/>
                </a:solidFill>
                <a:effectLst/>
                <a:latin typeface="Arial" panose="020B0604020202020204" pitchFamily="34" charset="0"/>
              </a:rPr>
              <a:t>expressly</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amending</a:t>
            </a:r>
            <a:r>
              <a:rPr lang="de-DE" b="0" i="0" u="none" strike="noStrike" dirty="0">
                <a:solidFill>
                  <a:srgbClr val="000000"/>
                </a:solidFill>
                <a:effectLst/>
                <a:latin typeface="Arial" panose="020B0604020202020204" pitchFamily="34" charset="0"/>
              </a:rPr>
              <a:t> or </a:t>
            </a:r>
            <a:r>
              <a:rPr lang="de-DE" b="0" i="0" u="none" strike="noStrike" dirty="0" err="1">
                <a:solidFill>
                  <a:srgbClr val="000000"/>
                </a:solidFill>
                <a:effectLst/>
                <a:latin typeface="Arial" panose="020B0604020202020204" pitchFamily="34" charset="0"/>
              </a:rPr>
              <a:t>supplementing</a:t>
            </a:r>
            <a:r>
              <a:rPr lang="de-DE" b="0" i="0" u="none" strike="noStrike" dirty="0">
                <a:solidFill>
                  <a:srgbClr val="000000"/>
                </a:solidFill>
                <a:effectLst/>
                <a:latin typeface="Arial" panose="020B0604020202020204" pitchFamily="34" charset="0"/>
              </a:rPr>
              <a:t> its text. …</a:t>
            </a:r>
          </a:p>
          <a:p>
            <a:pPr marL="514350" indent="-514350">
              <a:buFont typeface="+mj-lt"/>
              <a:buAutoNum type="arabicParenBoth"/>
            </a:pPr>
            <a:r>
              <a:rPr lang="de-DE" b="0" i="0" u="none" strike="noStrike" dirty="0">
                <a:solidFill>
                  <a:srgbClr val="000000"/>
                </a:solidFill>
                <a:effectLst/>
                <a:latin typeface="Arial" panose="020B0604020202020204" pitchFamily="34" charset="0"/>
              </a:rPr>
              <a:t>Any such law </a:t>
            </a:r>
            <a:r>
              <a:rPr lang="de-DE" b="0" i="0" u="none" strike="noStrike" dirty="0" err="1">
                <a:solidFill>
                  <a:srgbClr val="000000"/>
                </a:solidFill>
                <a:effectLst/>
                <a:latin typeface="Arial" panose="020B0604020202020204" pitchFamily="34" charset="0"/>
              </a:rPr>
              <a:t>shall</a:t>
            </a:r>
            <a:r>
              <a:rPr lang="de-DE" b="0" i="0" u="none" strike="noStrike" dirty="0">
                <a:solidFill>
                  <a:srgbClr val="000000"/>
                </a:solidFill>
                <a:effectLst/>
                <a:latin typeface="Arial" panose="020B0604020202020204" pitchFamily="34" charset="0"/>
              </a:rPr>
              <a:t> be carried by </a:t>
            </a:r>
            <a:r>
              <a:rPr lang="de-DE" b="1" i="0" u="none" strike="noStrike" dirty="0">
                <a:solidFill>
                  <a:srgbClr val="000000"/>
                </a:solidFill>
                <a:effectLst/>
                <a:latin typeface="Arial" panose="020B0604020202020204" pitchFamily="34" charset="0"/>
              </a:rPr>
              <a:t>two </a:t>
            </a:r>
            <a:r>
              <a:rPr lang="de-DE" b="1" i="0" u="none" strike="noStrike" dirty="0" err="1">
                <a:solidFill>
                  <a:srgbClr val="000000"/>
                </a:solidFill>
                <a:effectLst/>
                <a:latin typeface="Arial" panose="020B0604020202020204" pitchFamily="34" charset="0"/>
              </a:rPr>
              <a:t>thirds</a:t>
            </a:r>
            <a:r>
              <a:rPr lang="de-DE" b="1" i="0" u="none" strike="noStrike" dirty="0">
                <a:solidFill>
                  <a:srgbClr val="000000"/>
                </a:solidFill>
                <a:effectLst/>
                <a:latin typeface="Arial" panose="020B0604020202020204" pitchFamily="34" charset="0"/>
              </a:rPr>
              <a:t> of the </a:t>
            </a:r>
            <a:r>
              <a:rPr lang="de-DE" b="1" i="0" u="none" strike="noStrike" dirty="0" err="1">
                <a:solidFill>
                  <a:srgbClr val="000000"/>
                </a:solidFill>
                <a:effectLst/>
                <a:latin typeface="Arial" panose="020B0604020202020204" pitchFamily="34" charset="0"/>
              </a:rPr>
              <a:t>Members</a:t>
            </a:r>
            <a:r>
              <a:rPr lang="de-DE" b="1" i="0" u="none" strike="noStrike" dirty="0">
                <a:solidFill>
                  <a:srgbClr val="000000"/>
                </a:solidFill>
                <a:effectLst/>
                <a:latin typeface="Arial" panose="020B0604020202020204" pitchFamily="34" charset="0"/>
              </a:rPr>
              <a:t> of the Bundestag and two </a:t>
            </a:r>
            <a:r>
              <a:rPr lang="de-DE" b="1" i="0" u="none" strike="noStrike" dirty="0" err="1">
                <a:solidFill>
                  <a:srgbClr val="000000"/>
                </a:solidFill>
                <a:effectLst/>
                <a:latin typeface="Arial" panose="020B0604020202020204" pitchFamily="34" charset="0"/>
              </a:rPr>
              <a:t>thirds</a:t>
            </a:r>
            <a:r>
              <a:rPr lang="de-DE" b="1" i="0" u="none" strike="noStrike" dirty="0">
                <a:solidFill>
                  <a:srgbClr val="000000"/>
                </a:solidFill>
                <a:effectLst/>
                <a:latin typeface="Arial" panose="020B0604020202020204" pitchFamily="34" charset="0"/>
              </a:rPr>
              <a:t> of the </a:t>
            </a:r>
            <a:r>
              <a:rPr lang="de-DE" b="1" i="0" u="none" strike="noStrike" dirty="0" err="1">
                <a:solidFill>
                  <a:srgbClr val="000000"/>
                </a:solidFill>
                <a:effectLst/>
                <a:latin typeface="Arial" panose="020B0604020202020204" pitchFamily="34" charset="0"/>
              </a:rPr>
              <a:t>votes</a:t>
            </a:r>
            <a:r>
              <a:rPr lang="de-DE" b="1" i="0" u="none" strike="noStrike" dirty="0">
                <a:solidFill>
                  <a:srgbClr val="000000"/>
                </a:solidFill>
                <a:effectLst/>
                <a:latin typeface="Arial" panose="020B0604020202020204" pitchFamily="34" charset="0"/>
              </a:rPr>
              <a:t> of the Bundesrat</a:t>
            </a:r>
            <a:r>
              <a:rPr lang="de-DE" b="0" i="0" u="none" strike="noStrike" dirty="0">
                <a:solidFill>
                  <a:srgbClr val="000000"/>
                </a:solidFill>
                <a:effectLst/>
                <a:latin typeface="Arial" panose="020B0604020202020204" pitchFamily="34" charset="0"/>
              </a:rPr>
              <a:t>.</a:t>
            </a:r>
          </a:p>
          <a:p>
            <a:pPr marL="514350" indent="-514350">
              <a:buFont typeface="+mj-lt"/>
              <a:buAutoNum type="arabicParenBoth"/>
            </a:pPr>
            <a:r>
              <a:rPr lang="de-DE" b="0" i="0" u="none" strike="noStrike" dirty="0" err="1">
                <a:solidFill>
                  <a:srgbClr val="000000"/>
                </a:solidFill>
                <a:effectLst/>
                <a:latin typeface="Arial" panose="020B0604020202020204" pitchFamily="34" charset="0"/>
              </a:rPr>
              <a:t>Amendments</a:t>
            </a:r>
            <a:r>
              <a:rPr lang="de-DE" b="0" i="0" u="none" strike="noStrike" dirty="0">
                <a:solidFill>
                  <a:srgbClr val="000000"/>
                </a:solidFill>
                <a:effectLst/>
                <a:latin typeface="Arial" panose="020B0604020202020204" pitchFamily="34" charset="0"/>
              </a:rPr>
              <a:t> to this Basic Law </a:t>
            </a:r>
            <a:r>
              <a:rPr lang="de-DE" b="0" i="0" u="none" strike="noStrike" dirty="0" err="1">
                <a:solidFill>
                  <a:srgbClr val="000000"/>
                </a:solidFill>
                <a:effectLst/>
                <a:latin typeface="Arial" panose="020B0604020202020204" pitchFamily="34" charset="0"/>
              </a:rPr>
              <a:t>affecting</a:t>
            </a:r>
            <a:r>
              <a:rPr lang="de-DE" b="0" i="0" u="none" strike="noStrike" dirty="0">
                <a:solidFill>
                  <a:srgbClr val="000000"/>
                </a:solidFill>
                <a:effectLst/>
                <a:latin typeface="Arial" panose="020B0604020202020204" pitchFamily="34" charset="0"/>
              </a:rPr>
              <a:t> the </a:t>
            </a:r>
            <a:r>
              <a:rPr lang="de-DE" b="1" i="0" u="none" strike="noStrike" dirty="0" err="1">
                <a:solidFill>
                  <a:srgbClr val="000000"/>
                </a:solidFill>
                <a:effectLst/>
                <a:latin typeface="Arial" panose="020B0604020202020204" pitchFamily="34" charset="0"/>
              </a:rPr>
              <a:t>division</a:t>
            </a:r>
            <a:r>
              <a:rPr lang="de-DE" b="1" i="0" u="none" strike="noStrike" dirty="0">
                <a:solidFill>
                  <a:srgbClr val="000000"/>
                </a:solidFill>
                <a:effectLst/>
                <a:latin typeface="Arial" panose="020B0604020202020204" pitchFamily="34" charset="0"/>
              </a:rPr>
              <a:t> of the Federation into </a:t>
            </a:r>
            <a:r>
              <a:rPr lang="de-DE" b="1" i="1" u="none" strike="noStrike" dirty="0">
                <a:solidFill>
                  <a:srgbClr val="000000"/>
                </a:solidFill>
                <a:effectLst/>
                <a:latin typeface="Arial" panose="020B0604020202020204" pitchFamily="34" charset="0"/>
              </a:rPr>
              <a:t>Länder</a:t>
            </a:r>
            <a:r>
              <a:rPr lang="de-DE" b="0" i="0" u="none" strike="noStrike" dirty="0">
                <a:solidFill>
                  <a:srgbClr val="000000"/>
                </a:solidFill>
                <a:effectLst/>
                <a:latin typeface="Arial" panose="020B0604020202020204" pitchFamily="34" charset="0"/>
              </a:rPr>
              <a:t>, their </a:t>
            </a:r>
            <a:r>
              <a:rPr lang="de-DE" b="0" i="0" u="none" strike="noStrike" dirty="0" err="1">
                <a:solidFill>
                  <a:srgbClr val="000000"/>
                </a:solidFill>
                <a:effectLst/>
                <a:latin typeface="Arial" panose="020B0604020202020204" pitchFamily="34" charset="0"/>
              </a:rPr>
              <a:t>participation</a:t>
            </a:r>
            <a:r>
              <a:rPr lang="de-DE" b="0" i="0" u="none" strike="noStrike" dirty="0">
                <a:solidFill>
                  <a:srgbClr val="000000"/>
                </a:solidFill>
                <a:effectLst/>
                <a:latin typeface="Arial" panose="020B0604020202020204" pitchFamily="34" charset="0"/>
              </a:rPr>
              <a:t> in </a:t>
            </a:r>
            <a:r>
              <a:rPr lang="de-DE" b="0" i="0" u="none" strike="noStrike" dirty="0" err="1">
                <a:solidFill>
                  <a:srgbClr val="000000"/>
                </a:solidFill>
                <a:effectLst/>
                <a:latin typeface="Arial" panose="020B0604020202020204" pitchFamily="34" charset="0"/>
              </a:rPr>
              <a:t>principle</a:t>
            </a:r>
            <a:r>
              <a:rPr lang="de-DE" b="0" i="0" u="none" strike="noStrike" dirty="0">
                <a:solidFill>
                  <a:srgbClr val="000000"/>
                </a:solidFill>
                <a:effectLst/>
                <a:latin typeface="Arial" panose="020B0604020202020204" pitchFamily="34" charset="0"/>
              </a:rPr>
              <a:t> in the legislative process, or the </a:t>
            </a:r>
            <a:r>
              <a:rPr lang="de-DE" b="1" i="0" u="none" strike="noStrike" dirty="0" err="1">
                <a:solidFill>
                  <a:srgbClr val="000000"/>
                </a:solidFill>
                <a:effectLst/>
                <a:latin typeface="Arial" panose="020B0604020202020204" pitchFamily="34" charset="0"/>
              </a:rPr>
              <a:t>principles</a:t>
            </a:r>
            <a:r>
              <a:rPr lang="de-DE" b="1" i="0" u="none" strike="noStrike" dirty="0">
                <a:solidFill>
                  <a:srgbClr val="000000"/>
                </a:solidFill>
                <a:effectLst/>
                <a:latin typeface="Arial" panose="020B0604020202020204" pitchFamily="34" charset="0"/>
              </a:rPr>
              <a:t> </a:t>
            </a:r>
            <a:r>
              <a:rPr lang="de-DE" b="1" i="0" u="none" strike="noStrike" dirty="0" err="1">
                <a:solidFill>
                  <a:srgbClr val="000000"/>
                </a:solidFill>
                <a:effectLst/>
                <a:latin typeface="Arial" panose="020B0604020202020204" pitchFamily="34" charset="0"/>
              </a:rPr>
              <a:t>laid</a:t>
            </a:r>
            <a:r>
              <a:rPr lang="de-DE" b="1" i="0" u="none" strike="noStrike" dirty="0">
                <a:solidFill>
                  <a:srgbClr val="000000"/>
                </a:solidFill>
                <a:effectLst/>
                <a:latin typeface="Arial" panose="020B0604020202020204" pitchFamily="34" charset="0"/>
              </a:rPr>
              <a:t> down in </a:t>
            </a:r>
            <a:r>
              <a:rPr lang="de-DE" b="1" i="0" u="none" strike="noStrike" dirty="0" err="1">
                <a:solidFill>
                  <a:srgbClr val="000000"/>
                </a:solidFill>
                <a:effectLst/>
                <a:latin typeface="Arial" panose="020B0604020202020204" pitchFamily="34" charset="0"/>
              </a:rPr>
              <a:t>Articles</a:t>
            </a:r>
            <a:r>
              <a:rPr lang="de-DE" b="1" i="0" u="none" strike="noStrike" dirty="0">
                <a:solidFill>
                  <a:srgbClr val="000000"/>
                </a:solidFill>
                <a:effectLst/>
                <a:latin typeface="Arial" panose="020B0604020202020204" pitchFamily="34" charset="0"/>
              </a:rPr>
              <a:t> 1 and 20</a:t>
            </a:r>
            <a:r>
              <a:rPr lang="de-DE" b="0" i="0" u="none" strike="noStrike" dirty="0">
                <a:solidFill>
                  <a:srgbClr val="000000"/>
                </a:solidFill>
                <a:effectLst/>
                <a:latin typeface="Arial" panose="020B0604020202020204" pitchFamily="34" charset="0"/>
              </a:rPr>
              <a:t> </a:t>
            </a:r>
            <a:r>
              <a:rPr lang="de-DE" b="0" i="0" u="none" strike="noStrike" dirty="0" err="1">
                <a:solidFill>
                  <a:srgbClr val="000000"/>
                </a:solidFill>
                <a:effectLst/>
                <a:latin typeface="Arial" panose="020B0604020202020204" pitchFamily="34" charset="0"/>
              </a:rPr>
              <a:t>shall</a:t>
            </a:r>
            <a:r>
              <a:rPr lang="de-DE" b="0" i="0" u="none" strike="noStrike" dirty="0">
                <a:solidFill>
                  <a:srgbClr val="000000"/>
                </a:solidFill>
                <a:effectLst/>
                <a:latin typeface="Arial" panose="020B0604020202020204" pitchFamily="34" charset="0"/>
              </a:rPr>
              <a:t> be </a:t>
            </a:r>
            <a:r>
              <a:rPr lang="de-DE" b="0" i="0" u="none" strike="noStrike" dirty="0" err="1">
                <a:solidFill>
                  <a:srgbClr val="000000"/>
                </a:solidFill>
                <a:effectLst/>
                <a:latin typeface="Arial" panose="020B0604020202020204" pitchFamily="34" charset="0"/>
              </a:rPr>
              <a:t>inadmissible</a:t>
            </a:r>
            <a:r>
              <a:rPr lang="de-DE" b="0" i="0" u="none" strike="noStrike" dirty="0">
                <a:solidFill>
                  <a:srgbClr val="000000"/>
                </a:solidFill>
                <a:effectLst/>
                <a:latin typeface="Arial" panose="020B0604020202020204" pitchFamily="34" charset="0"/>
              </a:rPr>
              <a:t>.</a:t>
            </a:r>
          </a:p>
          <a:p>
            <a:pPr marL="0" indent="0">
              <a:buNone/>
            </a:pPr>
            <a:endParaRPr lang="de-DE" dirty="0"/>
          </a:p>
        </p:txBody>
      </p:sp>
    </p:spTree>
    <p:extLst>
      <p:ext uri="{BB962C8B-B14F-4D97-AF65-F5344CB8AC3E}">
        <p14:creationId xmlns:p14="http://schemas.microsoft.com/office/powerpoint/2010/main" val="35093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sz="2900" dirty="0"/>
              <a:t>III. National Limits of </a:t>
            </a:r>
            <a:r>
              <a:rPr lang="de-DE" sz="2900" dirty="0" err="1"/>
              <a:t>Implementation</a:t>
            </a:r>
            <a:endParaRPr lang="de-DE" sz="2900" dirty="0"/>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109484" y="1324112"/>
            <a:ext cx="9144000" cy="4932362"/>
          </a:xfrm>
        </p:spPr>
        <p:txBody>
          <a:bodyPr>
            <a:noAutofit/>
          </a:bodyPr>
          <a:lstStyle/>
          <a:p>
            <a:pPr marL="0" lvl="0" indent="0">
              <a:lnSpc>
                <a:spcPct val="107000"/>
              </a:lnSpc>
              <a:spcBef>
                <a:spcPts val="200"/>
              </a:spcBef>
              <a:buNone/>
            </a:pPr>
            <a:r>
              <a:rPr lang="de-DE"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1. C</a:t>
            </a:r>
            <a:r>
              <a:rPr lang="en-GB" sz="2400" b="1" dirty="0" err="1">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onstitutional</a:t>
            </a:r>
            <a:r>
              <a:rPr lang="en-GB"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identity</a:t>
            </a:r>
            <a:r>
              <a:rPr lang="de-DE"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de-DE"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German Federal Constitutional Court</a:t>
            </a:r>
          </a:p>
          <a:p>
            <a:pPr marL="205740" marR="548640" indent="0" algn="just">
              <a:lnSpc>
                <a:spcPct val="107000"/>
              </a:lnSpc>
              <a:spcBef>
                <a:spcPts val="1000"/>
              </a:spcBef>
              <a:spcAft>
                <a:spcPts val="800"/>
              </a:spcAft>
              <a:buNone/>
            </a:pP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The Federal Constitutional Court examines whether legal instruments of the European institutions and bodies keep within the </a:t>
            </a:r>
            <a:r>
              <a:rPr lang="en-GB" sz="1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boundaries of the sovereign powers</a:t>
            </a: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accorded to them by way of conferral, whilst adhering to the principle of </a:t>
            </a:r>
            <a:r>
              <a:rPr lang="en-GB" sz="1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subsidiarity</a:t>
            </a: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under Community and Union law. Furthermore, the Federal Constitutional Court reviews whether the </a:t>
            </a:r>
            <a:r>
              <a:rPr lang="en-GB" sz="1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inviolable core content of the constitutional identity</a:t>
            </a: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of the Basic Law pursuant to Article 23.1 third sentence in conjunction with Article 79.3 of the Basic Law is respected. The exercise of this review power, which is rooted in constitutional law, follows the principle of the Basic Law’s openness towards European Law (</a:t>
            </a:r>
            <a:r>
              <a:rPr lang="en-GB" sz="1800" b="1" i="1"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Europarechtsfreundlichkeit</a:t>
            </a: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and it therefore also does not contradict the principle of sincere cooperation (Article 4.3 Lisbon TEU); otherwise, with progressing integration, the fundamental political and constitutional structures of sovereign Member States, which are recognised by Article 4.2 first sentence Lisbon TEU, cannot be safeguarded in any other way. In this respect, the </a:t>
            </a:r>
            <a:r>
              <a:rPr lang="en-GB" sz="1800" b="1"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guarantee of national constitutional identity under constitutional and under Union law go hand in hand</a:t>
            </a:r>
            <a:r>
              <a:rPr lang="en-GB"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rPr>
              <a:t> in the European legal area.</a:t>
            </a:r>
            <a:endParaRPr lang="de-DE" sz="18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a:p>
            <a:pPr marL="205740" marR="548640" indent="0" algn="just">
              <a:lnSpc>
                <a:spcPct val="107000"/>
              </a:lnSpc>
              <a:spcBef>
                <a:spcPts val="1000"/>
              </a:spcBef>
              <a:spcAft>
                <a:spcPts val="800"/>
              </a:spcAft>
              <a:buNone/>
            </a:pPr>
            <a:r>
              <a:rPr lang="en-GB" sz="1400" dirty="0">
                <a:solidFill>
                  <a:srgbClr val="404040"/>
                </a:solidFill>
                <a:latin typeface="Calibri" panose="020F0502020204030204" pitchFamily="34" charset="0"/>
                <a:ea typeface="Calibri" panose="020F0502020204030204" pitchFamily="34" charset="0"/>
                <a:cs typeface="Times New Roman" panose="02020603050405020304" pitchFamily="18" charset="0"/>
              </a:rPr>
              <a:t>Judgment of the Second Senate of 30 June 2009, </a:t>
            </a:r>
            <a:r>
              <a:rPr lang="en-GB" sz="1400" dirty="0" err="1">
                <a:solidFill>
                  <a:srgbClr val="404040"/>
                </a:solidFill>
                <a:latin typeface="Calibri" panose="020F0502020204030204" pitchFamily="34" charset="0"/>
                <a:ea typeface="Calibri" panose="020F0502020204030204" pitchFamily="34" charset="0"/>
                <a:cs typeface="Times New Roman" panose="02020603050405020304" pitchFamily="18" charset="0"/>
              </a:rPr>
              <a:t>BVerfGE</a:t>
            </a:r>
            <a:r>
              <a:rPr lang="en-GB" sz="1400" dirty="0">
                <a:solidFill>
                  <a:srgbClr val="404040"/>
                </a:solidFill>
                <a:latin typeface="Calibri" panose="020F0502020204030204" pitchFamily="34" charset="0"/>
                <a:ea typeface="Calibri" panose="020F0502020204030204" pitchFamily="34" charset="0"/>
                <a:cs typeface="Times New Roman" panose="02020603050405020304" pitchFamily="18" charset="0"/>
              </a:rPr>
              <a:t> 123, 267</a:t>
            </a:r>
            <a:r>
              <a:rPr lang="de-DE" sz="1400" dirty="0">
                <a:solidFill>
                  <a:srgbClr val="404040"/>
                </a:solidFill>
                <a:latin typeface="Calibri" panose="020F0502020204030204" pitchFamily="34" charset="0"/>
                <a:ea typeface="Calibri" panose="020F0502020204030204" pitchFamily="34" charset="0"/>
                <a:cs typeface="Times New Roman" panose="02020603050405020304" pitchFamily="18" charset="0"/>
              </a:rPr>
              <a:t> – Lisbon Treaty,</a:t>
            </a:r>
            <a:r>
              <a:rPr lang="en-GB" sz="1400" dirty="0">
                <a:solidFill>
                  <a:srgbClr val="404040"/>
                </a:solidFill>
                <a:latin typeface="Calibri" panose="020F0502020204030204" pitchFamily="34" charset="0"/>
                <a:ea typeface="Calibri" panose="020F0502020204030204" pitchFamily="34" charset="0"/>
                <a:cs typeface="Times New Roman" panose="02020603050405020304" pitchFamily="18" charset="0"/>
              </a:rPr>
              <a:t> Headnote 5 (citations omitted)</a:t>
            </a:r>
            <a:endParaRPr lang="de-DE" sz="1400" i="1" dirty="0">
              <a:solidFill>
                <a:srgbClr val="40404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513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925E3-03B1-A2A0-F3F8-6E2BB9092E8F}"/>
              </a:ext>
            </a:extLst>
          </p:cNvPr>
          <p:cNvSpPr>
            <a:spLocks noGrp="1"/>
          </p:cNvSpPr>
          <p:nvPr>
            <p:ph type="title"/>
          </p:nvPr>
        </p:nvSpPr>
        <p:spPr/>
        <p:txBody>
          <a:bodyPr/>
          <a:lstStyle/>
          <a:p>
            <a:r>
              <a:rPr lang="de-DE" dirty="0"/>
              <a:t>EU Constitutional Identity</a:t>
            </a:r>
          </a:p>
        </p:txBody>
      </p:sp>
      <p:sp>
        <p:nvSpPr>
          <p:cNvPr id="3" name="Inhaltsplatzhalter 2">
            <a:extLst>
              <a:ext uri="{FF2B5EF4-FFF2-40B4-BE49-F238E27FC236}">
                <a16:creationId xmlns:a16="http://schemas.microsoft.com/office/drawing/2014/main" id="{6AC7747C-7857-58B4-F2B3-CBCF15627E55}"/>
              </a:ext>
            </a:extLst>
          </p:cNvPr>
          <p:cNvSpPr>
            <a:spLocks noGrp="1"/>
          </p:cNvSpPr>
          <p:nvPr>
            <p:ph idx="1"/>
          </p:nvPr>
        </p:nvSpPr>
        <p:spPr>
          <a:xfrm>
            <a:off x="251520" y="1417638"/>
            <a:ext cx="8435280" cy="4750509"/>
          </a:xfrm>
        </p:spPr>
        <p:txBody>
          <a:bodyPr>
            <a:noAutofit/>
          </a:bodyPr>
          <a:lstStyle/>
          <a:p>
            <a:pPr marL="0" indent="0" algn="ctr">
              <a:buNone/>
            </a:pPr>
            <a:r>
              <a:rPr lang="de-DE" sz="2000" b="1" i="1" cap="small" spc="25" dirty="0">
                <a:solidFill>
                  <a:srgbClr val="5B9BD5"/>
                </a:solidFill>
                <a:latin typeface="Calibri" panose="020F0502020204030204" pitchFamily="34" charset="0"/>
                <a:ea typeface="Calibri" panose="020F0502020204030204" pitchFamily="34" charset="0"/>
                <a:cs typeface="Times New Roman" panose="02020603050405020304" pitchFamily="18" charset="0"/>
              </a:rPr>
              <a:t>b) </a:t>
            </a:r>
            <a:r>
              <a:rPr lang="de-DE" sz="2000" b="1" i="1" cap="small" spc="25"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EU Constitutional Identity</a:t>
            </a:r>
          </a:p>
          <a:p>
            <a:pPr marL="0" indent="0" algn="ctr">
              <a:buNone/>
            </a:pPr>
            <a:r>
              <a:rPr lang="nb-NO" sz="2000" b="1" i="1" cap="small" spc="25"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Article 2 Treaty on European Union (TEU)</a:t>
            </a:r>
            <a:endParaRPr lang="de-DE" sz="2000" i="1"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The Union is founded on the values of respect for </a:t>
            </a:r>
            <a:r>
              <a:rPr lang="en-GB" sz="20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human dignity, freedom, democracy, equality, the rule of law and respect for human rights</a:t>
            </a:r>
            <a:r>
              <a:rPr lang="en-GB"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including the rights of persons belonging to minorities. These values are common to the Member States in a society in which pluralism, non-discrimination, tolerance, justice, solidarity and equality between women and men prevail.</a:t>
            </a:r>
            <a:endParaRPr lang="de-DE"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nb-NO" sz="2000" b="1" i="0"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Article 19 TEU</a:t>
            </a:r>
            <a:endParaRPr lang="de-DE" sz="2000" i="1" dirty="0">
              <a:solidFill>
                <a:srgbClr val="5B9BD5"/>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1. The Court of Justice of the European Union shall include the Court of Justice, the General Court and specialised courts. It shall ensure that in the </a:t>
            </a:r>
            <a:r>
              <a:rPr lang="nb-NO" sz="20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interpretation and application of the Treaties</a:t>
            </a:r>
            <a:r>
              <a:rPr lang="nb-NO"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the law is observed. </a:t>
            </a:r>
            <a:endParaRPr lang="de-DE"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20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Member States </a:t>
            </a:r>
            <a:r>
              <a:rPr lang="nb-NO"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shall provide remedies sufficient to ensure </a:t>
            </a:r>
            <a:r>
              <a:rPr lang="nb-NO" sz="20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effective legal protection</a:t>
            </a:r>
            <a:r>
              <a:rPr lang="nb-NO"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in the fields covered by </a:t>
            </a:r>
            <a:r>
              <a:rPr lang="nb-NO" sz="20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Union law.</a:t>
            </a:r>
            <a:endParaRPr lang="de-DE" sz="2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91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A9560162B6FA4C9D9ABEB599EABA66" ma:contentTypeVersion="5" ma:contentTypeDescription="Ein neues Dokument erstellen." ma:contentTypeScope="" ma:versionID="26e641f525b4a82e48666b7443844d24">
  <xsd:schema xmlns:xsd="http://www.w3.org/2001/XMLSchema" xmlns:xs="http://www.w3.org/2001/XMLSchema" xmlns:p="http://schemas.microsoft.com/office/2006/metadata/properties" xmlns:ns2="1e69af62-a1dc-4ff0-9e3d-7c742043b88f" xmlns:ns3="61655872-2f50-4ca2-8e7a-4bd63c15881b" targetNamespace="http://schemas.microsoft.com/office/2006/metadata/properties" ma:root="true" ma:fieldsID="62f9e4f84b78f449ce9ccc333be279d6" ns2:_="" ns3:_="">
    <xsd:import namespace="1e69af62-a1dc-4ff0-9e3d-7c742043b88f"/>
    <xsd:import namespace="61655872-2f50-4ca2-8e7a-4bd63c15881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69af62-a1dc-4ff0-9e3d-7c742043b8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655872-2f50-4ca2-8e7a-4bd63c15881b" elementFormDefault="qualified">
    <xsd:import namespace="http://schemas.microsoft.com/office/2006/documentManagement/types"/>
    <xsd:import namespace="http://schemas.microsoft.com/office/infopath/2007/PartnerControls"/>
    <xsd:element name="SharedWithUsers" ma:index="1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A74C5F-F602-4059-8DC9-22773070ED5A}"/>
</file>

<file path=customXml/itemProps2.xml><?xml version="1.0" encoding="utf-8"?>
<ds:datastoreItem xmlns:ds="http://schemas.openxmlformats.org/officeDocument/2006/customXml" ds:itemID="{1C0E2BD0-D23A-4718-9CCB-86C952723E1C}"/>
</file>

<file path=docProps/app.xml><?xml version="1.0" encoding="utf-8"?>
<Properties xmlns="http://schemas.openxmlformats.org/officeDocument/2006/extended-properties" xmlns:vt="http://schemas.openxmlformats.org/officeDocument/2006/docPropsVTypes">
  <TotalTime>0</TotalTime>
  <Words>3744</Words>
  <Application>Microsoft Office PowerPoint</Application>
  <PresentationFormat>Bildschirmpräsentation (4:3)</PresentationFormat>
  <Paragraphs>112</Paragraphs>
  <Slides>22</Slides>
  <Notes>1</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Larissa-Design</vt:lpstr>
      <vt:lpstr>National Implementation of EU Law The German Experience</vt:lpstr>
      <vt:lpstr>Outline</vt:lpstr>
      <vt:lpstr>Direct Effect</vt:lpstr>
      <vt:lpstr>Precedence over domestic law</vt:lpstr>
      <vt:lpstr>National constitutional law</vt:lpstr>
      <vt:lpstr>II. Constitutional Acceptance</vt:lpstr>
      <vt:lpstr>Article 79</vt:lpstr>
      <vt:lpstr>III. National Limits of Implementation</vt:lpstr>
      <vt:lpstr>EU Constitutional Identity</vt:lpstr>
      <vt:lpstr>Respect for National Identity</vt:lpstr>
      <vt:lpstr>2. Ultra vires</vt:lpstr>
      <vt:lpstr>3. Fundamental Rights</vt:lpstr>
      <vt:lpstr>PowerPoint-Präsentation</vt:lpstr>
      <vt:lpstr>PowerPoint-Präsentation</vt:lpstr>
      <vt:lpstr>Human Rights and Constitutional Identity</vt:lpstr>
      <vt:lpstr>4. Who Decides?</vt:lpstr>
      <vt:lpstr>ECJ on unity and effectiveness</vt:lpstr>
      <vt:lpstr>ECJ: Exclusive Jurisdiction</vt:lpstr>
      <vt:lpstr>BVerfG: National and European identity</vt:lpstr>
      <vt:lpstr>EU and German Law</vt:lpstr>
      <vt:lpstr>Conclusions</vt:lpstr>
      <vt:lpstr>IV. Conclusions</vt:lpstr>
    </vt:vector>
  </TitlesOfParts>
  <Company>Universitaet Goettingen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mlippold</dc:creator>
  <cp:lastModifiedBy>Paulus, Andreas</cp:lastModifiedBy>
  <cp:revision>71</cp:revision>
  <dcterms:created xsi:type="dcterms:W3CDTF">2008-10-13T08:28:18Z</dcterms:created>
  <dcterms:modified xsi:type="dcterms:W3CDTF">2023-10-08T17:16:07Z</dcterms:modified>
</cp:coreProperties>
</file>