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6" r:id="rId3"/>
    <p:sldId id="261" r:id="rId4"/>
    <p:sldId id="262" r:id="rId5"/>
    <p:sldId id="263" r:id="rId6"/>
    <p:sldId id="267" r:id="rId7"/>
    <p:sldId id="268" r:id="rId8"/>
    <p:sldId id="269" r:id="rId9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1pPr>
    <a:lvl2pPr marL="361950" indent="9525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2pPr>
    <a:lvl3pPr marL="725488" indent="18891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3pPr>
    <a:lvl4pPr marL="1087438" indent="284163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4pPr>
    <a:lvl5pPr marL="1450975" indent="377825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ヒラギノ角ゴ Pro W3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672">
          <p15:clr>
            <a:srgbClr val="A4A3A4"/>
          </p15:clr>
        </p15:guide>
        <p15:guide id="3" pos="5472">
          <p15:clr>
            <a:srgbClr val="A4A3A4"/>
          </p15:clr>
        </p15:guide>
        <p15:guide id="4" pos="1008">
          <p15:clr>
            <a:srgbClr val="A4A3A4"/>
          </p15:clr>
        </p15:guide>
        <p15:guide id="5" pos="115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5352" autoAdjust="0"/>
  </p:normalViewPr>
  <p:slideViewPr>
    <p:cSldViewPr showGuides="1">
      <p:cViewPr varScale="1">
        <p:scale>
          <a:sx n="101" d="100"/>
          <a:sy n="101" d="100"/>
        </p:scale>
        <p:origin x="1182" y="108"/>
      </p:cViewPr>
      <p:guideLst>
        <p:guide orient="horz" pos="1800"/>
        <p:guide pos="672"/>
        <p:guide pos="5472"/>
        <p:guide pos="1008"/>
        <p:guide pos="115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FE8C2EB-7806-4375-9407-94978D9B4466}" type="datetime1">
              <a:rPr lang="nb-NO" altLang="nb-NO"/>
              <a:pPr/>
              <a:t>08.10.2023</a:t>
            </a:fld>
            <a:endParaRPr lang="nb-NO" alt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754FB85-38A4-4916-B9AE-8D273E0449BC}" type="slidenum">
              <a:rPr lang="nb-NO" altLang="nb-NO"/>
              <a:pPr/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18152250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85800" y="685800"/>
            <a:ext cx="54864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nb-NO" alt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FB38C766-51B5-4C03-8C96-D8888F326AD4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17464510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36195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7254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08743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45097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1814627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177552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40478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03403" algn="l" defTabSz="36292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883155" y="1917128"/>
            <a:ext cx="7543800" cy="95250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83155" y="2857500"/>
            <a:ext cx="7543800" cy="14605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31736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6BFADD-E81E-44ED-94D3-96FF555E24CA}" type="datetime1">
              <a:rPr lang="nb-NO" altLang="nb-NO" smtClean="0"/>
              <a:t>08.10.2023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8E678D-CCAA-40F9-A51E-A97B9FF1EAAD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370034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3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2"/>
            <a:ext cx="7772400" cy="1250155"/>
          </a:xfrm>
        </p:spPr>
        <p:txBody>
          <a:bodyPr anchor="b"/>
          <a:lstStyle>
            <a:lvl1pPr marL="0" indent="0">
              <a:buNone/>
              <a:defRPr sz="1600"/>
            </a:lvl1pPr>
            <a:lvl2pPr marL="362925" indent="0">
              <a:buNone/>
              <a:defRPr sz="1400"/>
            </a:lvl2pPr>
            <a:lvl3pPr marL="725851" indent="0">
              <a:buNone/>
              <a:defRPr sz="1300"/>
            </a:lvl3pPr>
            <a:lvl4pPr marL="1088776" indent="0">
              <a:buNone/>
              <a:defRPr sz="1100"/>
            </a:lvl4pPr>
            <a:lvl5pPr marL="1451701" indent="0">
              <a:buNone/>
              <a:defRPr sz="1100"/>
            </a:lvl5pPr>
            <a:lvl6pPr marL="1814627" indent="0">
              <a:buNone/>
              <a:defRPr sz="1100"/>
            </a:lvl6pPr>
            <a:lvl7pPr marL="2177552" indent="0">
              <a:buNone/>
              <a:defRPr sz="1100"/>
            </a:lvl7pPr>
            <a:lvl8pPr marL="2540478" indent="0">
              <a:buNone/>
              <a:defRPr sz="1100"/>
            </a:lvl8pPr>
            <a:lvl9pPr marL="2903403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6417BF-0B28-4BDD-9DE3-BA02D06306DC}" type="datetime1">
              <a:rPr lang="nb-NO" altLang="nb-NO" smtClean="0"/>
              <a:t>08.10.2023</a:t>
            </a:fld>
            <a:endParaRPr lang="nb-NO" altLang="nb-NO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5E08F0-FCF3-4C15-A990-A610EBA95503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601019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51000"/>
            <a:ext cx="3771900" cy="3429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5A3D68-C32B-4B5D-B99D-4A19A7C41462}" type="datetime1">
              <a:rPr lang="nb-NO" altLang="nb-NO" smtClean="0"/>
              <a:t>08.10.2023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88D48-6467-41DA-B560-4CC2BBDC1818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693853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79260"/>
            <a:ext cx="4040188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812397"/>
            <a:ext cx="4040188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0"/>
            <a:ext cx="4041775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2925" indent="0">
              <a:buNone/>
              <a:defRPr sz="1600" b="1"/>
            </a:lvl2pPr>
            <a:lvl3pPr marL="725851" indent="0">
              <a:buNone/>
              <a:defRPr sz="1400" b="1"/>
            </a:lvl3pPr>
            <a:lvl4pPr marL="1088776" indent="0">
              <a:buNone/>
              <a:defRPr sz="1300" b="1"/>
            </a:lvl4pPr>
            <a:lvl5pPr marL="1451701" indent="0">
              <a:buNone/>
              <a:defRPr sz="1300" b="1"/>
            </a:lvl5pPr>
            <a:lvl6pPr marL="1814627" indent="0">
              <a:buNone/>
              <a:defRPr sz="1300" b="1"/>
            </a:lvl6pPr>
            <a:lvl7pPr marL="2177552" indent="0">
              <a:buNone/>
              <a:defRPr sz="1300" b="1"/>
            </a:lvl7pPr>
            <a:lvl8pPr marL="2540478" indent="0">
              <a:buNone/>
              <a:defRPr sz="1300" b="1"/>
            </a:lvl8pPr>
            <a:lvl9pPr marL="2903403" indent="0">
              <a:buNone/>
              <a:defRPr sz="13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7"/>
            <a:ext cx="4041775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BD49E9-152F-4B91-862D-DCFD7E4C1511}" type="datetime1">
              <a:rPr lang="nb-NO" altLang="nb-NO" smtClean="0"/>
              <a:t>08.10.2023</a:t>
            </a:fld>
            <a:endParaRPr lang="nb-NO" altLang="nb-NO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60EEE2-4F3B-41ED-A049-EB8AEF784DF1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371238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4DB718-7118-4BC3-AAEF-11A0D9DD0462}" type="datetime1">
              <a:rPr lang="nb-NO" altLang="nb-NO" smtClean="0"/>
              <a:t>08.10.2023</a:t>
            </a:fld>
            <a:endParaRPr lang="nb-NO" altLang="nb-NO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8EA8A-A6B1-4F02-B486-6C37CBE64476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699446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AA126D-E919-428D-9DAB-F87CBF83FCB7}" type="datetime1">
              <a:rPr lang="nb-NO" altLang="nb-NO" smtClean="0"/>
              <a:t>08.10.2023</a:t>
            </a:fld>
            <a:endParaRPr lang="nb-NO" altLang="nb-NO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FC60B1-BBBB-4737-8DDB-318EB2F067EC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005065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7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187B2-94CE-4765-A0C3-2ABC25DA10E3}" type="datetime1">
              <a:rPr lang="nb-NO" altLang="nb-NO" smtClean="0"/>
              <a:t>08.10.2023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58A47-43EE-45D6-9575-764BA2E1A5D7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3662645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9" y="4000501"/>
            <a:ext cx="5486400" cy="472281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9" y="510646"/>
            <a:ext cx="54864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62925" indent="0">
              <a:buNone/>
              <a:defRPr sz="2200"/>
            </a:lvl2pPr>
            <a:lvl3pPr marL="725851" indent="0">
              <a:buNone/>
              <a:defRPr sz="1900"/>
            </a:lvl3pPr>
            <a:lvl4pPr marL="1088776" indent="0">
              <a:buNone/>
              <a:defRPr sz="1600"/>
            </a:lvl4pPr>
            <a:lvl5pPr marL="1451701" indent="0">
              <a:buNone/>
              <a:defRPr sz="1600"/>
            </a:lvl5pPr>
            <a:lvl6pPr marL="1814627" indent="0">
              <a:buNone/>
              <a:defRPr sz="1600"/>
            </a:lvl6pPr>
            <a:lvl7pPr marL="2177552" indent="0">
              <a:buNone/>
              <a:defRPr sz="1600"/>
            </a:lvl7pPr>
            <a:lvl8pPr marL="2540478" indent="0">
              <a:buNone/>
              <a:defRPr sz="1600"/>
            </a:lvl8pPr>
            <a:lvl9pPr marL="2903403" indent="0">
              <a:buNone/>
              <a:defRPr sz="1600"/>
            </a:lvl9pPr>
          </a:lstStyle>
          <a:p>
            <a:pPr lvl="0"/>
            <a:r>
              <a:rPr lang="en-US" noProof="0"/>
              <a:t>Click icon to add picture</a:t>
            </a:r>
            <a:endParaRPr lang="nb-NO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9" y="4472782"/>
            <a:ext cx="5486400" cy="670719"/>
          </a:xfrm>
        </p:spPr>
        <p:txBody>
          <a:bodyPr/>
          <a:lstStyle>
            <a:lvl1pPr marL="0" indent="0">
              <a:buNone/>
              <a:defRPr sz="1100"/>
            </a:lvl1pPr>
            <a:lvl2pPr marL="362925" indent="0">
              <a:buNone/>
              <a:defRPr sz="1000"/>
            </a:lvl2pPr>
            <a:lvl3pPr marL="725851" indent="0">
              <a:buNone/>
              <a:defRPr sz="800"/>
            </a:lvl3pPr>
            <a:lvl4pPr marL="1088776" indent="0">
              <a:buNone/>
              <a:defRPr sz="700"/>
            </a:lvl4pPr>
            <a:lvl5pPr marL="1451701" indent="0">
              <a:buNone/>
              <a:defRPr sz="700"/>
            </a:lvl5pPr>
            <a:lvl6pPr marL="1814627" indent="0">
              <a:buNone/>
              <a:defRPr sz="700"/>
            </a:lvl6pPr>
            <a:lvl7pPr marL="2177552" indent="0">
              <a:buNone/>
              <a:defRPr sz="700"/>
            </a:lvl7pPr>
            <a:lvl8pPr marL="2540478" indent="0">
              <a:buNone/>
              <a:defRPr sz="700"/>
            </a:lvl8pPr>
            <a:lvl9pPr marL="2903403" indent="0">
              <a:buNone/>
              <a:defRPr sz="7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CF32E5-A0BE-4040-9D6F-B616EF0E4C45}" type="datetime1">
              <a:rPr lang="nb-NO" altLang="nb-NO" smtClean="0"/>
              <a:t>08.10.2023</a:t>
            </a:fld>
            <a:endParaRPr lang="nb-NO" altLang="nb-NO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D1FD55-9448-4C78-A2C8-C87313B2CBEE}" type="slidenum">
              <a:rPr lang="en-US" altLang="nb-NO"/>
              <a:pPr/>
              <a:t>‹#›</a:t>
            </a:fld>
            <a:endParaRPr lang="en-US" altLang="nb-NO"/>
          </a:p>
        </p:txBody>
      </p:sp>
    </p:spTree>
    <p:extLst>
      <p:ext uri="{BB962C8B-B14F-4D97-AF65-F5344CB8AC3E}">
        <p14:creationId xmlns:p14="http://schemas.microsoft.com/office/powerpoint/2010/main" val="2610498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08025"/>
            <a:ext cx="7921625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Click to edit Master title style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651000"/>
            <a:ext cx="7924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b-NO"/>
              <a:t>Edit Master text styles</a:t>
            </a:r>
          </a:p>
          <a:p>
            <a:pPr lvl="1"/>
            <a:r>
              <a:rPr lang="en-US" altLang="nb-NO"/>
              <a:t>Second level</a:t>
            </a:r>
          </a:p>
          <a:p>
            <a:pPr lvl="2"/>
            <a:r>
              <a:rPr lang="en-US" altLang="nb-NO"/>
              <a:t>Third level</a:t>
            </a:r>
          </a:p>
          <a:p>
            <a:pPr lvl="3"/>
            <a:r>
              <a:rPr lang="en-US" altLang="nb-NO"/>
              <a:t>Fourth level</a:t>
            </a:r>
          </a:p>
          <a:p>
            <a:pPr lvl="4"/>
            <a:r>
              <a:rPr lang="en-US" altLang="nb-NO"/>
              <a:t>Fifth level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5334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AD64EFAB-8351-487E-9DC2-B9379890DAB2}" type="datetime1">
              <a:rPr lang="nb-NO" altLang="nb-NO" smtClean="0"/>
              <a:t>08.10.2023</a:t>
            </a:fld>
            <a:endParaRPr lang="nb-NO" altLang="nb-NO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18463" y="53340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585" tIns="36293" rIns="72585" bIns="3629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700">
                <a:solidFill>
                  <a:schemeClr val="bg2"/>
                </a:solidFill>
              </a:defRPr>
            </a:lvl1pPr>
          </a:lstStyle>
          <a:p>
            <a:fld id="{A615D73A-85D6-4665-8960-6C4C203A3F4C}" type="slidenum">
              <a:rPr lang="en-US" altLang="nb-NO"/>
              <a:pPr/>
              <a:t>‹#›</a:t>
            </a:fld>
            <a:endParaRPr lang="en-US" altLang="nb-NO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138" y="121196"/>
            <a:ext cx="2355676" cy="18111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362925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72585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088776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451701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271463" indent="-271463" algn="l" rtl="0" eaLnBrk="1" fontAlgn="base" hangingPunct="1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588963" indent="-225425" algn="l" rtl="0" eaLnBrk="1" fontAlgn="base" hangingPunct="1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  <a:cs typeface="+mn-cs"/>
        </a:defRPr>
      </a:lvl2pPr>
      <a:lvl3pPr marL="906463" indent="-180975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270000" indent="-180975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31950" indent="-180975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5pPr>
      <a:lvl6pPr marL="1996089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6pPr>
      <a:lvl7pPr marL="2359015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7pPr>
      <a:lvl8pPr marL="2721940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8pPr>
      <a:lvl9pPr marL="3084866" indent="-181463" algn="l" rtl="0" eaLnBrk="1" fontAlgn="base" hangingPunct="1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2925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2585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88776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51701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14627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77552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40478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03403" algn="l" defTabSz="362925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us.uio.no/cell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2650" y="1917700"/>
            <a:ext cx="7543800" cy="952500"/>
          </a:xfrm>
        </p:spPr>
        <p:txBody>
          <a:bodyPr/>
          <a:lstStyle/>
          <a:p>
            <a:pPr eaLnBrk="1" hangingPunct="1"/>
            <a:r>
              <a:rPr lang="nb-NO" altLang="nb-NO" dirty="0"/>
              <a:t>Prof. dr. juris Erling Hjelmeng, </a:t>
            </a:r>
            <a:r>
              <a:rPr lang="nb-NO" altLang="nb-NO" dirty="0" smtClean="0"/>
              <a:t>9. oktober </a:t>
            </a:r>
            <a:r>
              <a:rPr lang="nb-NO" altLang="nb-NO" dirty="0"/>
              <a:t>2023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82650" y="2857500"/>
            <a:ext cx="7543800" cy="1460500"/>
          </a:xfrm>
        </p:spPr>
        <p:txBody>
          <a:bodyPr/>
          <a:lstStyle/>
          <a:p>
            <a:r>
              <a:rPr lang="nb-NO" b="1" dirty="0" smtClean="0"/>
              <a:t>WP 4: Utvikle undervisningsopplegg</a:t>
            </a:r>
            <a:endParaRPr lang="nb-NO" alt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Utfordringer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I en rekke saker har EØS-aspekter ved saksforhold gått under radaren</a:t>
            </a:r>
          </a:p>
          <a:p>
            <a:r>
              <a:rPr lang="nb-NO" dirty="0" smtClean="0"/>
              <a:t>Hvorfor "oppdages" ikke de EØS-rettslige problemstillingene? </a:t>
            </a:r>
          </a:p>
          <a:p>
            <a:pPr lvl="1"/>
            <a:r>
              <a:rPr lang="nb-NO" dirty="0" smtClean="0"/>
              <a:t>Mangel på EØS-kunnskap og oversikt?</a:t>
            </a:r>
          </a:p>
          <a:p>
            <a:pPr lvl="1"/>
            <a:r>
              <a:rPr lang="nb-NO" dirty="0" smtClean="0"/>
              <a:t>Manglende ferdigheter i å avdekke mulige markedseffekter?</a:t>
            </a:r>
          </a:p>
          <a:p>
            <a:r>
              <a:rPr lang="nb-NO" dirty="0" smtClean="0"/>
              <a:t>EØS-rett i juridisk utdanning</a:t>
            </a:r>
          </a:p>
          <a:p>
            <a:pPr lvl="1"/>
            <a:r>
              <a:rPr lang="nb-NO" dirty="0" smtClean="0"/>
              <a:t>Ett separat fag, trekkes for lite inn som del av metoden i andre fag</a:t>
            </a:r>
          </a:p>
          <a:p>
            <a:pPr lvl="1"/>
            <a:r>
              <a:rPr lang="nb-NO" dirty="0" smtClean="0"/>
              <a:t>Mangel: Forståelse av norsk rett i lys av EØS-retten</a:t>
            </a:r>
            <a:endParaRPr lang="nb-NO" dirty="0" smtClean="0"/>
          </a:p>
          <a:p>
            <a:pPr lvl="1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51346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WP 4: Målsetning å utvikle et undervisningsopplegg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Hovedfokus:</a:t>
            </a:r>
          </a:p>
          <a:p>
            <a:pPr lvl="1"/>
            <a:r>
              <a:rPr lang="nb-NO" dirty="0" smtClean="0"/>
              <a:t>Oppøve ferdigheter til å avdekke EØS-aspekter i ulike saksforhold</a:t>
            </a:r>
          </a:p>
          <a:p>
            <a:pPr lvl="1"/>
            <a:r>
              <a:rPr lang="nb-NO" dirty="0" smtClean="0"/>
              <a:t>Oppøve ferdigheter til å foreta proporsjonalitetsvurderinger</a:t>
            </a:r>
          </a:p>
          <a:p>
            <a:pPr lvl="1"/>
            <a:r>
              <a:rPr lang="nb-NO" dirty="0" smtClean="0"/>
              <a:t>Utarbeide løsninger på lovgivningsspørsmål som integrerer EØS</a:t>
            </a:r>
          </a:p>
          <a:p>
            <a:r>
              <a:rPr lang="nb-NO" dirty="0" smtClean="0"/>
              <a:t>Metode: </a:t>
            </a:r>
          </a:p>
          <a:p>
            <a:pPr lvl="1"/>
            <a:r>
              <a:rPr lang="nb-NO" dirty="0" smtClean="0"/>
              <a:t>Ferdighets-/</a:t>
            </a:r>
            <a:r>
              <a:rPr lang="nb-NO" dirty="0" err="1" smtClean="0"/>
              <a:t>erfaringsbasert</a:t>
            </a:r>
            <a:r>
              <a:rPr lang="nb-NO" dirty="0" smtClean="0"/>
              <a:t> undervisning</a:t>
            </a:r>
          </a:p>
          <a:p>
            <a:pPr lvl="1"/>
            <a:r>
              <a:rPr lang="nb-NO" dirty="0" smtClean="0"/>
              <a:t>Rollespill og gruppearbeid</a:t>
            </a:r>
          </a:p>
          <a:p>
            <a:r>
              <a:rPr lang="nb-NO" dirty="0" smtClean="0"/>
              <a:t>Målgrupper: Jusstudenter og EVU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74584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Ferdighets-/</a:t>
            </a:r>
            <a:r>
              <a:rPr lang="nb-NO" dirty="0" err="1" smtClean="0"/>
              <a:t>erfaringsbasert</a:t>
            </a:r>
            <a:r>
              <a:rPr lang="nb-NO" dirty="0" smtClean="0"/>
              <a:t> undervisning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Sette studentene i en virkelighetsnær situasjon der de må tilegne seg og prosessere jus på nye måter</a:t>
            </a:r>
          </a:p>
          <a:p>
            <a:pPr lvl="1"/>
            <a:r>
              <a:rPr lang="nb-NO" dirty="0" smtClean="0"/>
              <a:t>F.eks. prosedyreøvelse, presentasjon/formidling, rådgivning (</a:t>
            </a:r>
            <a:r>
              <a:rPr lang="nb-NO" dirty="0" err="1" smtClean="0"/>
              <a:t>clinic</a:t>
            </a:r>
            <a:r>
              <a:rPr lang="nb-NO" dirty="0" smtClean="0"/>
              <a:t>)</a:t>
            </a:r>
          </a:p>
          <a:p>
            <a:pPr lvl="1"/>
            <a:r>
              <a:rPr lang="nb-NO" dirty="0" smtClean="0"/>
              <a:t>F.eks. </a:t>
            </a:r>
            <a:r>
              <a:rPr lang="nb-NO" dirty="0"/>
              <a:t>u</a:t>
            </a:r>
            <a:r>
              <a:rPr lang="nb-NO" dirty="0" smtClean="0"/>
              <a:t>tforme avtaler og lovtekster, ikke bare </a:t>
            </a:r>
            <a:r>
              <a:rPr lang="nb-NO" dirty="0" smtClean="0"/>
              <a:t>tolke/løse konflikter</a:t>
            </a:r>
            <a:endParaRPr lang="nb-NO" dirty="0" smtClean="0"/>
          </a:p>
          <a:p>
            <a:r>
              <a:rPr lang="nb-NO" dirty="0" smtClean="0"/>
              <a:t>Fordeler:</a:t>
            </a:r>
          </a:p>
          <a:p>
            <a:pPr lvl="1"/>
            <a:r>
              <a:rPr lang="nb-NO" dirty="0" smtClean="0"/>
              <a:t>Mer </a:t>
            </a:r>
            <a:r>
              <a:rPr lang="nb-NO" dirty="0" smtClean="0"/>
              <a:t>variert læring</a:t>
            </a:r>
          </a:p>
          <a:p>
            <a:pPr lvl="1"/>
            <a:r>
              <a:rPr lang="nb-NO" dirty="0" smtClean="0"/>
              <a:t>Mer intens læring</a:t>
            </a:r>
          </a:p>
          <a:p>
            <a:pPr lvl="1"/>
            <a:r>
              <a:rPr lang="nb-NO" dirty="0" smtClean="0"/>
              <a:t>Mer engasjerende </a:t>
            </a:r>
            <a:r>
              <a:rPr lang="nb-NO" dirty="0" smtClean="0"/>
              <a:t>læring</a:t>
            </a:r>
          </a:p>
          <a:p>
            <a:r>
              <a:rPr lang="nb-NO" dirty="0" smtClean="0"/>
              <a:t>Samarbeid med fakultetets SFU CELL</a:t>
            </a:r>
          </a:p>
          <a:p>
            <a:pPr lvl="1"/>
            <a:r>
              <a:rPr lang="nb-NO" dirty="0">
                <a:hlinkClick r:id="rId2"/>
              </a:rPr>
              <a:t>https://www.jus.uio.no/cell</a:t>
            </a:r>
            <a:r>
              <a:rPr lang="nb-NO" dirty="0" smtClean="0">
                <a:hlinkClick r:id="rId2"/>
              </a:rPr>
              <a:t>/</a:t>
            </a:r>
            <a:r>
              <a:rPr lang="nb-NO" dirty="0" smtClean="0"/>
              <a:t> 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4161575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Tilnærming til EØS-perspektivet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Forstå når regler i </a:t>
            </a:r>
            <a:r>
              <a:rPr lang="nb-NO" u="sng" dirty="0" smtClean="0"/>
              <a:t>hoveddelen</a:t>
            </a:r>
            <a:r>
              <a:rPr lang="nb-NO" dirty="0" smtClean="0"/>
              <a:t> utløses</a:t>
            </a:r>
          </a:p>
          <a:p>
            <a:pPr lvl="1"/>
            <a:r>
              <a:rPr lang="nb-NO" dirty="0" smtClean="0"/>
              <a:t>Utfordring knyttet til EØS-arbeid i forvaltningen: Overfokusert på detaljregler i sekundærlovgivning, eks. NAV</a:t>
            </a:r>
          </a:p>
          <a:p>
            <a:pPr lvl="1"/>
            <a:r>
              <a:rPr lang="nb-NO" dirty="0" smtClean="0"/>
              <a:t>Direktivregulering kan introduseres som trinn 2 i en ferdighetsøvelse</a:t>
            </a:r>
          </a:p>
          <a:p>
            <a:pPr lvl="2"/>
            <a:r>
              <a:rPr lang="nb-NO" dirty="0" smtClean="0"/>
              <a:t>Utvikle forståelse for EØS-rettens arkitektur</a:t>
            </a:r>
          </a:p>
          <a:p>
            <a:r>
              <a:rPr lang="nb-NO" dirty="0" smtClean="0"/>
              <a:t>Aktørperspektiv</a:t>
            </a:r>
          </a:p>
          <a:p>
            <a:pPr lvl="1"/>
            <a:r>
              <a:rPr lang="nb-NO" dirty="0" smtClean="0"/>
              <a:t>Stille seg "utenfor" norsk rett og "se inn"</a:t>
            </a:r>
          </a:p>
          <a:p>
            <a:pPr lvl="1"/>
            <a:r>
              <a:rPr lang="nb-NO" dirty="0" smtClean="0"/>
              <a:t>Motsatt: Ta utgangspunkt i et tradisjonelt internrettslig verdensbilde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17300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Case/rollespill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Deltakerne deles inn i grupper</a:t>
            </a:r>
          </a:p>
          <a:p>
            <a:pPr lvl="1"/>
            <a:r>
              <a:rPr lang="nb-NO" dirty="0" smtClean="0"/>
              <a:t>Hver gruppe representerer én aktørs perspektiv</a:t>
            </a:r>
          </a:p>
          <a:p>
            <a:pPr lvl="2"/>
            <a:r>
              <a:rPr lang="nb-NO" dirty="0" smtClean="0"/>
              <a:t>F.eks. utenlands tjenesteyter, norsk trygdet person, norsk tjenesteyter, arbeidsinnvandrer, norsk offentlig myndighet osv. </a:t>
            </a:r>
          </a:p>
          <a:p>
            <a:r>
              <a:rPr lang="nb-NO" dirty="0" smtClean="0"/>
              <a:t>Presenteres for praktisk case</a:t>
            </a:r>
          </a:p>
          <a:p>
            <a:r>
              <a:rPr lang="nb-NO" dirty="0" smtClean="0"/>
              <a:t>Diskutere i grupper, hver gruppe presenterer </a:t>
            </a:r>
          </a:p>
          <a:p>
            <a:pPr lvl="1"/>
            <a:r>
              <a:rPr lang="nb-NO" dirty="0" smtClean="0"/>
              <a:t>Hvorfor aktørens interesser påvirkes negativt/ikke påvirkes/påvirkes positivt av nasjonale regler</a:t>
            </a:r>
          </a:p>
          <a:p>
            <a:pPr lvl="1"/>
            <a:r>
              <a:rPr lang="nb-NO" dirty="0" smtClean="0"/>
              <a:t>Argumentere for aktørens interesser ut fra EØS-regler</a:t>
            </a:r>
          </a:p>
          <a:p>
            <a:r>
              <a:rPr lang="nb-NO" dirty="0" smtClean="0"/>
              <a:t>Trinn 2</a:t>
            </a:r>
          </a:p>
          <a:p>
            <a:pPr lvl="1"/>
            <a:r>
              <a:rPr lang="nb-NO" dirty="0" smtClean="0"/>
              <a:t>Mer spisset arena f.eks. prosedyrekonkurranse</a:t>
            </a:r>
          </a:p>
          <a:p>
            <a:pPr lvl="1"/>
            <a:r>
              <a:rPr lang="nb-NO" dirty="0" smtClean="0"/>
              <a:t>Etterarbeid, utforme EØS-konform løsning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561855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Noen eksempler </a:t>
            </a:r>
            <a:r>
              <a:rPr lang="nb-NO" dirty="0" smtClean="0"/>
              <a:t>på mulige cases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Lov om små elektriske kjøretøy</a:t>
            </a:r>
          </a:p>
          <a:p>
            <a:pPr lvl="1"/>
            <a:r>
              <a:rPr lang="nb-NO" dirty="0" smtClean="0"/>
              <a:t>4F, tjenestedirektivet</a:t>
            </a:r>
          </a:p>
          <a:p>
            <a:r>
              <a:rPr lang="nb-NO" dirty="0" smtClean="0"/>
              <a:t>Intervensjon i kraftmarkedet</a:t>
            </a:r>
          </a:p>
          <a:p>
            <a:pPr lvl="1"/>
            <a:r>
              <a:rPr lang="nb-NO" dirty="0" smtClean="0"/>
              <a:t>4F, statsstøtte, SGEI, tjenestedirektivet, energimarkedspakker</a:t>
            </a:r>
          </a:p>
          <a:p>
            <a:r>
              <a:rPr lang="nb-NO" dirty="0" smtClean="0"/>
              <a:t>Folkehelsemeldingen: Forbud mot salg av snus på internett</a:t>
            </a:r>
          </a:p>
          <a:p>
            <a:pPr lvl="1"/>
            <a:r>
              <a:rPr lang="nb-NO" dirty="0" smtClean="0"/>
              <a:t>4F, tobakksdirektivet, tjenestedirektivet</a:t>
            </a:r>
          </a:p>
          <a:p>
            <a:r>
              <a:rPr lang="nb-NO" dirty="0" smtClean="0"/>
              <a:t>Innføring av produsentansvar i avfallsforskriften</a:t>
            </a:r>
          </a:p>
          <a:p>
            <a:pPr lvl="1"/>
            <a:r>
              <a:rPr lang="nb-NO" dirty="0" smtClean="0"/>
              <a:t>4F, Revidert rammedirektiv avfall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84839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Oppsummering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Undervisningsopplegg basert på prinsipper om </a:t>
            </a:r>
            <a:r>
              <a:rPr lang="nb-NO" dirty="0" err="1" smtClean="0"/>
              <a:t>erfaringsbasert</a:t>
            </a:r>
            <a:r>
              <a:rPr lang="nb-NO" dirty="0" smtClean="0"/>
              <a:t> læring</a:t>
            </a:r>
          </a:p>
          <a:p>
            <a:r>
              <a:rPr lang="nb-NO" dirty="0" smtClean="0"/>
              <a:t>Utvikle ferdigheter i å avdekke hvordan EØS-retten virker i konkrete saksforhold</a:t>
            </a:r>
          </a:p>
          <a:p>
            <a:pPr lvl="1"/>
            <a:r>
              <a:rPr lang="nb-NO" dirty="0" smtClean="0"/>
              <a:t>Pedagogisk grep: Fokus på EØS-rettens betydning for aktørers rettigheter og plikter</a:t>
            </a:r>
          </a:p>
          <a:p>
            <a:r>
              <a:rPr lang="nb-NO" dirty="0" smtClean="0"/>
              <a:t>Utvikle forståelsen for samspillet mellom "lagene" i EØS-retten</a:t>
            </a:r>
          </a:p>
          <a:p>
            <a:r>
              <a:rPr lang="nb-NO" dirty="0" smtClean="0"/>
              <a:t>Utvikle ferdigheter i å utforme regelverk på EØS-konform måte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68246722"/>
      </p:ext>
    </p:extLst>
  </p:cSld>
  <p:clrMapOvr>
    <a:masterClrMapping/>
  </p:clrMapOvr>
</p:sld>
</file>

<file path=ppt/theme/theme1.xml><?xml version="1.0" encoding="utf-8"?>
<a:theme xmlns:a="http://schemas.openxmlformats.org/drawingml/2006/main" name="BioViten-Norsk16_10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juridisk-labyrint-16x10.pptx" id="{9A1C1BE1-C9AE-4FD1-828E-1901DEE047EA}" vid="{C06F6BBD-AC60-4BEE-BE54-C4C4E3517C6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ifp-presentasjon-no-labyrint-16x10</Template>
  <TotalTime>554</TotalTime>
  <Words>421</Words>
  <Application>Microsoft Office PowerPoint</Application>
  <PresentationFormat>On-screen Show (16:10)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ヒラギノ角ゴ Pro W3</vt:lpstr>
      <vt:lpstr>BioViten-Norsk16_10</vt:lpstr>
      <vt:lpstr>Prof. dr. juris Erling Hjelmeng, 9. oktober 2023</vt:lpstr>
      <vt:lpstr>Utfordringer</vt:lpstr>
      <vt:lpstr>WP 4: Målsetning å utvikle et undervisningsopplegg</vt:lpstr>
      <vt:lpstr>Ferdighets-/erfaringsbasert undervisning</vt:lpstr>
      <vt:lpstr>Tilnærming til EØS-perspektivet</vt:lpstr>
      <vt:lpstr>Case/rollespill</vt:lpstr>
      <vt:lpstr>Noen eksempler på mulige cases</vt:lpstr>
      <vt:lpstr>Oppsummering</vt:lpstr>
    </vt:vector>
  </TitlesOfParts>
  <Company>Universitetet i Oslo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Prof. dr. juris Erling Hjelmeng, 6. mai 2022</dc:title>
  <dc:creator>Erling Johan Hjelmeng</dc:creator>
  <cp:lastModifiedBy>Erling Hjelmeng</cp:lastModifiedBy>
  <cp:revision>21</cp:revision>
  <dcterms:created xsi:type="dcterms:W3CDTF">2022-05-05T11:17:48Z</dcterms:created>
  <dcterms:modified xsi:type="dcterms:W3CDTF">2023-10-08T12:59:05Z</dcterms:modified>
</cp:coreProperties>
</file>