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64" r:id="rId3"/>
    <p:sldId id="266" r:id="rId4"/>
    <p:sldId id="259" r:id="rId5"/>
    <p:sldId id="267" r:id="rId6"/>
    <p:sldId id="268" r:id="rId7"/>
    <p:sldId id="269" r:id="rId8"/>
  </p:sldIdLst>
  <p:sldSz cx="12192000" cy="6858000"/>
  <p:notesSz cx="6718300" cy="98552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F860-E9CE-48B6-8F43-0B9C6F4F2A74}" type="datetimeFigureOut">
              <a:rPr lang="nb-NO" smtClean="0"/>
              <a:t>30.10.2023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5394-91BE-41D1-92F5-EB77D6335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8029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88C77-9AB1-4722-9B0A-1571851D9672}" type="datetimeFigureOut">
              <a:rPr lang="nb-NO" smtClean="0"/>
              <a:t>30.10.2023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DDB4-87B7-49BC-9A81-94E8A591CC1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00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DDB4-87B7-49BC-9A81-94E8A591CC1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811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bilde">
            <a:extLst>
              <a:ext uri="{FF2B5EF4-FFF2-40B4-BE49-F238E27FC236}">
                <a16:creationId xmlns:a16="http://schemas.microsoft.com/office/drawing/2014/main" id="{E1489B17-992B-4853-9529-C173F32D2F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70400" y="666882"/>
            <a:ext cx="7721600" cy="5138606"/>
          </a:xfrm>
          <a:custGeom>
            <a:avLst/>
            <a:gdLst>
              <a:gd name="connsiteX0" fmla="*/ 0 w 7721600"/>
              <a:gd name="connsiteY0" fmla="*/ 0 h 5138606"/>
              <a:gd name="connsiteX1" fmla="*/ 7721600 w 7721600"/>
              <a:gd name="connsiteY1" fmla="*/ 0 h 5138606"/>
              <a:gd name="connsiteX2" fmla="*/ 7721600 w 7721600"/>
              <a:gd name="connsiteY2" fmla="*/ 5138606 h 5138606"/>
              <a:gd name="connsiteX3" fmla="*/ 6831013 w 7721600"/>
              <a:gd name="connsiteY3" fmla="*/ 5138606 h 5138606"/>
              <a:gd name="connsiteX4" fmla="*/ 6831013 w 7721600"/>
              <a:gd name="connsiteY4" fmla="*/ 1606980 h 5138606"/>
              <a:gd name="connsiteX5" fmla="*/ 0 w 7721600"/>
              <a:gd name="connsiteY5" fmla="*/ 1606980 h 5138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21600" h="5138606">
                <a:moveTo>
                  <a:pt x="0" y="0"/>
                </a:moveTo>
                <a:lnTo>
                  <a:pt x="7721600" y="0"/>
                </a:lnTo>
                <a:lnTo>
                  <a:pt x="7721600" y="5138606"/>
                </a:lnTo>
                <a:lnTo>
                  <a:pt x="6831013" y="5138606"/>
                </a:lnTo>
                <a:lnTo>
                  <a:pt x="6831013" y="1606980"/>
                </a:lnTo>
                <a:lnTo>
                  <a:pt x="0" y="160698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252000" tIns="252000">
            <a:noAutofit/>
          </a:bodyPr>
          <a:lstStyle>
            <a:lvl1pPr>
              <a:defRPr sz="128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b-NO" noProof="0" dirty="0"/>
              <a:t>Valgfritt</a:t>
            </a:r>
            <a:r>
              <a:rPr lang="nb-NO" dirty="0"/>
              <a:t> </a:t>
            </a:r>
            <a:r>
              <a:rPr lang="nb-NO" dirty="0" err="1"/>
              <a:t>bilde</a:t>
            </a:r>
            <a:r>
              <a:rPr lang="nb-NO" dirty="0"/>
              <a:t>. Dra inn et </a:t>
            </a:r>
            <a:r>
              <a:rPr lang="nb-NO" dirty="0" err="1"/>
              <a:t>bilde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</a:t>
            </a:r>
            <a:r>
              <a:rPr lang="nb-NO" dirty="0" err="1"/>
              <a:t>tér</a:t>
            </a:r>
            <a:r>
              <a:rPr lang="nb-NO" dirty="0"/>
              <a:t> </a:t>
            </a:r>
            <a:r>
              <a:rPr lang="nb-NO" dirty="0" err="1"/>
              <a:t>utsnitt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283BC45-7239-477F-94CE-084C08B99E1F}"/>
              </a:ext>
            </a:extLst>
          </p:cNvPr>
          <p:cNvSpPr/>
          <p:nvPr/>
        </p:nvSpPr>
        <p:spPr>
          <a:xfrm>
            <a:off x="0" y="2273862"/>
            <a:ext cx="11301413" cy="4584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6BAF48C-0598-4FDA-B017-AF1BA4235C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2175" y="2989229"/>
            <a:ext cx="9507538" cy="815865"/>
          </a:xfrm>
        </p:spPr>
        <p:txBody>
          <a:bodyPr anchor="t" anchorCtr="0"/>
          <a:lstStyle>
            <a:lvl1pPr algn="l">
              <a:lnSpc>
                <a:spcPct val="96000"/>
              </a:lnSpc>
              <a:defRPr sz="4883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Presentasjonens tittel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8CE99E0-A502-472C-BC76-DC4BEF641E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0588" y="4904728"/>
            <a:ext cx="5882446" cy="97676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Undertittel / dato / sted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2059F5C-E1AD-49EB-9451-3359C15466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50100" y="4968875"/>
            <a:ext cx="3784600" cy="199350"/>
          </a:xfrm>
        </p:spPr>
        <p:txBody>
          <a:bodyPr wrap="square">
            <a:spAutoFit/>
          </a:bodyPr>
          <a:lstStyle>
            <a:lvl1pPr>
              <a:defRPr sz="128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Navn på den som presenterer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07BA8DA3-25A6-4F43-B582-00BA5BDC47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50100" y="5162839"/>
            <a:ext cx="3784600" cy="199350"/>
          </a:xfrm>
        </p:spPr>
        <p:txBody>
          <a:bodyPr wrap="square">
            <a:spAutoFit/>
          </a:bodyPr>
          <a:lstStyle>
            <a:lvl1pPr>
              <a:defRPr sz="128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Stillingstittel</a:t>
            </a:r>
          </a:p>
        </p:txBody>
      </p:sp>
      <p:sp>
        <p:nvSpPr>
          <p:cNvPr id="12" name="Plassholder for tekst 9">
            <a:extLst>
              <a:ext uri="{FF2B5EF4-FFF2-40B4-BE49-F238E27FC236}">
                <a16:creationId xmlns:a16="http://schemas.microsoft.com/office/drawing/2014/main" id="{4017AF59-30AB-4E16-97BA-4D26076243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50100" y="5476010"/>
            <a:ext cx="3784600" cy="534265"/>
          </a:xfrm>
        </p:spPr>
        <p:txBody>
          <a:bodyPr wrap="square">
            <a:noAutofit/>
          </a:bodyPr>
          <a:lstStyle>
            <a:lvl1pPr>
              <a:defRPr sz="128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Epost og telefonnummer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BE4E782E-2FD9-4525-93AA-219168317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304" y="666882"/>
            <a:ext cx="2557459" cy="82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5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4401BEB-7C23-4FE9-9E79-E0C99EA33E01}"/>
              </a:ext>
            </a:extLst>
          </p:cNvPr>
          <p:cNvSpPr/>
          <p:nvPr/>
        </p:nvSpPr>
        <p:spPr>
          <a:xfrm>
            <a:off x="0" y="2876338"/>
            <a:ext cx="9510713" cy="2917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982ADBF-89EA-41C5-9D29-B827EE0F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7EE1-95D6-4439-983C-6C1F86EFF4F7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123D8-9BD2-497D-B055-B3F1AAAF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CADAE8-25D8-4F0C-9486-8EEE1209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D969818A-971E-4F21-B2A4-01F91B6022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9000" y="2343414"/>
            <a:ext cx="3262313" cy="2171171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93778-981F-48D8-A25A-E91ACBF018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8999" y="4746317"/>
            <a:ext cx="3262313" cy="592324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45797C1F-3B18-48F6-BC0C-6BE93BF4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2F97327-33B6-42E6-A362-3843D44B55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70400" y="2343414"/>
            <a:ext cx="3262313" cy="2171171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4" name="Plassholder for tekst 11">
            <a:extLst>
              <a:ext uri="{FF2B5EF4-FFF2-40B4-BE49-F238E27FC236}">
                <a16:creationId xmlns:a16="http://schemas.microsoft.com/office/drawing/2014/main" id="{C71312EA-24B2-4ECE-84B0-EAB897760F7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0400" y="4746317"/>
            <a:ext cx="3262313" cy="592324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  <p:sp>
        <p:nvSpPr>
          <p:cNvPr id="15" name="Plassholder for bilde 9">
            <a:extLst>
              <a:ext uri="{FF2B5EF4-FFF2-40B4-BE49-F238E27FC236}">
                <a16:creationId xmlns:a16="http://schemas.microsoft.com/office/drawing/2014/main" id="{ECECC48E-B09B-457A-B349-F6C4CA2B8C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37513" y="2343414"/>
            <a:ext cx="3262313" cy="2171171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7B4A27A3-B627-4FB7-B5AD-B87EB01AF0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513" y="4746317"/>
            <a:ext cx="3262313" cy="592324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</p:spTree>
    <p:extLst>
      <p:ext uri="{BB962C8B-B14F-4D97-AF65-F5344CB8AC3E}">
        <p14:creationId xmlns:p14="http://schemas.microsoft.com/office/powerpoint/2010/main" val="342208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9">
            <a:extLst>
              <a:ext uri="{FF2B5EF4-FFF2-40B4-BE49-F238E27FC236}">
                <a16:creationId xmlns:a16="http://schemas.microsoft.com/office/drawing/2014/main" id="{81DC8C6B-820E-4228-A2D0-12E3457CE02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t" anchorCtr="0">
            <a:noAutofit/>
          </a:bodyPr>
          <a:lstStyle>
            <a:lvl1pPr algn="ctr">
              <a:defRPr sz="1280">
                <a:latin typeface="+mn-lt"/>
              </a:defRPr>
            </a:lvl1pPr>
          </a:lstStyle>
          <a:p>
            <a:r>
              <a:rPr lang="nb-NO" dirty="0"/>
              <a:t>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B561CCE-BFCF-496C-932C-B77A85EED0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50000"/>
            </a:schemeClr>
          </a:solidFill>
        </p:spPr>
        <p:txBody>
          <a:bodyPr lIns="1800000" tIns="720000" rIns="1800000" bIns="720000" anchor="ctr" anchorCtr="0">
            <a:noAutofit/>
          </a:bodyPr>
          <a:lstStyle>
            <a:lvl1pPr algn="ctr">
              <a:defRPr sz="4883" baseline="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Teksten</a:t>
            </a:r>
            <a:r>
              <a:rPr lang="nb-NO" dirty="0"/>
              <a:t> </a:t>
            </a:r>
            <a:r>
              <a:rPr lang="nb-NO" dirty="0" err="1"/>
              <a:t>animeres</a:t>
            </a:r>
            <a:r>
              <a:rPr lang="nb-NO" dirty="0"/>
              <a:t> inn </a:t>
            </a:r>
            <a:r>
              <a:rPr lang="nb-NO" dirty="0" err="1"/>
              <a:t>ved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. </a:t>
            </a:r>
            <a:r>
              <a:rPr lang="nb-NO" dirty="0" err="1"/>
              <a:t>Fjern</a:t>
            </a:r>
            <a:r>
              <a:rPr lang="nb-NO" dirty="0"/>
              <a:t> om du bare </a:t>
            </a:r>
            <a:r>
              <a:rPr lang="nb-NO" dirty="0" err="1"/>
              <a:t>vil</a:t>
            </a:r>
            <a:r>
              <a:rPr lang="nb-NO" dirty="0"/>
              <a:t> vise et </a:t>
            </a:r>
            <a:r>
              <a:rPr lang="nb-NO" dirty="0" err="1"/>
              <a:t>bilde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11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4401BEB-7C23-4FE9-9E79-E0C99EA33E01}"/>
              </a:ext>
            </a:extLst>
          </p:cNvPr>
          <p:cNvSpPr/>
          <p:nvPr/>
        </p:nvSpPr>
        <p:spPr>
          <a:xfrm>
            <a:off x="8037512" y="3821723"/>
            <a:ext cx="4154487" cy="30358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982ADBF-89EA-41C5-9D29-B827EE0F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A411-CAC0-4849-817E-B5D504A318C1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123D8-9BD2-497D-B055-B3F1AAAF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CADAE8-25D8-4F0C-9486-8EEE1209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93778-981F-48D8-A25A-E91ACBF018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64245" y="4252581"/>
            <a:ext cx="2656255" cy="1541476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45797C1F-3B18-48F6-BC0C-6BE93BF4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media 8">
            <a:extLst>
              <a:ext uri="{FF2B5EF4-FFF2-40B4-BE49-F238E27FC236}">
                <a16:creationId xmlns:a16="http://schemas.microsoft.com/office/drawing/2014/main" id="{9A020B1F-88A4-4D3D-8A14-AFF91CA6CECF}"/>
              </a:ext>
            </a:extLst>
          </p:cNvPr>
          <p:cNvSpPr>
            <a:spLocks noGrp="1"/>
          </p:cNvSpPr>
          <p:nvPr>
            <p:ph type="media" sz="quarter" idx="15" hasCustomPrompt="1"/>
          </p:nvPr>
        </p:nvSpPr>
        <p:spPr>
          <a:xfrm>
            <a:off x="1778001" y="1963043"/>
            <a:ext cx="6831012" cy="3842445"/>
          </a:xfrm>
          <a:pattFill prst="lt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rm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 </a:t>
            </a:r>
            <a:r>
              <a:rPr lang="nb-NO" dirty="0" err="1"/>
              <a:t>en</a:t>
            </a:r>
            <a:r>
              <a:rPr lang="nb-NO" dirty="0"/>
              <a:t> video.</a:t>
            </a:r>
          </a:p>
        </p:txBody>
      </p:sp>
    </p:spTree>
    <p:extLst>
      <p:ext uri="{BB962C8B-B14F-4D97-AF65-F5344CB8AC3E}">
        <p14:creationId xmlns:p14="http://schemas.microsoft.com/office/powerpoint/2010/main" val="28234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DC39E-3AA0-4B4D-9B70-0D194877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64A559A-14E9-4CAF-ACE2-89B87E1D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CC1B-9ADE-49C0-A60B-02790A34978C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4E1E1A0-32E6-43A6-827F-F8CC4B79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0D57C8-4818-4151-A62F-F650936F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4C96FFA-5A15-40FB-A5EA-8A85BBCB32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9000" y="2097741"/>
            <a:ext cx="32623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5C704664-A8AC-4476-AA83-7A4277ECF0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3041504"/>
            <a:ext cx="3276600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2E2B69AB-914E-41A0-92D6-D319AF7594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9000" y="3574608"/>
            <a:ext cx="32623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13" name="Plassholder for tekst 8">
            <a:extLst>
              <a:ext uri="{FF2B5EF4-FFF2-40B4-BE49-F238E27FC236}">
                <a16:creationId xmlns:a16="http://schemas.microsoft.com/office/drawing/2014/main" id="{211232F6-5E8A-4CE5-8D58-3A96D446F8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84687" y="2106215"/>
            <a:ext cx="32623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4" name="Plassholder for tekst 10">
            <a:extLst>
              <a:ext uri="{FF2B5EF4-FFF2-40B4-BE49-F238E27FC236}">
                <a16:creationId xmlns:a16="http://schemas.microsoft.com/office/drawing/2014/main" id="{38E35566-28C0-4427-A8C9-738A1C5321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4688" y="3049978"/>
            <a:ext cx="3276600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899FE1D1-2512-40AD-8279-3499E0FDCF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84687" y="3574608"/>
            <a:ext cx="32623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16" name="Plassholder for tekst 8">
            <a:extLst>
              <a:ext uri="{FF2B5EF4-FFF2-40B4-BE49-F238E27FC236}">
                <a16:creationId xmlns:a16="http://schemas.microsoft.com/office/drawing/2014/main" id="{AB827EF3-691E-4685-918A-80EB632D1B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80374" y="2097741"/>
            <a:ext cx="32623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7" name="Plassholder for tekst 10">
            <a:extLst>
              <a:ext uri="{FF2B5EF4-FFF2-40B4-BE49-F238E27FC236}">
                <a16:creationId xmlns:a16="http://schemas.microsoft.com/office/drawing/2014/main" id="{EEEAA9D8-BC6B-4563-BCF5-EB4CAE2CA9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80374" y="3041504"/>
            <a:ext cx="3276600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21F2344F-E034-4AAE-82FE-D0A58DF59D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80374" y="3574608"/>
            <a:ext cx="32623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3472989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EDC39E-3AA0-4B4D-9B70-0D194877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64A559A-14E9-4CAF-ACE2-89B87E1D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9BB31-E6DF-4CC7-8BF2-A1FD0BE13087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4E1E1A0-32E6-43A6-827F-F8CC4B79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0D57C8-4818-4151-A62F-F650936F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4C96FFA-5A15-40FB-A5EA-8A85BBCB32F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9000" y="2096183"/>
            <a:ext cx="23606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5C704664-A8AC-4476-AA83-7A4277ECF0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9000" y="3039946"/>
            <a:ext cx="2360613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2E2B69AB-914E-41A0-92D6-D319AF75948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89000" y="3573050"/>
            <a:ext cx="23606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19" name="Plassholder for tekst 8">
            <a:extLst>
              <a:ext uri="{FF2B5EF4-FFF2-40B4-BE49-F238E27FC236}">
                <a16:creationId xmlns:a16="http://schemas.microsoft.com/office/drawing/2014/main" id="{6338C9F6-98BF-4BA9-968E-2458D314C98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2988" y="2096183"/>
            <a:ext cx="23606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0" name="Plassholder for tekst 10">
            <a:extLst>
              <a:ext uri="{FF2B5EF4-FFF2-40B4-BE49-F238E27FC236}">
                <a16:creationId xmlns:a16="http://schemas.microsoft.com/office/drawing/2014/main" id="{50B0CBDA-9177-4967-B8B4-B131623E240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2988" y="3039946"/>
            <a:ext cx="2360613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21" name="Plassholder for tekst 11">
            <a:extLst>
              <a:ext uri="{FF2B5EF4-FFF2-40B4-BE49-F238E27FC236}">
                <a16:creationId xmlns:a16="http://schemas.microsoft.com/office/drawing/2014/main" id="{850BB4E3-E1D7-4825-9DDE-54707170F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82988" y="3573050"/>
            <a:ext cx="23606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22" name="Plassholder for tekst 8">
            <a:extLst>
              <a:ext uri="{FF2B5EF4-FFF2-40B4-BE49-F238E27FC236}">
                <a16:creationId xmlns:a16="http://schemas.microsoft.com/office/drawing/2014/main" id="{F1257309-7DA6-4A61-B5F2-A76E5E445D1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6976" y="2096183"/>
            <a:ext cx="23606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3" name="Plassholder for tekst 10">
            <a:extLst>
              <a:ext uri="{FF2B5EF4-FFF2-40B4-BE49-F238E27FC236}">
                <a16:creationId xmlns:a16="http://schemas.microsoft.com/office/drawing/2014/main" id="{4A571AFC-C80C-45ED-AD98-8EF9186527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76976" y="3039946"/>
            <a:ext cx="2360613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24" name="Plassholder for tekst 11">
            <a:extLst>
              <a:ext uri="{FF2B5EF4-FFF2-40B4-BE49-F238E27FC236}">
                <a16:creationId xmlns:a16="http://schemas.microsoft.com/office/drawing/2014/main" id="{D10D19A4-F434-4E1B-94EE-6F85B0AC35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76976" y="3573050"/>
            <a:ext cx="23606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25" name="Plassholder for tekst 8">
            <a:extLst>
              <a:ext uri="{FF2B5EF4-FFF2-40B4-BE49-F238E27FC236}">
                <a16:creationId xmlns:a16="http://schemas.microsoft.com/office/drawing/2014/main" id="{38AD504A-8872-46C2-B39D-99124ADCB9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70964" y="2096183"/>
            <a:ext cx="2360613" cy="739946"/>
          </a:xfrm>
        </p:spPr>
        <p:txBody>
          <a:bodyPr>
            <a:noAutofit/>
          </a:bodyPr>
          <a:lstStyle>
            <a:lvl1pPr>
              <a:defRPr sz="4883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6" name="Plassholder for tekst 10">
            <a:extLst>
              <a:ext uri="{FF2B5EF4-FFF2-40B4-BE49-F238E27FC236}">
                <a16:creationId xmlns:a16="http://schemas.microsoft.com/office/drawing/2014/main" id="{ABDD6B92-781A-4A60-9A9E-9DB422B8E34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70964" y="3039946"/>
            <a:ext cx="2360613" cy="303096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pPr lvl="0"/>
            <a:r>
              <a:rPr lang="nb-NO" dirty="0"/>
              <a:t>Heading</a:t>
            </a:r>
          </a:p>
        </p:txBody>
      </p:sp>
      <p:sp>
        <p:nvSpPr>
          <p:cNvPr id="27" name="Plassholder for tekst 11">
            <a:extLst>
              <a:ext uri="{FF2B5EF4-FFF2-40B4-BE49-F238E27FC236}">
                <a16:creationId xmlns:a16="http://schemas.microsoft.com/office/drawing/2014/main" id="{96AB71A9-4437-4BE1-9542-890DCD64CE7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70964" y="3573050"/>
            <a:ext cx="2360613" cy="25807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1453881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e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8D1F6B-2CD3-4BDB-AD6B-238ACFA7C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07" y="1175720"/>
            <a:ext cx="10426705" cy="371513"/>
          </a:xfrm>
        </p:spPr>
        <p:txBody>
          <a:bodyPr/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3F3EBC4-6047-48F4-9C5D-FBEA2A008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6C5D-2665-4247-8DA0-5D1A5CE5202D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A8F934F-267B-405E-8563-E870EA85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1293F6-0A21-4A15-9EF8-DF79840A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84384777-BB30-467A-B6E0-4B3BA1AF0F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9000" y="1821317"/>
            <a:ext cx="10412413" cy="4310969"/>
          </a:xfrm>
        </p:spPr>
        <p:txBody>
          <a:bodyPr/>
          <a:lstStyle>
            <a:lvl1pPr marL="540000" indent="-540000">
              <a:lnSpc>
                <a:spcPct val="96000"/>
              </a:lnSpc>
              <a:buFont typeface="Arial" panose="020B0604020202020204" pitchFamily="34" charset="0"/>
              <a:buChar char="•"/>
              <a:defRPr sz="3906" b="1">
                <a:solidFill>
                  <a:schemeClr val="tx2"/>
                </a:solidFill>
                <a:latin typeface="+mj-lt"/>
              </a:defRPr>
            </a:lvl1pPr>
            <a:lvl2pPr marL="900000" indent="-360000">
              <a:defRPr sz="2000" b="1"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2545445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55F636-E216-446C-9DFA-6AA2C34237F9}"/>
              </a:ext>
            </a:extLst>
          </p:cNvPr>
          <p:cNvSpPr/>
          <p:nvPr/>
        </p:nvSpPr>
        <p:spPr>
          <a:xfrm>
            <a:off x="8609013" y="0"/>
            <a:ext cx="3582987" cy="5805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D193D05-67FA-4D1F-B9C4-D2469DCA3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800" y="903505"/>
            <a:ext cx="2546350" cy="685445"/>
          </a:xfrm>
        </p:spPr>
        <p:txBody>
          <a:bodyPr/>
          <a:lstStyle>
            <a:lvl1pPr>
              <a:lnSpc>
                <a:spcPct val="96000"/>
              </a:lnSpc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4EE2C76-4F2D-4E1A-90DA-2F307418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1A86-31A4-4BFD-B466-89FB2C6603A9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FBD9D8C-037A-44FF-B3C9-78CEEDA9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68E936-EBF9-4AFE-8F02-D73DCC30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11">
            <a:extLst>
              <a:ext uri="{FF2B5EF4-FFF2-40B4-BE49-F238E27FC236}">
                <a16:creationId xmlns:a16="http://schemas.microsoft.com/office/drawing/2014/main" id="{BA4FBD2C-192E-4DA8-BDDF-B784F3A5380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70964" y="1726106"/>
            <a:ext cx="2546350" cy="3825030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11" name="Plassholder for diagram 10">
            <a:extLst>
              <a:ext uri="{FF2B5EF4-FFF2-40B4-BE49-F238E27FC236}">
                <a16:creationId xmlns:a16="http://schemas.microsoft.com/office/drawing/2014/main" id="{2F698B58-DD17-4D06-A3DF-14DF1BD58696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569913" y="994639"/>
            <a:ext cx="7724775" cy="5287963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6752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55F636-E216-446C-9DFA-6AA2C34237F9}"/>
              </a:ext>
            </a:extLst>
          </p:cNvPr>
          <p:cNvSpPr/>
          <p:nvPr/>
        </p:nvSpPr>
        <p:spPr>
          <a:xfrm>
            <a:off x="1" y="1052512"/>
            <a:ext cx="3582987" cy="5805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D193D05-67FA-4D1F-B9C4-D2469DCA3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88" y="1244600"/>
            <a:ext cx="2546350" cy="685445"/>
          </a:xfrm>
        </p:spPr>
        <p:txBody>
          <a:bodyPr/>
          <a:lstStyle>
            <a:lvl1pPr>
              <a:lnSpc>
                <a:spcPct val="96000"/>
              </a:lnSpc>
              <a:defRPr sz="20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4EE2C76-4F2D-4E1A-90DA-2F307418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91AE-6C61-44EF-86E3-82FA71746DB1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FBD9D8C-037A-44FF-B3C9-78CEEDA9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68E936-EBF9-4AFE-8F02-D73DCC30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11">
            <a:extLst>
              <a:ext uri="{FF2B5EF4-FFF2-40B4-BE49-F238E27FC236}">
                <a16:creationId xmlns:a16="http://schemas.microsoft.com/office/drawing/2014/main" id="{BA4FBD2C-192E-4DA8-BDDF-B784F3A5380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1952" y="2066772"/>
            <a:ext cx="2546350" cy="3825030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Tekst</a:t>
            </a:r>
          </a:p>
        </p:txBody>
      </p:sp>
      <p:sp>
        <p:nvSpPr>
          <p:cNvPr id="11" name="Plassholder for diagram 10">
            <a:extLst>
              <a:ext uri="{FF2B5EF4-FFF2-40B4-BE49-F238E27FC236}">
                <a16:creationId xmlns:a16="http://schemas.microsoft.com/office/drawing/2014/main" id="{2F698B58-DD17-4D06-A3DF-14DF1BD58696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3867475" y="517525"/>
            <a:ext cx="7724775" cy="5287963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97424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dslinje 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255374EF-7F36-4F39-9540-F9501ABF4E2C}"/>
              </a:ext>
            </a:extLst>
          </p:cNvPr>
          <p:cNvCxnSpPr>
            <a:cxnSpLocks/>
          </p:cNvCxnSpPr>
          <p:nvPr/>
        </p:nvCxnSpPr>
        <p:spPr>
          <a:xfrm>
            <a:off x="1009650" y="2649569"/>
            <a:ext cx="10163175" cy="0"/>
          </a:xfrm>
          <a:prstGeom prst="line">
            <a:avLst/>
          </a:prstGeom>
          <a:ln w="2794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EC36B82-9524-4F1C-B8FB-0BD1AF38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D0AC9E5-D2AE-46A0-A23D-13ADF74C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F35E-5106-4DB0-AB2B-F63F9FE2C003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30398E9-4FF7-4920-B154-39B0470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4CD5DA-345C-49A2-9834-314FD8A4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9">
            <a:extLst>
              <a:ext uri="{FF2B5EF4-FFF2-40B4-BE49-F238E27FC236}">
                <a16:creationId xmlns:a16="http://schemas.microsoft.com/office/drawing/2014/main" id="{506A0296-1F81-44B7-ADB1-16788DD5D5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7188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33EC8A4B-7B7C-495F-923F-4DB952FE4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000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Likebent trekant 9">
            <a:extLst>
              <a:ext uri="{FF2B5EF4-FFF2-40B4-BE49-F238E27FC236}">
                <a16:creationId xmlns:a16="http://schemas.microsoft.com/office/drawing/2014/main" id="{E5099B17-CC5C-4BA7-AED4-12350CAE4942}"/>
              </a:ext>
            </a:extLst>
          </p:cNvPr>
          <p:cNvSpPr/>
          <p:nvPr/>
        </p:nvSpPr>
        <p:spPr>
          <a:xfrm>
            <a:off x="1859817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3E7BB22A-BD7D-4428-8F89-0CCC7C1AB6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09533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B5929B9-7A0B-41A4-BA9E-6C4F361E2A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1346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4F80A0C7-FCBA-4306-826D-075E0E2B53A5}"/>
              </a:ext>
            </a:extLst>
          </p:cNvPr>
          <p:cNvSpPr/>
          <p:nvPr/>
        </p:nvSpPr>
        <p:spPr>
          <a:xfrm>
            <a:off x="454216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ECFDC73A-5E7F-44D0-925C-DB85A6B929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1879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816CA69E-3B6A-4E9D-A153-87082F3E76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3692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D29183E5-22A7-4A99-849B-7FCD32D61720}"/>
              </a:ext>
            </a:extLst>
          </p:cNvPr>
          <p:cNvSpPr/>
          <p:nvPr/>
        </p:nvSpPr>
        <p:spPr>
          <a:xfrm>
            <a:off x="7224509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FE0D72D0-94E4-4439-922B-D1AEF81C50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74224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5420BF67-AC37-4636-B177-3F10A950E5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36037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F3AD734A-4C68-44DC-A559-B01CE7455FA2}"/>
              </a:ext>
            </a:extLst>
          </p:cNvPr>
          <p:cNvSpPr/>
          <p:nvPr/>
        </p:nvSpPr>
        <p:spPr>
          <a:xfrm>
            <a:off x="990685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256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dslinj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255374EF-7F36-4F39-9540-F9501ABF4E2C}"/>
              </a:ext>
            </a:extLst>
          </p:cNvPr>
          <p:cNvCxnSpPr>
            <a:cxnSpLocks/>
          </p:cNvCxnSpPr>
          <p:nvPr/>
        </p:nvCxnSpPr>
        <p:spPr>
          <a:xfrm>
            <a:off x="1859817" y="2649569"/>
            <a:ext cx="10198833" cy="0"/>
          </a:xfrm>
          <a:prstGeom prst="line">
            <a:avLst/>
          </a:prstGeom>
          <a:ln w="279400" cap="sq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EC36B82-9524-4F1C-B8FB-0BD1AF38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D0AC9E5-D2AE-46A0-A23D-13ADF74C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4DF1-98D3-4210-ACDF-D2BD5CEFA0F2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30398E9-4FF7-4920-B154-39B0470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4CD5DA-345C-49A2-9834-314FD8A4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9">
            <a:extLst>
              <a:ext uri="{FF2B5EF4-FFF2-40B4-BE49-F238E27FC236}">
                <a16:creationId xmlns:a16="http://schemas.microsoft.com/office/drawing/2014/main" id="{506A0296-1F81-44B7-ADB1-16788DD5D5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7188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33EC8A4B-7B7C-495F-923F-4DB952FE4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000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Likebent trekant 9">
            <a:extLst>
              <a:ext uri="{FF2B5EF4-FFF2-40B4-BE49-F238E27FC236}">
                <a16:creationId xmlns:a16="http://schemas.microsoft.com/office/drawing/2014/main" id="{E5099B17-CC5C-4BA7-AED4-12350CAE4942}"/>
              </a:ext>
            </a:extLst>
          </p:cNvPr>
          <p:cNvSpPr/>
          <p:nvPr/>
        </p:nvSpPr>
        <p:spPr>
          <a:xfrm>
            <a:off x="1859817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3E7BB22A-BD7D-4428-8F89-0CCC7C1AB6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09533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B5929B9-7A0B-41A4-BA9E-6C4F361E2A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1346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4F80A0C7-FCBA-4306-826D-075E0E2B53A5}"/>
              </a:ext>
            </a:extLst>
          </p:cNvPr>
          <p:cNvSpPr/>
          <p:nvPr/>
        </p:nvSpPr>
        <p:spPr>
          <a:xfrm>
            <a:off x="454216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ECFDC73A-5E7F-44D0-925C-DB85A6B929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1879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816CA69E-3B6A-4E9D-A153-87082F3E76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3692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D29183E5-22A7-4A99-849B-7FCD32D61720}"/>
              </a:ext>
            </a:extLst>
          </p:cNvPr>
          <p:cNvSpPr/>
          <p:nvPr/>
        </p:nvSpPr>
        <p:spPr>
          <a:xfrm>
            <a:off x="7224509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FE0D72D0-94E4-4439-922B-D1AEF81C50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74224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5420BF67-AC37-4636-B177-3F10A950E5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36037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F3AD734A-4C68-44DC-A559-B01CE7455FA2}"/>
              </a:ext>
            </a:extLst>
          </p:cNvPr>
          <p:cNvSpPr/>
          <p:nvPr/>
        </p:nvSpPr>
        <p:spPr>
          <a:xfrm>
            <a:off x="990685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7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63DA41-8887-4040-9458-1B5877CA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B9980B-285F-45F3-B010-BCE42B323E3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dirty="0"/>
              <a:t>Malen inneholder flere oppsett. </a:t>
            </a:r>
            <a:br>
              <a:rPr lang="nb-NO" dirty="0"/>
            </a:br>
            <a:r>
              <a:rPr lang="nb-NO" dirty="0"/>
              <a:t>Trykk på pila under «Nytt lysbilde»-knappen på Hjem-fanen for å velge oppsett for nytt lysbilde.</a:t>
            </a:r>
            <a:br>
              <a:rPr lang="nb-NO" dirty="0"/>
            </a:br>
            <a:r>
              <a:rPr lang="nb-NO" dirty="0"/>
              <a:t>Eller trykk på Oppsett-knappen for å endre oppsett på siden som er aktiv. </a:t>
            </a:r>
            <a:br>
              <a:rPr lang="nb-NO" dirty="0"/>
            </a:br>
            <a:r>
              <a:rPr lang="nb-NO" dirty="0"/>
              <a:t>For å unngå å ta med tekststiler fra andre steder når du limer inn, lim inn med innstillingen «Bruk måltema» eller «Bare tekst», Trykk på ikonet som dukker opp når du limer inn for å velge.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5"/>
            <a:r>
              <a:rPr lang="nb-NO" dirty="0"/>
              <a:t>Sjette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FD9A867-FA52-4B17-8323-9F7730F4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8AD7-A95F-4AED-A7C2-F26592AB5E18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893C077-E5B7-4B8A-BDDE-AA66CB24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B4F4F39-7E68-46A2-8296-A4B9CFE5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132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dslinje mid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255374EF-7F36-4F39-9540-F9501ABF4E2C}"/>
              </a:ext>
            </a:extLst>
          </p:cNvPr>
          <p:cNvCxnSpPr>
            <a:cxnSpLocks/>
          </p:cNvCxnSpPr>
          <p:nvPr/>
        </p:nvCxnSpPr>
        <p:spPr>
          <a:xfrm>
            <a:off x="114300" y="2649569"/>
            <a:ext cx="11944350" cy="0"/>
          </a:xfrm>
          <a:prstGeom prst="line">
            <a:avLst/>
          </a:prstGeom>
          <a:ln w="279400" cap="sq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EC36B82-9524-4F1C-B8FB-0BD1AF38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D0AC9E5-D2AE-46A0-A23D-13ADF74C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A9BD-17B7-4278-95D0-9A03E116A422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30398E9-4FF7-4920-B154-39B0470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4CD5DA-345C-49A2-9834-314FD8A4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9">
            <a:extLst>
              <a:ext uri="{FF2B5EF4-FFF2-40B4-BE49-F238E27FC236}">
                <a16:creationId xmlns:a16="http://schemas.microsoft.com/office/drawing/2014/main" id="{506A0296-1F81-44B7-ADB1-16788DD5D5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7188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33EC8A4B-7B7C-495F-923F-4DB952FE4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000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Likebent trekant 9">
            <a:extLst>
              <a:ext uri="{FF2B5EF4-FFF2-40B4-BE49-F238E27FC236}">
                <a16:creationId xmlns:a16="http://schemas.microsoft.com/office/drawing/2014/main" id="{E5099B17-CC5C-4BA7-AED4-12350CAE4942}"/>
              </a:ext>
            </a:extLst>
          </p:cNvPr>
          <p:cNvSpPr/>
          <p:nvPr/>
        </p:nvSpPr>
        <p:spPr>
          <a:xfrm>
            <a:off x="1859817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3E7BB22A-BD7D-4428-8F89-0CCC7C1AB6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09533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B5929B9-7A0B-41A4-BA9E-6C4F361E2A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1346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4F80A0C7-FCBA-4306-826D-075E0E2B53A5}"/>
              </a:ext>
            </a:extLst>
          </p:cNvPr>
          <p:cNvSpPr/>
          <p:nvPr/>
        </p:nvSpPr>
        <p:spPr>
          <a:xfrm>
            <a:off x="454216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ECFDC73A-5E7F-44D0-925C-DB85A6B929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1879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816CA69E-3B6A-4E9D-A153-87082F3E76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3692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D29183E5-22A7-4A99-849B-7FCD32D61720}"/>
              </a:ext>
            </a:extLst>
          </p:cNvPr>
          <p:cNvSpPr/>
          <p:nvPr/>
        </p:nvSpPr>
        <p:spPr>
          <a:xfrm>
            <a:off x="7224509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FE0D72D0-94E4-4439-922B-D1AEF81C50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74224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5420BF67-AC37-4636-B177-3F10A950E5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36037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F3AD734A-4C68-44DC-A559-B01CE7455FA2}"/>
              </a:ext>
            </a:extLst>
          </p:cNvPr>
          <p:cNvSpPr/>
          <p:nvPr/>
        </p:nvSpPr>
        <p:spPr>
          <a:xfrm>
            <a:off x="990685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1722849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dslinje sl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Rett linje 20">
            <a:extLst>
              <a:ext uri="{FF2B5EF4-FFF2-40B4-BE49-F238E27FC236}">
                <a16:creationId xmlns:a16="http://schemas.microsoft.com/office/drawing/2014/main" id="{255374EF-7F36-4F39-9540-F9501ABF4E2C}"/>
              </a:ext>
            </a:extLst>
          </p:cNvPr>
          <p:cNvCxnSpPr>
            <a:cxnSpLocks/>
          </p:cNvCxnSpPr>
          <p:nvPr/>
        </p:nvCxnSpPr>
        <p:spPr>
          <a:xfrm>
            <a:off x="114300" y="2649569"/>
            <a:ext cx="9972675" cy="0"/>
          </a:xfrm>
          <a:prstGeom prst="line">
            <a:avLst/>
          </a:prstGeom>
          <a:ln w="279400" cap="sq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>
            <a:extLst>
              <a:ext uri="{FF2B5EF4-FFF2-40B4-BE49-F238E27FC236}">
                <a16:creationId xmlns:a16="http://schemas.microsoft.com/office/drawing/2014/main" id="{EEC36B82-9524-4F1C-B8FB-0BD1AF389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D0AC9E5-D2AE-46A0-A23D-13ADF74C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E4890-2CBF-41CD-BB95-BDED29A773C5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30398E9-4FF7-4920-B154-39B0470D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4CD5DA-345C-49A2-9834-314FD8A4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8" name="Plassholder for tekst 9">
            <a:extLst>
              <a:ext uri="{FF2B5EF4-FFF2-40B4-BE49-F238E27FC236}">
                <a16:creationId xmlns:a16="http://schemas.microsoft.com/office/drawing/2014/main" id="{506A0296-1F81-44B7-ADB1-16788DD5D5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7188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33EC8A4B-7B7C-495F-923F-4DB952FE4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000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Likebent trekant 9">
            <a:extLst>
              <a:ext uri="{FF2B5EF4-FFF2-40B4-BE49-F238E27FC236}">
                <a16:creationId xmlns:a16="http://schemas.microsoft.com/office/drawing/2014/main" id="{E5099B17-CC5C-4BA7-AED4-12350CAE4942}"/>
              </a:ext>
            </a:extLst>
          </p:cNvPr>
          <p:cNvSpPr/>
          <p:nvPr/>
        </p:nvSpPr>
        <p:spPr>
          <a:xfrm>
            <a:off x="1859817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3E7BB22A-BD7D-4428-8F89-0CCC7C1AB6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09533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B5929B9-7A0B-41A4-BA9E-6C4F361E2A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1346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4F80A0C7-FCBA-4306-826D-075E0E2B53A5}"/>
              </a:ext>
            </a:extLst>
          </p:cNvPr>
          <p:cNvSpPr/>
          <p:nvPr/>
        </p:nvSpPr>
        <p:spPr>
          <a:xfrm>
            <a:off x="454216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ECFDC73A-5E7F-44D0-925C-DB85A6B929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1879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816CA69E-3B6A-4E9D-A153-87082F3E76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3692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D29183E5-22A7-4A99-849B-7FCD32D61720}"/>
              </a:ext>
            </a:extLst>
          </p:cNvPr>
          <p:cNvSpPr/>
          <p:nvPr/>
        </p:nvSpPr>
        <p:spPr>
          <a:xfrm>
            <a:off x="7224509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FE0D72D0-94E4-4439-922B-D1AEF81C50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74224" y="2172273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5420BF67-AC37-4636-B177-3F10A950E5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36037" y="3592512"/>
            <a:ext cx="2365375" cy="2212975"/>
          </a:xfrm>
          <a:prstGeom prst="flowChartProcess">
            <a:avLst/>
          </a:prstGeom>
          <a:solidFill>
            <a:schemeClr val="accent3"/>
          </a:solidFill>
        </p:spPr>
        <p:txBody>
          <a:bodyPr lIns="180000" tIns="144000" rIns="180000" anchor="t" anchorCtr="0">
            <a:noAutofit/>
          </a:bodyPr>
          <a:lstStyle>
            <a:lvl1pPr>
              <a:defRPr sz="180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F3AD734A-4C68-44DC-A559-B01CE7455FA2}"/>
              </a:ext>
            </a:extLst>
          </p:cNvPr>
          <p:cNvSpPr/>
          <p:nvPr/>
        </p:nvSpPr>
        <p:spPr>
          <a:xfrm>
            <a:off x="9906853" y="3407620"/>
            <a:ext cx="423741" cy="18489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513656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FFAE28-D0E1-4B20-8138-C491D23F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D85279-715F-4DEF-AF98-CD9A5148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DE8CD-6C75-4EA0-A522-CF23B9D78EF9}" type="datetime1">
              <a:rPr lang="nb-NO" smtClean="0"/>
              <a:t>30.10.2023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20D3182-6185-476A-9432-3254FEDC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ECB3046-A820-430B-BB1D-C31AEE7C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B1CE-A15A-4B23-BCE9-5B6ACE3DD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4000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A342B87-4633-4D56-90D3-B1FF579B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CA87-1686-4F2E-A055-2AF7115919DC}" type="datetime1">
              <a:rPr lang="nb-NO" smtClean="0"/>
              <a:t>30.10.2023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887A40C-CD04-4667-B7BC-0C9BB640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AF054D9-A8B3-406F-BEDF-A775061AB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B1CE-A15A-4B23-BCE9-5B6ACE3DD5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781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2283BC45-7239-477F-94CE-084C08B99E1F}"/>
              </a:ext>
            </a:extLst>
          </p:cNvPr>
          <p:cNvSpPr/>
          <p:nvPr/>
        </p:nvSpPr>
        <p:spPr>
          <a:xfrm>
            <a:off x="8037513" y="2273862"/>
            <a:ext cx="3263900" cy="4584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2"/>
              </a:solidFill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6BAF48C-0598-4FDA-B017-AF1BA4235C5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2175" y="2483777"/>
            <a:ext cx="6829425" cy="1537217"/>
          </a:xfrm>
        </p:spPr>
        <p:txBody>
          <a:bodyPr anchor="b" anchorCtr="0"/>
          <a:lstStyle>
            <a:lvl1pPr algn="l">
              <a:lnSpc>
                <a:spcPct val="96000"/>
              </a:lnSpc>
              <a:defRPr sz="4883" baseline="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A</a:t>
            </a:r>
            <a:r>
              <a:rPr lang="nb-NO" dirty="0" err="1"/>
              <a:t>vsluttende</a:t>
            </a:r>
            <a:r>
              <a:rPr lang="nb-NO" dirty="0"/>
              <a:t> tittel, kan bruke flere 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8CE99E0-A502-472C-BC76-DC4BEF641E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0587" y="4499248"/>
            <a:ext cx="6829425" cy="66359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Handslingsdriver, undertittel, ekstra informasjon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2059F5C-E1AD-49EB-9451-3359C15466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304" y="5513458"/>
            <a:ext cx="3275009" cy="199350"/>
          </a:xfrm>
        </p:spPr>
        <p:txBody>
          <a:bodyPr wrap="square">
            <a:spAutoFit/>
          </a:bodyPr>
          <a:lstStyle>
            <a:lvl1pPr>
              <a:defRPr sz="128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Navn på den som presenterer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07BA8DA3-25A6-4F43-B582-00BA5BDC47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304" y="5707422"/>
            <a:ext cx="3275009" cy="199350"/>
          </a:xfrm>
        </p:spPr>
        <p:txBody>
          <a:bodyPr wrap="square">
            <a:spAutoFit/>
          </a:bodyPr>
          <a:lstStyle>
            <a:lvl1pPr>
              <a:defRPr sz="128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Stillingstittel</a:t>
            </a:r>
          </a:p>
        </p:txBody>
      </p:sp>
      <p:sp>
        <p:nvSpPr>
          <p:cNvPr id="12" name="Plassholder for tekst 9">
            <a:extLst>
              <a:ext uri="{FF2B5EF4-FFF2-40B4-BE49-F238E27FC236}">
                <a16:creationId xmlns:a16="http://schemas.microsoft.com/office/drawing/2014/main" id="{4017AF59-30AB-4E16-97BA-4D26076243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70400" y="5476010"/>
            <a:ext cx="3263900" cy="534265"/>
          </a:xfrm>
        </p:spPr>
        <p:txBody>
          <a:bodyPr wrap="square">
            <a:noAutofit/>
          </a:bodyPr>
          <a:lstStyle>
            <a:lvl1pPr>
              <a:defRPr sz="128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Epost og telefonnummer</a:t>
            </a:r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BE4E782E-2FD9-4525-93AA-219168317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304" y="666882"/>
            <a:ext cx="2557459" cy="822041"/>
          </a:xfrm>
          <a:prstGeom prst="rect">
            <a:avLst/>
          </a:prstGeom>
        </p:spPr>
      </p:pic>
      <p:sp>
        <p:nvSpPr>
          <p:cNvPr id="6" name="Kontaktinfo">
            <a:extLst>
              <a:ext uri="{FF2B5EF4-FFF2-40B4-BE49-F238E27FC236}">
                <a16:creationId xmlns:a16="http://schemas.microsoft.com/office/drawing/2014/main" id="{37EB4FC2-E8AD-4798-BEEC-D4CAEADD7000}"/>
              </a:ext>
            </a:extLst>
          </p:cNvPr>
          <p:cNvSpPr txBox="1"/>
          <p:nvPr/>
        </p:nvSpPr>
        <p:spPr>
          <a:xfrm>
            <a:off x="8716016" y="2915365"/>
            <a:ext cx="1898009" cy="3604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nb-NO" sz="1280" b="1" dirty="0">
                <a:solidFill>
                  <a:schemeClr val="tx2"/>
                </a:solidFill>
                <a:effectLst/>
                <a:latin typeface="+mj-lt"/>
              </a:rPr>
              <a:t>Sentralbord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23 15 95 50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b="1" dirty="0">
                <a:solidFill>
                  <a:schemeClr val="tx2"/>
                </a:solidFill>
                <a:effectLst/>
                <a:latin typeface="+mj-lt"/>
              </a:rPr>
              <a:t>Åpningstid resepsjon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09.00–15.00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b="1" dirty="0">
                <a:solidFill>
                  <a:schemeClr val="tx2"/>
                </a:solidFill>
                <a:effectLst/>
                <a:latin typeface="+mj-lt"/>
              </a:rPr>
              <a:t>Postadresse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Trygderetten 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Postboks 4724 Nydalen 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0421 Oslo 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b="1" dirty="0">
                <a:solidFill>
                  <a:schemeClr val="tx2"/>
                </a:solidFill>
                <a:effectLst/>
                <a:latin typeface="+mj-lt"/>
              </a:rPr>
              <a:t>Besøksadresse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Sandakerveien 130 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r>
              <a:rPr lang="nb-NO" sz="1280" dirty="0">
                <a:solidFill>
                  <a:schemeClr val="tx2"/>
                </a:solidFill>
                <a:effectLst/>
                <a:latin typeface="+mj-lt"/>
              </a:rPr>
              <a:t>0484 Oslo</a:t>
            </a: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br>
              <a:rPr lang="nb-NO" sz="1280" dirty="0">
                <a:solidFill>
                  <a:schemeClr val="tx2"/>
                </a:solidFill>
                <a:effectLst/>
                <a:latin typeface="+mj-lt"/>
              </a:rPr>
            </a:br>
            <a:endParaRPr lang="nb-NO" sz="128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41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loverskrif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6CA83E0-4885-492E-90ED-2CCFC9A8107F}"/>
              </a:ext>
            </a:extLst>
          </p:cNvPr>
          <p:cNvSpPr/>
          <p:nvPr/>
        </p:nvSpPr>
        <p:spPr>
          <a:xfrm>
            <a:off x="0" y="1244600"/>
            <a:ext cx="7721599" cy="5613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2295FD-6E0D-4DEB-8ECF-383CC1940B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9000" y="1611427"/>
            <a:ext cx="5942013" cy="1537217"/>
          </a:xfrm>
        </p:spPr>
        <p:txBody>
          <a:bodyPr anchor="b"/>
          <a:lstStyle>
            <a:lvl1pPr>
              <a:lnSpc>
                <a:spcPct val="96000"/>
              </a:lnSpc>
              <a:defRPr sz="4883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skrive inn kapitteltittel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314129-7DE1-486E-89DE-ED329C65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0" y="3626468"/>
            <a:ext cx="5942013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E4C362-EE75-464C-981E-B5424EF6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372E-68F0-46DF-8AAD-BEA559AD2D00}" type="datetime1">
              <a:rPr lang="nb-NO" smtClean="0"/>
              <a:t>30.10.2023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03B708-D653-4B34-9A26-1F9F1981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6876F6-B9F4-4BDB-A33A-29DB1104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B1CE-A15A-4B23-BCE9-5B6ACE3DD5B1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6DBB80F8-A2D6-4B9C-B49E-FC564641A2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21600" y="0"/>
            <a:ext cx="4470400" cy="5805488"/>
          </a:xfrm>
        </p:spPr>
        <p:txBody>
          <a:bodyPr lIns="252000" rIns="252000" anchor="ctr" anchorCtr="1">
            <a:normAutofit/>
          </a:bodyPr>
          <a:lstStyle>
            <a:lvl1pPr>
              <a:defRPr sz="128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b-NO" dirty="0"/>
              <a:t>Valgfritt bilde.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775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loverskrif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6CA83E0-4885-492E-90ED-2CCFC9A8107F}"/>
              </a:ext>
            </a:extLst>
          </p:cNvPr>
          <p:cNvSpPr/>
          <p:nvPr/>
        </p:nvSpPr>
        <p:spPr>
          <a:xfrm>
            <a:off x="0" y="1244600"/>
            <a:ext cx="7721599" cy="561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A2295FD-6E0D-4DEB-8ECF-383CC1940B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9000" y="1617650"/>
            <a:ext cx="5942013" cy="1537217"/>
          </a:xfrm>
        </p:spPr>
        <p:txBody>
          <a:bodyPr anchor="b"/>
          <a:lstStyle>
            <a:lvl1pPr>
              <a:lnSpc>
                <a:spcPct val="96000"/>
              </a:lnSpc>
              <a:defRPr sz="4883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skrive inn kapitteltittel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F314129-7DE1-486E-89DE-ED329C65A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0" y="3632691"/>
            <a:ext cx="5942013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E4C362-EE75-464C-981E-B5424EF6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8937-FA24-4CB3-B099-9DFE632A6BC6}" type="datetime1">
              <a:rPr lang="nb-NO" smtClean="0"/>
              <a:t>30.10.2023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03B708-D653-4B34-9A26-1F9F1981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6876F6-B9F4-4BDB-A33A-29DB1104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B1CE-A15A-4B23-BCE9-5B6ACE3DD5B1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bilde 10">
            <a:extLst>
              <a:ext uri="{FF2B5EF4-FFF2-40B4-BE49-F238E27FC236}">
                <a16:creationId xmlns:a16="http://schemas.microsoft.com/office/drawing/2014/main" id="{A39306FD-88DD-46CC-9792-54FB4BCA00A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721600" y="0"/>
            <a:ext cx="4470400" cy="5805488"/>
          </a:xfrm>
        </p:spPr>
        <p:txBody>
          <a:bodyPr lIns="252000" rIns="252000" anchor="ctr" anchorCtr="1">
            <a:normAutofit/>
          </a:bodyPr>
          <a:lstStyle>
            <a:lvl1pPr>
              <a:defRPr sz="128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nb-NO" dirty="0"/>
              <a:t>Valgfritt bilde.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726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16EB2ED7-9A0B-46A5-BD85-A60921EA02EE}"/>
              </a:ext>
            </a:extLst>
          </p:cNvPr>
          <p:cNvSpPr/>
          <p:nvPr/>
        </p:nvSpPr>
        <p:spPr>
          <a:xfrm>
            <a:off x="0" y="1244600"/>
            <a:ext cx="5038725" cy="561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344CFC1-06D4-465E-92EF-703908D011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07" y="1688153"/>
            <a:ext cx="3595693" cy="635496"/>
          </a:xfrm>
        </p:spPr>
        <p:txBody>
          <a:bodyPr anchor="t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F2846-7255-4DCB-950D-7DD656F1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6142-79C5-484E-8A03-A6753AA1AE9F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280DC13-9090-4E11-9280-F22547C7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1808620-A6B3-43AF-9F28-0F938E8D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853FDB11-0923-4163-9D9D-63B417B29A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61100" y="106838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902D0260-6177-4264-9BF6-3B120C2D5F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37178" y="106838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9D6A8445-64B1-4977-A840-5613453E099F}"/>
              </a:ext>
            </a:extLst>
          </p:cNvPr>
          <p:cNvSpPr/>
          <p:nvPr/>
        </p:nvSpPr>
        <p:spPr>
          <a:xfrm rot="16200000">
            <a:off x="7331662" y="146403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36CF0E00-03C3-4204-9177-1A7D85B7CE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61100" y="230187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042A054C-A02D-40B2-8D30-1A5F720AC0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37178" y="230187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86BD6966-FE1C-433C-BC73-D47737F8DF26}"/>
              </a:ext>
            </a:extLst>
          </p:cNvPr>
          <p:cNvSpPr/>
          <p:nvPr/>
        </p:nvSpPr>
        <p:spPr>
          <a:xfrm rot="16200000">
            <a:off x="7331662" y="269752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3F9B0DE7-E4E5-46E1-9C0C-66234FFE8D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1100" y="3535367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25B0B3E0-E317-4770-9884-478F38FF21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37178" y="3535367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00F33180-E6B1-4A50-8192-E454451B58CF}"/>
              </a:ext>
            </a:extLst>
          </p:cNvPr>
          <p:cNvSpPr/>
          <p:nvPr/>
        </p:nvSpPr>
        <p:spPr>
          <a:xfrm rot="16200000">
            <a:off x="7331662" y="3931017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Plassholder for tekst 9">
            <a:extLst>
              <a:ext uri="{FF2B5EF4-FFF2-40B4-BE49-F238E27FC236}">
                <a16:creationId xmlns:a16="http://schemas.microsoft.com/office/drawing/2014/main" id="{3755D8C8-4F71-483C-84D5-28CFF12B14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61100" y="4773622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1" name="Plassholder for tekst 11">
            <a:extLst>
              <a:ext uri="{FF2B5EF4-FFF2-40B4-BE49-F238E27FC236}">
                <a16:creationId xmlns:a16="http://schemas.microsoft.com/office/drawing/2014/main" id="{4F5C3E61-E8B2-413C-AC86-B7E9952A98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37178" y="4773622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Likebent trekant 21">
            <a:extLst>
              <a:ext uri="{FF2B5EF4-FFF2-40B4-BE49-F238E27FC236}">
                <a16:creationId xmlns:a16="http://schemas.microsoft.com/office/drawing/2014/main" id="{3D59E45C-7132-45AA-AAD3-25F9D6BF02A0}"/>
              </a:ext>
            </a:extLst>
          </p:cNvPr>
          <p:cNvSpPr/>
          <p:nvPr/>
        </p:nvSpPr>
        <p:spPr>
          <a:xfrm rot="16200000">
            <a:off x="7331662" y="5169272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869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, la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A9F2846-7255-4DCB-950D-7DD656F1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F7FE-B195-4866-9DCA-9345CDC342F6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280DC13-9090-4E11-9280-F22547C7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1808620-A6B3-43AF-9F28-0F938E8D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853FDB11-0923-4163-9D9D-63B417B29A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61100" y="106838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902D0260-6177-4264-9BF6-3B120C2D5F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437178" y="106838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Likebent trekant 12">
            <a:extLst>
              <a:ext uri="{FF2B5EF4-FFF2-40B4-BE49-F238E27FC236}">
                <a16:creationId xmlns:a16="http://schemas.microsoft.com/office/drawing/2014/main" id="{9D6A8445-64B1-4977-A840-5613453E099F}"/>
              </a:ext>
            </a:extLst>
          </p:cNvPr>
          <p:cNvSpPr/>
          <p:nvPr/>
        </p:nvSpPr>
        <p:spPr>
          <a:xfrm rot="16200000">
            <a:off x="7331662" y="146403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Plassholder for tekst 9">
            <a:extLst>
              <a:ext uri="{FF2B5EF4-FFF2-40B4-BE49-F238E27FC236}">
                <a16:creationId xmlns:a16="http://schemas.microsoft.com/office/drawing/2014/main" id="{36CF0E00-03C3-4204-9177-1A7D85B7CE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61100" y="230187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5" name="Plassholder for tekst 11">
            <a:extLst>
              <a:ext uri="{FF2B5EF4-FFF2-40B4-BE49-F238E27FC236}">
                <a16:creationId xmlns:a16="http://schemas.microsoft.com/office/drawing/2014/main" id="{042A054C-A02D-40B2-8D30-1A5F720AC0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437178" y="230187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Likebent trekant 15">
            <a:extLst>
              <a:ext uri="{FF2B5EF4-FFF2-40B4-BE49-F238E27FC236}">
                <a16:creationId xmlns:a16="http://schemas.microsoft.com/office/drawing/2014/main" id="{86BD6966-FE1C-433C-BC73-D47737F8DF26}"/>
              </a:ext>
            </a:extLst>
          </p:cNvPr>
          <p:cNvSpPr/>
          <p:nvPr/>
        </p:nvSpPr>
        <p:spPr>
          <a:xfrm rot="16200000">
            <a:off x="7331662" y="269752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tekst 9">
            <a:extLst>
              <a:ext uri="{FF2B5EF4-FFF2-40B4-BE49-F238E27FC236}">
                <a16:creationId xmlns:a16="http://schemas.microsoft.com/office/drawing/2014/main" id="{3F9B0DE7-E4E5-46E1-9C0C-66234FFE8DE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61100" y="3535367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18" name="Plassholder for tekst 11">
            <a:extLst>
              <a:ext uri="{FF2B5EF4-FFF2-40B4-BE49-F238E27FC236}">
                <a16:creationId xmlns:a16="http://schemas.microsoft.com/office/drawing/2014/main" id="{25B0B3E0-E317-4770-9884-478F38FF217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37178" y="3535367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9" name="Likebent trekant 18">
            <a:extLst>
              <a:ext uri="{FF2B5EF4-FFF2-40B4-BE49-F238E27FC236}">
                <a16:creationId xmlns:a16="http://schemas.microsoft.com/office/drawing/2014/main" id="{00F33180-E6B1-4A50-8192-E454451B58CF}"/>
              </a:ext>
            </a:extLst>
          </p:cNvPr>
          <p:cNvSpPr/>
          <p:nvPr/>
        </p:nvSpPr>
        <p:spPr>
          <a:xfrm rot="16200000">
            <a:off x="7331662" y="3931017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Plassholder for tekst 9">
            <a:extLst>
              <a:ext uri="{FF2B5EF4-FFF2-40B4-BE49-F238E27FC236}">
                <a16:creationId xmlns:a16="http://schemas.microsoft.com/office/drawing/2014/main" id="{3755D8C8-4F71-483C-84D5-28CFF12B14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61100" y="4773622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1" name="Plassholder for tekst 11">
            <a:extLst>
              <a:ext uri="{FF2B5EF4-FFF2-40B4-BE49-F238E27FC236}">
                <a16:creationId xmlns:a16="http://schemas.microsoft.com/office/drawing/2014/main" id="{4F5C3E61-E8B2-413C-AC86-B7E9952A981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37178" y="4773622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Likebent trekant 21">
            <a:extLst>
              <a:ext uri="{FF2B5EF4-FFF2-40B4-BE49-F238E27FC236}">
                <a16:creationId xmlns:a16="http://schemas.microsoft.com/office/drawing/2014/main" id="{3D59E45C-7132-45AA-AAD3-25F9D6BF02A0}"/>
              </a:ext>
            </a:extLst>
          </p:cNvPr>
          <p:cNvSpPr/>
          <p:nvPr/>
        </p:nvSpPr>
        <p:spPr>
          <a:xfrm rot="16200000">
            <a:off x="7331662" y="5169272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Plassholder for tekst 9">
            <a:extLst>
              <a:ext uri="{FF2B5EF4-FFF2-40B4-BE49-F238E27FC236}">
                <a16:creationId xmlns:a16="http://schemas.microsoft.com/office/drawing/2014/main" id="{05B5081E-5C88-472A-8249-7DC8F4B0EF6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86085" y="106838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4" name="Plassholder for tekst 11">
            <a:extLst>
              <a:ext uri="{FF2B5EF4-FFF2-40B4-BE49-F238E27FC236}">
                <a16:creationId xmlns:a16="http://schemas.microsoft.com/office/drawing/2014/main" id="{91287DD4-3928-4197-8AA1-111E10BAA5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062163" y="106838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Likebent trekant 24">
            <a:extLst>
              <a:ext uri="{FF2B5EF4-FFF2-40B4-BE49-F238E27FC236}">
                <a16:creationId xmlns:a16="http://schemas.microsoft.com/office/drawing/2014/main" id="{415BB489-6180-4700-A392-D6C84FB44381}"/>
              </a:ext>
            </a:extLst>
          </p:cNvPr>
          <p:cNvSpPr/>
          <p:nvPr/>
        </p:nvSpPr>
        <p:spPr>
          <a:xfrm rot="16200000">
            <a:off x="1956647" y="146403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tekst 9">
            <a:extLst>
              <a:ext uri="{FF2B5EF4-FFF2-40B4-BE49-F238E27FC236}">
                <a16:creationId xmlns:a16="http://schemas.microsoft.com/office/drawing/2014/main" id="{A4A65490-DE68-4451-8B02-5573B45E37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86085" y="2301878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27" name="Plassholder for tekst 11">
            <a:extLst>
              <a:ext uri="{FF2B5EF4-FFF2-40B4-BE49-F238E27FC236}">
                <a16:creationId xmlns:a16="http://schemas.microsoft.com/office/drawing/2014/main" id="{3A7276DE-1A78-4E45-B53B-B64EA54AAAA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62163" y="2301878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Likebent trekant 27">
            <a:extLst>
              <a:ext uri="{FF2B5EF4-FFF2-40B4-BE49-F238E27FC236}">
                <a16:creationId xmlns:a16="http://schemas.microsoft.com/office/drawing/2014/main" id="{DDD754B9-EBB4-40FD-9248-AF506D18B516}"/>
              </a:ext>
            </a:extLst>
          </p:cNvPr>
          <p:cNvSpPr/>
          <p:nvPr/>
        </p:nvSpPr>
        <p:spPr>
          <a:xfrm rot="16200000">
            <a:off x="1956647" y="2697528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Plassholder for tekst 9">
            <a:extLst>
              <a:ext uri="{FF2B5EF4-FFF2-40B4-BE49-F238E27FC236}">
                <a16:creationId xmlns:a16="http://schemas.microsoft.com/office/drawing/2014/main" id="{5DF7D116-F422-4CB5-9902-E0601F16FB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86085" y="3535367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30" name="Plassholder for tekst 11">
            <a:extLst>
              <a:ext uri="{FF2B5EF4-FFF2-40B4-BE49-F238E27FC236}">
                <a16:creationId xmlns:a16="http://schemas.microsoft.com/office/drawing/2014/main" id="{C4B5A2B6-ED20-4951-94E6-EE06BA4339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62163" y="3535367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Likebent trekant 30">
            <a:extLst>
              <a:ext uri="{FF2B5EF4-FFF2-40B4-BE49-F238E27FC236}">
                <a16:creationId xmlns:a16="http://schemas.microsoft.com/office/drawing/2014/main" id="{E3985DB4-8AD7-4D75-8BE6-5FC362F97E96}"/>
              </a:ext>
            </a:extLst>
          </p:cNvPr>
          <p:cNvSpPr/>
          <p:nvPr/>
        </p:nvSpPr>
        <p:spPr>
          <a:xfrm rot="16200000">
            <a:off x="1956647" y="3931017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Plassholder for tekst 9">
            <a:extLst>
              <a:ext uri="{FF2B5EF4-FFF2-40B4-BE49-F238E27FC236}">
                <a16:creationId xmlns:a16="http://schemas.microsoft.com/office/drawing/2014/main" id="{54ABFA84-398E-4930-9909-6802C75AE96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6085" y="4773622"/>
            <a:ext cx="889000" cy="88900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1">
            <a:normAutofit/>
          </a:bodyPr>
          <a:lstStyle>
            <a:lvl1pPr>
              <a:defRPr sz="3906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#</a:t>
            </a:r>
          </a:p>
        </p:txBody>
      </p:sp>
      <p:sp>
        <p:nvSpPr>
          <p:cNvPr id="33" name="Plassholder for tekst 11">
            <a:extLst>
              <a:ext uri="{FF2B5EF4-FFF2-40B4-BE49-F238E27FC236}">
                <a16:creationId xmlns:a16="http://schemas.microsoft.com/office/drawing/2014/main" id="{88316E28-8714-4082-A06A-A46D48F2425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062163" y="4773622"/>
            <a:ext cx="3867150" cy="889000"/>
          </a:xfrm>
          <a:prstGeom prst="flowChartProcess">
            <a:avLst/>
          </a:prstGeom>
          <a:solidFill>
            <a:schemeClr val="accent3"/>
          </a:solidFill>
        </p:spPr>
        <p:txBody>
          <a:bodyPr lIns="180000" rIns="180000" anchor="ctr" anchorCtr="0">
            <a:noAutofit/>
          </a:bodyPr>
          <a:lstStyle>
            <a:lvl1pPr>
              <a:defRPr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Likebent trekant 33">
            <a:extLst>
              <a:ext uri="{FF2B5EF4-FFF2-40B4-BE49-F238E27FC236}">
                <a16:creationId xmlns:a16="http://schemas.microsoft.com/office/drawing/2014/main" id="{F4883063-50EB-4D9A-8C13-D6898D943638}"/>
              </a:ext>
            </a:extLst>
          </p:cNvPr>
          <p:cNvSpPr/>
          <p:nvPr/>
        </p:nvSpPr>
        <p:spPr>
          <a:xfrm rot="16200000">
            <a:off x="1956647" y="5169272"/>
            <a:ext cx="113332" cy="977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185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4401BEB-7C23-4FE9-9E79-E0C99EA33E01}"/>
              </a:ext>
            </a:extLst>
          </p:cNvPr>
          <p:cNvSpPr/>
          <p:nvPr/>
        </p:nvSpPr>
        <p:spPr>
          <a:xfrm>
            <a:off x="7150100" y="0"/>
            <a:ext cx="5041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25815B9-07E6-4D0C-AA45-5BE2D34D6B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708" y="1151803"/>
            <a:ext cx="3276606" cy="635496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982ADBF-89EA-41C5-9D29-B827EE0F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0426-DCB3-4C9B-8B10-58BBED4A6BB7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123D8-9BD2-497D-B055-B3F1AAAF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CADAE8-25D8-4F0C-9486-8EEE1209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D969818A-971E-4F21-B2A4-01F91B6022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70400" y="833663"/>
            <a:ext cx="7721600" cy="5138966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89324CA3-BFFF-4B22-B191-F55932F6AC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000" y="2116944"/>
            <a:ext cx="3262313" cy="385568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30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og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4401BEB-7C23-4FE9-9E79-E0C99EA33E01}"/>
              </a:ext>
            </a:extLst>
          </p:cNvPr>
          <p:cNvSpPr/>
          <p:nvPr/>
        </p:nvSpPr>
        <p:spPr>
          <a:xfrm flipV="1">
            <a:off x="0" y="1801813"/>
            <a:ext cx="5038725" cy="5056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982ADBF-89EA-41C5-9D29-B827EE0F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B7BE-B132-4676-9BBC-7CE26FF2F5FD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123D8-9BD2-497D-B055-B3F1AAAF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CADAE8-25D8-4F0C-9486-8EEE1209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D969818A-971E-4F21-B2A4-01F91B6022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9913" y="1008735"/>
            <a:ext cx="8039100" cy="5350272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93778-981F-48D8-A25A-E91ACBF018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0800" y="1055906"/>
            <a:ext cx="2681288" cy="4762381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</p:spTree>
    <p:extLst>
      <p:ext uri="{BB962C8B-B14F-4D97-AF65-F5344CB8AC3E}">
        <p14:creationId xmlns:p14="http://schemas.microsoft.com/office/powerpoint/2010/main" val="341344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C4401BEB-7C23-4FE9-9E79-E0C99EA33E01}"/>
              </a:ext>
            </a:extLst>
          </p:cNvPr>
          <p:cNvSpPr/>
          <p:nvPr/>
        </p:nvSpPr>
        <p:spPr>
          <a:xfrm>
            <a:off x="0" y="2316789"/>
            <a:ext cx="6831013" cy="3801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982ADBF-89EA-41C5-9D29-B827EE0F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FAA6-16BA-4E81-8868-2D7DB59FB158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123D8-9BD2-497D-B055-B3F1AAAF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Bunntekst endres på Sett inn-fanen &gt; Topptekst og bunntekst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5CADAE8-25D8-4F0C-9486-8EEE1209B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D969818A-971E-4F21-B2A4-01F91B60221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89000" y="2087580"/>
            <a:ext cx="5040313" cy="3354486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93778-981F-48D8-A25A-E91ACBF018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8999" y="5525601"/>
            <a:ext cx="5040313" cy="592324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  <p:sp>
        <p:nvSpPr>
          <p:cNvPr id="7" name="Tittel 6">
            <a:extLst>
              <a:ext uri="{FF2B5EF4-FFF2-40B4-BE49-F238E27FC236}">
                <a16:creationId xmlns:a16="http://schemas.microsoft.com/office/drawing/2014/main" id="{45797C1F-3B18-48F6-BC0C-6BE93BF4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bilde 9">
            <a:extLst>
              <a:ext uri="{FF2B5EF4-FFF2-40B4-BE49-F238E27FC236}">
                <a16:creationId xmlns:a16="http://schemas.microsoft.com/office/drawing/2014/main" id="{52F97327-33B6-42E6-A362-3843D44B550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61099" y="2087580"/>
            <a:ext cx="5040313" cy="3354486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anchor="ctr" anchorCtr="1">
            <a:noAutofit/>
          </a:bodyPr>
          <a:lstStyle>
            <a:lvl1pPr>
              <a:defRPr sz="1280">
                <a:latin typeface="+mn-lt"/>
              </a:defRPr>
            </a:lvl1pPr>
          </a:lstStyle>
          <a:p>
            <a:r>
              <a:rPr lang="nb-NO" dirty="0"/>
              <a:t>Trykk på ikonet eller dra inn et bilde for å legge til. </a:t>
            </a:r>
            <a:r>
              <a:rPr lang="nb-NO" dirty="0" err="1"/>
              <a:t>Justér</a:t>
            </a:r>
            <a:r>
              <a:rPr lang="nb-NO" dirty="0"/>
              <a:t> utsnitt på Bildeformat-fanen &gt; Beskjær</a:t>
            </a:r>
          </a:p>
        </p:txBody>
      </p:sp>
      <p:sp>
        <p:nvSpPr>
          <p:cNvPr id="14" name="Plassholder for tekst 11">
            <a:extLst>
              <a:ext uri="{FF2B5EF4-FFF2-40B4-BE49-F238E27FC236}">
                <a16:creationId xmlns:a16="http://schemas.microsoft.com/office/drawing/2014/main" id="{C71312EA-24B2-4ECE-84B0-EAB897760F7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61100" y="5525601"/>
            <a:ext cx="5040313" cy="592324"/>
          </a:xfrm>
        </p:spPr>
        <p:txBody>
          <a:bodyPr vert="horz" lIns="0" tIns="0" rIns="0" bIns="0" rtlCol="0">
            <a:noAutofit/>
          </a:bodyPr>
          <a:lstStyle>
            <a:lvl1pPr>
              <a:defRPr sz="160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lang="nb-NO" dirty="0" smtClean="0"/>
            </a:lvl3pPr>
            <a:lvl4pPr>
              <a:defRPr lang="nb-NO" dirty="0" smtClean="0"/>
            </a:lvl4pPr>
            <a:lvl5pPr>
              <a:defRPr lang="nb-NO" dirty="0"/>
            </a:lvl5pPr>
          </a:lstStyle>
          <a:p>
            <a:pPr marL="0" lvl="0" indent="-230400">
              <a:buNone/>
            </a:pPr>
            <a:r>
              <a:rPr lang="nb-NO" dirty="0"/>
              <a:t>Bildetekst</a:t>
            </a:r>
          </a:p>
        </p:txBody>
      </p:sp>
    </p:spTree>
    <p:extLst>
      <p:ext uri="{BB962C8B-B14F-4D97-AF65-F5344CB8AC3E}">
        <p14:creationId xmlns:p14="http://schemas.microsoft.com/office/powerpoint/2010/main" val="398610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oolsToo_Slide" descr="ToolsToo_Slide">
            <a:extLst>
              <a:ext uri="{FF2B5EF4-FFF2-40B4-BE49-F238E27FC236}">
                <a16:creationId xmlns:a16="http://schemas.microsoft.com/office/drawing/2014/main" id="{2A825883-271C-4EEE-8D33-39D8BF97301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8F071DA-82E0-477D-BE3C-B4020C308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07" y="1159060"/>
            <a:ext cx="10426705" cy="635496"/>
          </a:xfrm>
          <a:prstGeom prst="rect">
            <a:avLst/>
          </a:prstGeom>
        </p:spPr>
        <p:txBody>
          <a:bodyPr vert="horz" wrap="square" lIns="0" tIns="46800" rIns="0" bIns="4680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523FFBF-5F43-4E6E-9E01-206E39D56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0" y="2124201"/>
            <a:ext cx="10412412" cy="40719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5"/>
            <a:r>
              <a:rPr lang="nb-NO" dirty="0"/>
              <a:t>Sjette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F5CCD2-08FD-4B85-AA4C-99F002907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17049" y="6410949"/>
            <a:ext cx="1000131" cy="229669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>
            <a:lvl1pPr algn="r">
              <a:defRPr sz="1020">
                <a:solidFill>
                  <a:schemeClr val="tx1"/>
                </a:solidFill>
              </a:defRPr>
            </a:lvl1pPr>
          </a:lstStyle>
          <a:p>
            <a:fld id="{12ECE2CF-89BD-4249-8A0D-03EBE2EF3CF8}" type="datetime1">
              <a:rPr lang="nb-NO" smtClean="0"/>
              <a:t>30.10.2023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2513BB-BCC7-4CC8-8183-0DA0B5005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9000" y="6410950"/>
            <a:ext cx="4114800" cy="229669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>
            <a:lvl1pPr algn="l">
              <a:defRPr sz="102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Bunntekst endres på Sett inn-fanen &gt; Topptekst og bunntekst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85ACE1C-2287-44F0-AD5C-57B9BDA9B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31499" y="6410949"/>
            <a:ext cx="569913" cy="229669"/>
          </a:xfrm>
          <a:prstGeom prst="rect">
            <a:avLst/>
          </a:prstGeom>
        </p:spPr>
        <p:txBody>
          <a:bodyPr vert="horz" lIns="0" tIns="36000" rIns="0" bIns="36000" rtlCol="0" anchor="ctr">
            <a:noAutofit/>
          </a:bodyPr>
          <a:lstStyle>
            <a:lvl1pPr>
              <a:defRPr lang="nb-NO" sz="1020" smtClean="0">
                <a:solidFill>
                  <a:schemeClr val="tx1"/>
                </a:solidFill>
              </a:defRPr>
            </a:lvl1pPr>
          </a:lstStyle>
          <a:p>
            <a:pPr algn="r"/>
            <a:fld id="{715CB1CE-A15A-4B23-BCE9-5B6ACE3DD5B1}" type="slidenum">
              <a:rPr lang="nb-NO" smtClean="0"/>
              <a:pPr algn="r"/>
              <a:t>‹#›</a:t>
            </a:fld>
            <a:endParaRPr lang="nb-NO" dirty="0"/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FED93A72-1181-46E7-8F10-DE35BEF76FE2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13218" y="320168"/>
            <a:ext cx="1584323" cy="5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5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  <p:sldLayoutId id="2147483667" r:id="rId12"/>
    <p:sldLayoutId id="2147483669" r:id="rId13"/>
    <p:sldLayoutId id="2147483670" r:id="rId14"/>
    <p:sldLayoutId id="2147483671" r:id="rId15"/>
    <p:sldLayoutId id="2147483672" r:id="rId16"/>
    <p:sldLayoutId id="2147483673" r:id="rId17"/>
    <p:sldLayoutId id="2147483674" r:id="rId18"/>
    <p:sldLayoutId id="2147483675" r:id="rId19"/>
    <p:sldLayoutId id="2147483676" r:id="rId20"/>
    <p:sldLayoutId id="2147483677" r:id="rId21"/>
    <p:sldLayoutId id="2147483654" r:id="rId22"/>
    <p:sldLayoutId id="2147483655" r:id="rId23"/>
    <p:sldLayoutId id="2147483678" r:id="rId2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6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6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06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230400" indent="-228600" algn="l" defTabSz="914400" rtl="0" eaLnBrk="1" latinLnBrk="0" hangingPunct="1">
        <a:lnSpc>
          <a:spcPct val="106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00" indent="-228600" algn="l" defTabSz="914400" rtl="0" eaLnBrk="1" latinLnBrk="0" hangingPunct="1">
        <a:lnSpc>
          <a:spcPct val="106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705600" indent="-230400" algn="l" defTabSz="914400" rtl="0" eaLnBrk="1" latinLnBrk="0" hangingPunct="1">
        <a:lnSpc>
          <a:spcPct val="106000"/>
        </a:lnSpc>
        <a:spcBef>
          <a:spcPts val="500"/>
        </a:spcBef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59">
          <p15:clr>
            <a:srgbClr val="F26B43"/>
          </p15:clr>
        </p15:guide>
        <p15:guide id="2" pos="560">
          <p15:clr>
            <a:srgbClr val="F26B43"/>
          </p15:clr>
        </p15:guide>
        <p15:guide id="3" pos="917">
          <p15:clr>
            <a:srgbClr val="F26B43"/>
          </p15:clr>
        </p15:guide>
        <p15:guide id="4" pos="1120">
          <p15:clr>
            <a:srgbClr val="F26B43"/>
          </p15:clr>
        </p15:guide>
        <p15:guide id="5" pos="1479">
          <p15:clr>
            <a:srgbClr val="F26B43"/>
          </p15:clr>
        </p15:guide>
        <p15:guide id="6" pos="1688">
          <p15:clr>
            <a:srgbClr val="F26B43"/>
          </p15:clr>
        </p15:guide>
        <p15:guide id="7" pos="2047">
          <p15:clr>
            <a:srgbClr val="F26B43"/>
          </p15:clr>
        </p15:guide>
        <p15:guide id="8" pos="2257">
          <p15:clr>
            <a:srgbClr val="F26B43"/>
          </p15:clr>
        </p15:guide>
        <p15:guide id="9" pos="2615">
          <p15:clr>
            <a:srgbClr val="F26B43"/>
          </p15:clr>
        </p15:guide>
        <p15:guide id="10" pos="2816">
          <p15:clr>
            <a:srgbClr val="F26B43"/>
          </p15:clr>
        </p15:guide>
        <p15:guide id="11" pos="3174">
          <p15:clr>
            <a:srgbClr val="F26B43"/>
          </p15:clr>
        </p15:guide>
        <p15:guide id="12" pos="3376">
          <p15:clr>
            <a:srgbClr val="F26B43"/>
          </p15:clr>
        </p15:guide>
        <p15:guide id="13" pos="3735">
          <p15:clr>
            <a:srgbClr val="F26B43"/>
          </p15:clr>
        </p15:guide>
        <p15:guide id="14" pos="3944">
          <p15:clr>
            <a:srgbClr val="F26B43"/>
          </p15:clr>
        </p15:guide>
        <p15:guide id="15" pos="4303">
          <p15:clr>
            <a:srgbClr val="F26B43"/>
          </p15:clr>
        </p15:guide>
        <p15:guide id="16" pos="4504">
          <p15:clr>
            <a:srgbClr val="F26B43"/>
          </p15:clr>
        </p15:guide>
        <p15:guide id="17" pos="4864">
          <p15:clr>
            <a:srgbClr val="F26B43"/>
          </p15:clr>
        </p15:guide>
        <p15:guide id="18" pos="5063">
          <p15:clr>
            <a:srgbClr val="F26B43"/>
          </p15:clr>
        </p15:guide>
        <p15:guide id="19" pos="5423">
          <p15:clr>
            <a:srgbClr val="F26B43"/>
          </p15:clr>
        </p15:guide>
        <p15:guide id="20" pos="5632">
          <p15:clr>
            <a:srgbClr val="F26B43"/>
          </p15:clr>
        </p15:guide>
        <p15:guide id="21" pos="5991">
          <p15:clr>
            <a:srgbClr val="F26B43"/>
          </p15:clr>
        </p15:guide>
        <p15:guide id="22" pos="6191">
          <p15:clr>
            <a:srgbClr val="F26B43"/>
          </p15:clr>
        </p15:guide>
        <p15:guide id="23" pos="6551">
          <p15:clr>
            <a:srgbClr val="F26B43"/>
          </p15:clr>
        </p15:guide>
        <p15:guide id="24" pos="6760">
          <p15:clr>
            <a:srgbClr val="F26B43"/>
          </p15:clr>
        </p15:guide>
        <p15:guide id="25" pos="7119">
          <p15:clr>
            <a:srgbClr val="F26B43"/>
          </p15:clr>
        </p15:guide>
        <p15:guide id="26" pos="7320">
          <p15:clr>
            <a:srgbClr val="F26B43"/>
          </p15:clr>
        </p15:guide>
        <p15:guide id="27" orient="horz" pos="784">
          <p15:clr>
            <a:srgbClr val="F26B43"/>
          </p15:clr>
        </p15:guide>
        <p15:guide id="28" orient="horz" pos="1135">
          <p15:clr>
            <a:srgbClr val="F26B43"/>
          </p15:clr>
        </p15:guide>
        <p15:guide id="30" orient="horz" pos="36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EØS-rett i Trygderetten</a:t>
            </a: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EURNOR,</a:t>
            </a:r>
            <a:br>
              <a:rPr lang="nb-NO" dirty="0"/>
            </a:br>
            <a:r>
              <a:rPr lang="nb-NO" dirty="0"/>
              <a:t>9. oktober 2023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Leif Erlend Johannessen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/>
          </p:nvPr>
        </p:nvSpPr>
        <p:spPr>
          <a:xfrm>
            <a:off x="7150100" y="5162839"/>
            <a:ext cx="3784600" cy="199350"/>
          </a:xfrm>
        </p:spPr>
        <p:txBody>
          <a:bodyPr/>
          <a:lstStyle/>
          <a:p>
            <a:r>
              <a:rPr lang="nb-NO" dirty="0"/>
              <a:t>Juridisk kyndig rettsmedlem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/>
              <a:t>lj@trygderetten.no</a:t>
            </a:r>
          </a:p>
        </p:txBody>
      </p:sp>
    </p:spTree>
    <p:extLst>
      <p:ext uri="{BB962C8B-B14F-4D97-AF65-F5344CB8AC3E}">
        <p14:creationId xmlns:p14="http://schemas.microsoft.com/office/powerpoint/2010/main" val="26672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4F43E3A6-539B-A8EF-8E1E-2DA96B4D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CB1CE-A15A-4B23-BCE9-5B6ACE3DD5B1}" type="slidenum">
              <a:rPr lang="nb-NO" smtClean="0"/>
              <a:t>2</a:t>
            </a:fld>
            <a:endParaRPr lang="nb-NO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040B505-F311-5E1F-FD7A-B3CA05DEC231}"/>
              </a:ext>
            </a:extLst>
          </p:cNvPr>
          <p:cNvSpPr txBox="1"/>
          <p:nvPr/>
        </p:nvSpPr>
        <p:spPr>
          <a:xfrm>
            <a:off x="483109" y="2020662"/>
            <a:ext cx="472028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accent1"/>
                </a:solidFill>
              </a:rPr>
              <a:t>Ute av blindsonen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accent1"/>
                </a:solidFill>
              </a:rPr>
              <a:t>EØS-retten påberopes ofte</a:t>
            </a:r>
            <a:r>
              <a:rPr lang="nb-NO" sz="2000" b="1" i="1" dirty="0">
                <a:solidFill>
                  <a:schemeClr val="accent1"/>
                </a:solidFill>
              </a:rPr>
              <a:t> </a:t>
            </a:r>
            <a:r>
              <a:rPr lang="nb-NO" sz="2000" b="1" dirty="0">
                <a:solidFill>
                  <a:schemeClr val="accent1"/>
                </a:solidFill>
              </a:rPr>
              <a:t>av private parter – i tide og </a:t>
            </a:r>
            <a:r>
              <a:rPr lang="nb-NO" sz="2000" b="1" dirty="0" err="1">
                <a:solidFill>
                  <a:schemeClr val="accent1"/>
                </a:solidFill>
              </a:rPr>
              <a:t>utide</a:t>
            </a:r>
            <a:endParaRPr lang="nb-NO" sz="20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b="1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b="1" dirty="0">
                <a:solidFill>
                  <a:schemeClr val="accent1"/>
                </a:solidFill>
              </a:rPr>
              <a:t>Utfordringen nå mer på </a:t>
            </a:r>
            <a:r>
              <a:rPr lang="nb-NO" sz="2000" b="1" i="1" dirty="0">
                <a:solidFill>
                  <a:schemeClr val="accent1"/>
                </a:solidFill>
              </a:rPr>
              <a:t>tolkningen</a:t>
            </a:r>
            <a:r>
              <a:rPr lang="nb-NO" sz="2000" b="1" dirty="0">
                <a:solidFill>
                  <a:schemeClr val="accent1"/>
                </a:solidFill>
              </a:rPr>
              <a:t> og </a:t>
            </a:r>
            <a:r>
              <a:rPr lang="nb-NO" sz="2000" b="1" i="1" dirty="0">
                <a:solidFill>
                  <a:schemeClr val="accent1"/>
                </a:solidFill>
              </a:rPr>
              <a:t>anvendelsen</a:t>
            </a:r>
            <a:r>
              <a:rPr lang="nb-NO" sz="2000" b="1" dirty="0">
                <a:solidFill>
                  <a:schemeClr val="accent1"/>
                </a:solidFill>
              </a:rPr>
              <a:t> av EØS-retten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509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4CE014-A507-32C3-0640-CAA35CD3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365" y="1130598"/>
            <a:ext cx="4671540" cy="790815"/>
          </a:xfrm>
        </p:spPr>
        <p:txBody>
          <a:bodyPr wrap="square" anchor="b">
            <a:normAutofit fontScale="90000"/>
          </a:bodyPr>
          <a:lstStyle/>
          <a:p>
            <a:r>
              <a:rPr lang="nb-NO" dirty="0"/>
              <a:t>Sekundærretten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557F5E-BF6C-E215-B0E7-E76911C9B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27" y="2408902"/>
            <a:ext cx="5942013" cy="423171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nb-NO" sz="1800" b="1" dirty="0"/>
              <a:t>Trygdeforordningen og gjennomføringsforordningen, jf. </a:t>
            </a:r>
            <a:r>
              <a:rPr lang="nb-NO" sz="1800" b="1" dirty="0" err="1"/>
              <a:t>ftrl</a:t>
            </a:r>
            <a:r>
              <a:rPr lang="nb-NO" sz="1800" b="1" dirty="0"/>
              <a:t> § 1-3 a</a:t>
            </a: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nb-NO" sz="1800" b="1" dirty="0"/>
              <a:t>Arbeidstakerforordningen 492/2011 artikkel 7 (2): En EØS-arbeidstaker skal nyte godt av de samme «sosiale fordelene» som innenlandske arbeidstakere</a:t>
            </a:r>
          </a:p>
          <a:p>
            <a:pPr marL="342900" indent="-34290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nb-NO" sz="1800" b="1" dirty="0"/>
              <a:t>Unionsborgerdirektivet 2004/38 artikkel 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>
                <a:solidFill>
                  <a:schemeClr val="accent1"/>
                </a:solidFill>
              </a:rPr>
              <a:t>Tolkning av skrevne tekster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>
                <a:solidFill>
                  <a:schemeClr val="accent1"/>
                </a:solidFill>
              </a:rPr>
              <a:t>For så vidt kjent øvelse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>
                <a:solidFill>
                  <a:schemeClr val="accent1"/>
                </a:solidFill>
              </a:rPr>
              <a:t>EØS-rettslig metode</a:t>
            </a:r>
          </a:p>
          <a:p>
            <a:endParaRPr lang="nb-NO" sz="1600" b="1" dirty="0">
              <a:solidFill>
                <a:schemeClr val="accent1"/>
              </a:solidFill>
            </a:endParaRPr>
          </a:p>
          <a:p>
            <a:pPr>
              <a:lnSpc>
                <a:spcPct val="96000"/>
              </a:lnSpc>
            </a:pPr>
            <a:endParaRPr lang="nb-NO" sz="17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23FF08D-8541-172A-2930-B132F74B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31499" y="6410949"/>
            <a:ext cx="569913" cy="22966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715CB1CE-A15A-4B23-BCE9-5B6ACE3DD5B1}" type="slidenum">
              <a:rPr lang="nb-NO" smtClean="0"/>
              <a:pPr>
                <a:spcAft>
                  <a:spcPts val="600"/>
                </a:spcAft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12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9CA429-D8C2-B5CE-DED5-93D9221A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3100" y="1086504"/>
            <a:ext cx="3529780" cy="635496"/>
          </a:xfrm>
        </p:spPr>
        <p:txBody>
          <a:bodyPr/>
          <a:lstStyle/>
          <a:p>
            <a:r>
              <a:rPr lang="nb-NO" dirty="0">
                <a:solidFill>
                  <a:schemeClr val="accent1"/>
                </a:solidFill>
              </a:rPr>
              <a:t>Primærretten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BE2F3-6B59-A5CD-C7C9-A9678C58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2152650"/>
            <a:ext cx="10412412" cy="4043490"/>
          </a:xfrm>
        </p:spPr>
        <p:txBody>
          <a:bodyPr>
            <a:normAutofit fontScale="92500" lnSpcReduction="20000"/>
          </a:bodyPr>
          <a:lstStyle/>
          <a:p>
            <a:endParaRPr lang="nb-NO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b-NO" b="1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b-NO" b="1" dirty="0" err="1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Ftrl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§ 1-3. </a:t>
            </a:r>
            <a:r>
              <a:rPr lang="nb-NO" b="1" i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Forholdet til EØS-avtalens hoveddel</a:t>
            </a:r>
          </a:p>
          <a:p>
            <a:r>
              <a:rPr lang="nb-NO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Loven skal tolkes og anvendes i samsvar med prinsippene om fri bevegelighet og lik behandling slik de kommer til uttrykk i EØS-avtalens hoveddel.</a:t>
            </a:r>
          </a:p>
          <a:p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Mer krevende å anvende / ukjent farvann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Lite skreven tekst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Utpreget formålsorientert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Læren om tvingende allmenne hensyn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Konkrete vurderinger av om restriksjonen/hindringen kan rettferdiggjøres (egnet og </a:t>
            </a:r>
            <a:r>
              <a:rPr lang="nb-NO" b="1" i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nødvendig</a:t>
            </a:r>
            <a:r>
              <a:rPr lang="nb-NO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)</a:t>
            </a:r>
          </a:p>
          <a:p>
            <a:endParaRPr lang="nb-NO" b="1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235E99-00B9-28BF-3B76-A692541C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4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F334792-3B4C-D76E-3F47-A5749CB111C6}"/>
              </a:ext>
            </a:extLst>
          </p:cNvPr>
          <p:cNvSpPr txBox="1"/>
          <p:nvPr/>
        </p:nvSpPr>
        <p:spPr>
          <a:xfrm>
            <a:off x="238125" y="1722000"/>
            <a:ext cx="207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Abadi" panose="020B0604020202020204" pitchFamily="34" charset="0"/>
                <a:ea typeface="Tahoma" panose="020B0604030504040204" pitchFamily="34" charset="0"/>
                <a:cs typeface="Aharoni" panose="020B0604020202020204" pitchFamily="2" charset="-79"/>
              </a:rPr>
              <a:t>Innsatt av arbeids- og sosialkomiteen</a:t>
            </a:r>
          </a:p>
        </p:txBody>
      </p:sp>
      <p:sp>
        <p:nvSpPr>
          <p:cNvPr id="7" name="Frihåndsform: figur 6">
            <a:extLst>
              <a:ext uri="{FF2B5EF4-FFF2-40B4-BE49-F238E27FC236}">
                <a16:creationId xmlns:a16="http://schemas.microsoft.com/office/drawing/2014/main" id="{ACAC2B37-AC4D-053F-AE00-724AA41AD168}"/>
              </a:ext>
            </a:extLst>
          </p:cNvPr>
          <p:cNvSpPr/>
          <p:nvPr/>
        </p:nvSpPr>
        <p:spPr>
          <a:xfrm>
            <a:off x="1200150" y="2295525"/>
            <a:ext cx="561975" cy="495300"/>
          </a:xfrm>
          <a:custGeom>
            <a:avLst/>
            <a:gdLst>
              <a:gd name="connsiteX0" fmla="*/ 561975 w 561975"/>
              <a:gd name="connsiteY0" fmla="*/ 495300 h 495300"/>
              <a:gd name="connsiteX1" fmla="*/ 485775 w 561975"/>
              <a:gd name="connsiteY1" fmla="*/ 371475 h 495300"/>
              <a:gd name="connsiteX2" fmla="*/ 457200 w 561975"/>
              <a:gd name="connsiteY2" fmla="*/ 333375 h 495300"/>
              <a:gd name="connsiteX3" fmla="*/ 438150 w 561975"/>
              <a:gd name="connsiteY3" fmla="*/ 304800 h 495300"/>
              <a:gd name="connsiteX4" fmla="*/ 409575 w 561975"/>
              <a:gd name="connsiteY4" fmla="*/ 276225 h 495300"/>
              <a:gd name="connsiteX5" fmla="*/ 342900 w 561975"/>
              <a:gd name="connsiteY5" fmla="*/ 209550 h 495300"/>
              <a:gd name="connsiteX6" fmla="*/ 285750 w 561975"/>
              <a:gd name="connsiteY6" fmla="*/ 152400 h 495300"/>
              <a:gd name="connsiteX7" fmla="*/ 257175 w 561975"/>
              <a:gd name="connsiteY7" fmla="*/ 123825 h 495300"/>
              <a:gd name="connsiteX8" fmla="*/ 209550 w 561975"/>
              <a:gd name="connsiteY8" fmla="*/ 104775 h 495300"/>
              <a:gd name="connsiteX9" fmla="*/ 180975 w 561975"/>
              <a:gd name="connsiteY9" fmla="*/ 85725 h 495300"/>
              <a:gd name="connsiteX10" fmla="*/ 85725 w 561975"/>
              <a:gd name="connsiteY10" fmla="*/ 38100 h 495300"/>
              <a:gd name="connsiteX11" fmla="*/ 57150 w 561975"/>
              <a:gd name="connsiteY11" fmla="*/ 19050 h 495300"/>
              <a:gd name="connsiteX12" fmla="*/ 0 w 561975"/>
              <a:gd name="connsiteY12" fmla="*/ 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1975" h="495300">
                <a:moveTo>
                  <a:pt x="561975" y="495300"/>
                </a:moveTo>
                <a:cubicBezTo>
                  <a:pt x="546953" y="470263"/>
                  <a:pt x="510518" y="406115"/>
                  <a:pt x="485775" y="371475"/>
                </a:cubicBezTo>
                <a:cubicBezTo>
                  <a:pt x="476548" y="358557"/>
                  <a:pt x="466427" y="346293"/>
                  <a:pt x="457200" y="333375"/>
                </a:cubicBezTo>
                <a:cubicBezTo>
                  <a:pt x="450546" y="324060"/>
                  <a:pt x="445479" y="313594"/>
                  <a:pt x="438150" y="304800"/>
                </a:cubicBezTo>
                <a:cubicBezTo>
                  <a:pt x="429526" y="294452"/>
                  <a:pt x="418445" y="286362"/>
                  <a:pt x="409575" y="276225"/>
                </a:cubicBezTo>
                <a:cubicBezTo>
                  <a:pt x="354142" y="212873"/>
                  <a:pt x="394124" y="243699"/>
                  <a:pt x="342900" y="209550"/>
                </a:cubicBezTo>
                <a:cubicBezTo>
                  <a:pt x="309364" y="159247"/>
                  <a:pt x="340884" y="199658"/>
                  <a:pt x="285750" y="152400"/>
                </a:cubicBezTo>
                <a:cubicBezTo>
                  <a:pt x="275523" y="143634"/>
                  <a:pt x="268598" y="130964"/>
                  <a:pt x="257175" y="123825"/>
                </a:cubicBezTo>
                <a:cubicBezTo>
                  <a:pt x="242676" y="114763"/>
                  <a:pt x="224843" y="112421"/>
                  <a:pt x="209550" y="104775"/>
                </a:cubicBezTo>
                <a:cubicBezTo>
                  <a:pt x="199311" y="99655"/>
                  <a:pt x="191054" y="91152"/>
                  <a:pt x="180975" y="85725"/>
                </a:cubicBezTo>
                <a:cubicBezTo>
                  <a:pt x="149720" y="68896"/>
                  <a:pt x="115261" y="57791"/>
                  <a:pt x="85725" y="38100"/>
                </a:cubicBezTo>
                <a:cubicBezTo>
                  <a:pt x="76200" y="31750"/>
                  <a:pt x="67611" y="23699"/>
                  <a:pt x="57150" y="19050"/>
                </a:cubicBezTo>
                <a:cubicBezTo>
                  <a:pt x="38800" y="10895"/>
                  <a:pt x="0" y="0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756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9CA429-D8C2-B5CE-DED5-93D9221A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910" y="761250"/>
            <a:ext cx="4925959" cy="867226"/>
          </a:xfrm>
        </p:spPr>
        <p:txBody>
          <a:bodyPr/>
          <a:lstStyle/>
          <a:p>
            <a:r>
              <a:rPr lang="nb-NO" dirty="0">
                <a:solidFill>
                  <a:schemeClr val="accent1"/>
                </a:solidFill>
              </a:rPr>
              <a:t>Primærretten (forts.)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BE2F3-6B59-A5CD-C7C9-A9678C58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57" y="1819823"/>
            <a:ext cx="10412412" cy="445583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A er daglig leder for et selskap i Norge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Reiser til Spania for å bygge opp en filial / datterselskap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Covid-19 leder til nedstengning. «Fanget» i Spania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Permitteres og fremmer krav om dagpenger fra Norge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Nav avslår da </a:t>
            </a:r>
            <a:r>
              <a:rPr lang="nb-NO" b="1" dirty="0" err="1">
                <a:solidFill>
                  <a:schemeClr val="accent2">
                    <a:lumMod val="50000"/>
                  </a:schemeClr>
                </a:solidFill>
              </a:rPr>
              <a:t>ftrl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 § 4-2 stiller krav om at dagpengemottakeren må oppholde seg i Norge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Kan reglene om fri bevegelighet komme A til unnsetning?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HR-2023-301-A: «De to avgjørelsene i De </a:t>
            </a:r>
            <a:r>
              <a:rPr lang="nb-NO" b="1" dirty="0" err="1">
                <a:solidFill>
                  <a:schemeClr val="accent2">
                    <a:lumMod val="50000"/>
                  </a:schemeClr>
                </a:solidFill>
              </a:rPr>
              <a:t>Cuyper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 og Petersen gjør det klart at primærretten – i situasjoner som faller utenfor trygdeforordningens regulering – </a:t>
            </a:r>
            <a:r>
              <a:rPr lang="nb-NO" b="1" i="1" dirty="0">
                <a:solidFill>
                  <a:schemeClr val="accent2">
                    <a:lumMod val="50000"/>
                  </a:schemeClr>
                </a:solidFill>
              </a:rPr>
              <a:t>etter omstendighetene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kommer til anvendelse» (avsnitt 107)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«En supplerende anvendelse av reglene om fri bevegelighet </a:t>
            </a:r>
            <a:r>
              <a:rPr lang="nb-NO" b="1" i="1" dirty="0">
                <a:solidFill>
                  <a:schemeClr val="accent2">
                    <a:lumMod val="50000"/>
                  </a:schemeClr>
                </a:solidFill>
              </a:rPr>
              <a:t>i rene normaltilfeller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vil kunne innebære at formålet bak særreguleringen ikke ivaretas.» (avsnitt 111)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235E99-00B9-28BF-3B76-A692541C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876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9CA429-D8C2-B5CE-DED5-93D9221A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541" y="661860"/>
            <a:ext cx="4925959" cy="867226"/>
          </a:xfrm>
        </p:spPr>
        <p:txBody>
          <a:bodyPr/>
          <a:lstStyle/>
          <a:p>
            <a:r>
              <a:rPr lang="nb-NO" dirty="0">
                <a:solidFill>
                  <a:schemeClr val="accent1"/>
                </a:solidFill>
              </a:rPr>
              <a:t>Primærretten (forts.)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BE2F3-6B59-A5CD-C7C9-A9678C58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740311"/>
            <a:ext cx="10412412" cy="445583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A har gjennomført tannbehandling i Polen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Krever refusjon fra Norge, jf. </a:t>
            </a:r>
            <a:r>
              <a:rPr lang="nb-NO" b="1" dirty="0" err="1">
                <a:solidFill>
                  <a:schemeClr val="accent2">
                    <a:lumMod val="50000"/>
                  </a:schemeClr>
                </a:solidFill>
              </a:rPr>
              <a:t>ftrl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 § 5-24 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Avslag da behandlende tannlege i Polen ikke har slik 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spesialisering som kreves for å kunne få refusjon for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lignende behandling i Norge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 err="1">
                <a:solidFill>
                  <a:schemeClr val="accent2">
                    <a:lumMod val="50000"/>
                  </a:schemeClr>
                </a:solidFill>
              </a:rPr>
              <a:t>Helseklage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 anfører bl.a.:</a:t>
            </a: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nb-NO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nb-NO" sz="2200" dirty="0">
                <a:solidFill>
                  <a:schemeClr val="accent2">
                    <a:lumMod val="50000"/>
                  </a:schemeClr>
                </a:solidFill>
              </a:rPr>
              <a:t>«…</a:t>
            </a:r>
            <a:r>
              <a:rPr lang="nb-NO" sz="2200" i="1" dirty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 er anledning til å stille de samme vilkår for refusjon i Norge som ved behandling i utlandet. Dette er også i tråd med EUs prinsipp om ikke-diskriminering. Dette fordi dersom det skulle stilles mindre strenge krav for refusjon ved tannbehandling mottatt i andre EØS-land, vil dette være en diskriminerende ordning mot de som mottar tannbehandling i Norge»</a:t>
            </a:r>
            <a:endParaRPr lang="nb-NO" sz="22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Forenlig med tjenestefriheten i EØS-avtalen artikkel 36? (+ pasientrettighetsdirektivet og yrkeskvalifikasjonsdirektivet)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Besluttet forelagt for EFTA-domstolen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235E99-00B9-28BF-3B76-A692541C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996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9CA429-D8C2-B5CE-DED5-93D9221A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541" y="661860"/>
            <a:ext cx="4925959" cy="867226"/>
          </a:xfrm>
        </p:spPr>
        <p:txBody>
          <a:bodyPr/>
          <a:lstStyle/>
          <a:p>
            <a:r>
              <a:rPr lang="nb-NO" dirty="0">
                <a:solidFill>
                  <a:schemeClr val="accent1"/>
                </a:solidFill>
              </a:rPr>
              <a:t>Primærretten (forts.)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BE2F3-6B59-A5CD-C7C9-A9678C589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1740311"/>
            <a:ext cx="10750550" cy="478830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nb-NO" sz="2000" b="1" dirty="0" err="1">
                <a:solidFill>
                  <a:schemeClr val="accent2">
                    <a:lumMod val="50000"/>
                  </a:schemeClr>
                </a:solidFill>
                <a:cs typeface="Arial"/>
              </a:rPr>
              <a:t>Ftrl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cs typeface="Arial"/>
              </a:rPr>
              <a:t> § 12-2: «Det er et vilkår for rett til uføretrygd at vedkommende har vært medlem i folketrygden i de siste fem årene fram til uføretidspunktet»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Nav og Trygderetten: Tiden må være </a:t>
            </a:r>
            <a:r>
              <a:rPr lang="nb-NO" b="1" i="1" dirty="0">
                <a:solidFill>
                  <a:schemeClr val="accent2">
                    <a:lumMod val="50000"/>
                  </a:schemeClr>
                </a:solidFill>
              </a:rPr>
              <a:t>sammenhengende, </a:t>
            </a: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jf. LA-2016-200383</a:t>
            </a:r>
            <a:endParaRPr lang="nb-NO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b="1" dirty="0">
                <a:solidFill>
                  <a:schemeClr val="accent2">
                    <a:lumMod val="50000"/>
                  </a:schemeClr>
                </a:solidFill>
              </a:rPr>
              <a:t>TRR-2021-1263: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chemeClr val="accent2">
                    <a:lumMod val="50000"/>
                  </a:schemeClr>
                </a:solidFill>
              </a:rPr>
              <a:t>Kan kravet om sammenhengende tid rettferdiggjøres, jf. </a:t>
            </a:r>
            <a:r>
              <a:rPr lang="nb-NO" sz="2000" b="1" dirty="0">
                <a:solidFill>
                  <a:schemeClr val="accent2">
                    <a:lumMod val="50000"/>
                  </a:schemeClr>
                </a:solidFill>
                <a:cs typeface="Arial"/>
              </a:rPr>
              <a:t>C-238/15 </a:t>
            </a:r>
            <a:r>
              <a:rPr lang="nb-NO" sz="2000" b="1" i="1" dirty="0">
                <a:solidFill>
                  <a:schemeClr val="accent2">
                    <a:lumMod val="50000"/>
                  </a:schemeClr>
                </a:solidFill>
                <a:cs typeface="Arial"/>
              </a:rPr>
              <a:t>Bragança </a:t>
            </a:r>
            <a:r>
              <a:rPr lang="nb-NO" sz="2000" b="1" i="1" dirty="0" err="1">
                <a:solidFill>
                  <a:schemeClr val="accent2">
                    <a:lumMod val="50000"/>
                  </a:schemeClr>
                </a:solidFill>
                <a:cs typeface="Arial"/>
              </a:rPr>
              <a:t>Linares</a:t>
            </a:r>
            <a:r>
              <a:rPr lang="nb-NO" sz="2000" b="1" i="1" dirty="0">
                <a:solidFill>
                  <a:schemeClr val="accent2">
                    <a:lumMod val="50000"/>
                  </a:schemeClr>
                </a:solidFill>
                <a:cs typeface="Arial"/>
              </a:rPr>
              <a:t> </a:t>
            </a:r>
            <a:r>
              <a:rPr lang="nb-NO" sz="2000" b="1" i="1" dirty="0" err="1">
                <a:solidFill>
                  <a:schemeClr val="accent2">
                    <a:lumMod val="50000"/>
                  </a:schemeClr>
                </a:solidFill>
                <a:cs typeface="Arial"/>
              </a:rPr>
              <a:t>Verruga</a:t>
            </a:r>
            <a:endParaRPr lang="nb-NO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235E99-00B9-28BF-3B76-A692541C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15CB1CE-A15A-4B23-BCE9-5B6ACE3DD5B1}" type="slidenum">
              <a:rPr lang="nb-NO" smtClean="0"/>
              <a:pPr algn="r"/>
              <a:t>7</a:t>
            </a:fld>
            <a:endParaRPr lang="nb-NO" dirty="0"/>
          </a:p>
        </p:txBody>
      </p: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0ADA3F0C-1185-D242-C179-FA664C487543}"/>
              </a:ext>
            </a:extLst>
          </p:cNvPr>
          <p:cNvCxnSpPr>
            <a:cxnSpLocks/>
          </p:cNvCxnSpPr>
          <p:nvPr/>
        </p:nvCxnSpPr>
        <p:spPr>
          <a:xfrm>
            <a:off x="1582994" y="4542502"/>
            <a:ext cx="6637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31452145-C393-9365-BD38-05FE028C2C62}"/>
              </a:ext>
            </a:extLst>
          </p:cNvPr>
          <p:cNvCxnSpPr>
            <a:cxnSpLocks/>
          </p:cNvCxnSpPr>
          <p:nvPr/>
        </p:nvCxnSpPr>
        <p:spPr>
          <a:xfrm>
            <a:off x="1730477" y="4208206"/>
            <a:ext cx="0" cy="68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9EDDFE36-5D50-BC60-26B2-15FC2139638B}"/>
              </a:ext>
            </a:extLst>
          </p:cNvPr>
          <p:cNvCxnSpPr>
            <a:cxnSpLocks/>
          </p:cNvCxnSpPr>
          <p:nvPr/>
        </p:nvCxnSpPr>
        <p:spPr>
          <a:xfrm>
            <a:off x="4449096" y="4183625"/>
            <a:ext cx="0" cy="68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5C9DB693-8E84-0D7D-9C2B-739D68EC1D58}"/>
              </a:ext>
            </a:extLst>
          </p:cNvPr>
          <p:cNvCxnSpPr>
            <a:cxnSpLocks/>
          </p:cNvCxnSpPr>
          <p:nvPr/>
        </p:nvCxnSpPr>
        <p:spPr>
          <a:xfrm>
            <a:off x="5225845" y="4178708"/>
            <a:ext cx="0" cy="68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F9BAE4BF-366E-505D-DC41-52919BB7882E}"/>
              </a:ext>
            </a:extLst>
          </p:cNvPr>
          <p:cNvCxnSpPr>
            <a:cxnSpLocks/>
          </p:cNvCxnSpPr>
          <p:nvPr/>
        </p:nvCxnSpPr>
        <p:spPr>
          <a:xfrm>
            <a:off x="7889770" y="4173177"/>
            <a:ext cx="0" cy="688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671F075-EC79-B46B-C0A5-E9FA3527E8AA}"/>
              </a:ext>
            </a:extLst>
          </p:cNvPr>
          <p:cNvSpPr txBox="1"/>
          <p:nvPr/>
        </p:nvSpPr>
        <p:spPr>
          <a:xfrm>
            <a:off x="1268362" y="4955067"/>
            <a:ext cx="89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09.11.06</a:t>
            </a:r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20EC0A99-9E88-F8A5-47C3-EC12B58C3FB9}"/>
              </a:ext>
            </a:extLst>
          </p:cNvPr>
          <p:cNvSpPr txBox="1"/>
          <p:nvPr/>
        </p:nvSpPr>
        <p:spPr>
          <a:xfrm>
            <a:off x="4050892" y="4939471"/>
            <a:ext cx="786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highlight>
                  <a:srgbClr val="FFFF00"/>
                </a:highlight>
              </a:rPr>
              <a:t>18.12.09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A98F615E-F697-4D52-51A0-9B94C2135E00}"/>
              </a:ext>
            </a:extLst>
          </p:cNvPr>
          <p:cNvSpPr txBox="1"/>
          <p:nvPr/>
        </p:nvSpPr>
        <p:spPr>
          <a:xfrm>
            <a:off x="4886632" y="4953823"/>
            <a:ext cx="786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highlight>
                  <a:srgbClr val="FFFF00"/>
                </a:highlight>
              </a:rPr>
              <a:t>21.12.09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DF2DB6C-DBE3-0A97-AD50-8FF425658BDE}"/>
              </a:ext>
            </a:extLst>
          </p:cNvPr>
          <p:cNvSpPr txBox="1"/>
          <p:nvPr/>
        </p:nvSpPr>
        <p:spPr>
          <a:xfrm>
            <a:off x="7429192" y="4871884"/>
            <a:ext cx="130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Juni 2012</a:t>
            </a:r>
          </a:p>
          <a:p>
            <a:r>
              <a:rPr lang="nb-NO" sz="1200" dirty="0"/>
              <a:t>(</a:t>
            </a:r>
            <a:r>
              <a:rPr lang="nb-NO" sz="1200" dirty="0" err="1"/>
              <a:t>uføretidspkt</a:t>
            </a:r>
            <a:r>
              <a:rPr lang="nb-NO" sz="1200" dirty="0"/>
              <a:t>)</a:t>
            </a:r>
          </a:p>
        </p:txBody>
      </p:sp>
      <p:sp>
        <p:nvSpPr>
          <p:cNvPr id="24" name="Frihåndsform: figur 23">
            <a:extLst>
              <a:ext uri="{FF2B5EF4-FFF2-40B4-BE49-F238E27FC236}">
                <a16:creationId xmlns:a16="http://schemas.microsoft.com/office/drawing/2014/main" id="{2B70DD08-8E35-FD82-C077-9D37413B0F42}"/>
              </a:ext>
            </a:extLst>
          </p:cNvPr>
          <p:cNvSpPr/>
          <p:nvPr/>
        </p:nvSpPr>
        <p:spPr>
          <a:xfrm>
            <a:off x="1720645" y="3940966"/>
            <a:ext cx="2743200" cy="208247"/>
          </a:xfrm>
          <a:custGeom>
            <a:avLst/>
            <a:gdLst>
              <a:gd name="connsiteX0" fmla="*/ 0 w 2743200"/>
              <a:gd name="connsiteY0" fmla="*/ 208247 h 208247"/>
              <a:gd name="connsiteX1" fmla="*/ 9832 w 2743200"/>
              <a:gd name="connsiteY1" fmla="*/ 149253 h 208247"/>
              <a:gd name="connsiteX2" fmla="*/ 29497 w 2743200"/>
              <a:gd name="connsiteY2" fmla="*/ 119757 h 208247"/>
              <a:gd name="connsiteX3" fmla="*/ 117987 w 2743200"/>
              <a:gd name="connsiteY3" fmla="*/ 50931 h 208247"/>
              <a:gd name="connsiteX4" fmla="*/ 196645 w 2743200"/>
              <a:gd name="connsiteY4" fmla="*/ 31266 h 208247"/>
              <a:gd name="connsiteX5" fmla="*/ 324465 w 2743200"/>
              <a:gd name="connsiteY5" fmla="*/ 41099 h 208247"/>
              <a:gd name="connsiteX6" fmla="*/ 393290 w 2743200"/>
              <a:gd name="connsiteY6" fmla="*/ 60763 h 208247"/>
              <a:gd name="connsiteX7" fmla="*/ 462116 w 2743200"/>
              <a:gd name="connsiteY7" fmla="*/ 70595 h 208247"/>
              <a:gd name="connsiteX8" fmla="*/ 501445 w 2743200"/>
              <a:gd name="connsiteY8" fmla="*/ 90260 h 208247"/>
              <a:gd name="connsiteX9" fmla="*/ 1022555 w 2743200"/>
              <a:gd name="connsiteY9" fmla="*/ 90260 h 208247"/>
              <a:gd name="connsiteX10" fmla="*/ 1071716 w 2743200"/>
              <a:gd name="connsiteY10" fmla="*/ 60763 h 208247"/>
              <a:gd name="connsiteX11" fmla="*/ 1101213 w 2743200"/>
              <a:gd name="connsiteY11" fmla="*/ 50931 h 208247"/>
              <a:gd name="connsiteX12" fmla="*/ 1140542 w 2743200"/>
              <a:gd name="connsiteY12" fmla="*/ 31266 h 208247"/>
              <a:gd name="connsiteX13" fmla="*/ 1160207 w 2743200"/>
              <a:gd name="connsiteY13" fmla="*/ 1769 h 208247"/>
              <a:gd name="connsiteX14" fmla="*/ 1209368 w 2743200"/>
              <a:gd name="connsiteY14" fmla="*/ 41099 h 208247"/>
              <a:gd name="connsiteX15" fmla="*/ 1268361 w 2743200"/>
              <a:gd name="connsiteY15" fmla="*/ 90260 h 208247"/>
              <a:gd name="connsiteX16" fmla="*/ 1297858 w 2743200"/>
              <a:gd name="connsiteY16" fmla="*/ 100092 h 208247"/>
              <a:gd name="connsiteX17" fmla="*/ 1347020 w 2743200"/>
              <a:gd name="connsiteY17" fmla="*/ 109924 h 208247"/>
              <a:gd name="connsiteX18" fmla="*/ 1651820 w 2743200"/>
              <a:gd name="connsiteY18" fmla="*/ 129589 h 208247"/>
              <a:gd name="connsiteX19" fmla="*/ 1759974 w 2743200"/>
              <a:gd name="connsiteY19" fmla="*/ 139421 h 208247"/>
              <a:gd name="connsiteX20" fmla="*/ 1887794 w 2743200"/>
              <a:gd name="connsiteY20" fmla="*/ 129589 h 208247"/>
              <a:gd name="connsiteX21" fmla="*/ 1917290 w 2743200"/>
              <a:gd name="connsiteY21" fmla="*/ 119757 h 208247"/>
              <a:gd name="connsiteX22" fmla="*/ 2074607 w 2743200"/>
              <a:gd name="connsiteY22" fmla="*/ 109924 h 208247"/>
              <a:gd name="connsiteX23" fmla="*/ 2143432 w 2743200"/>
              <a:gd name="connsiteY23" fmla="*/ 90260 h 208247"/>
              <a:gd name="connsiteX24" fmla="*/ 2379407 w 2743200"/>
              <a:gd name="connsiteY24" fmla="*/ 80428 h 208247"/>
              <a:gd name="connsiteX25" fmla="*/ 2477729 w 2743200"/>
              <a:gd name="connsiteY25" fmla="*/ 70595 h 208247"/>
              <a:gd name="connsiteX26" fmla="*/ 2674374 w 2743200"/>
              <a:gd name="connsiteY26" fmla="*/ 80428 h 208247"/>
              <a:gd name="connsiteX27" fmla="*/ 2703871 w 2743200"/>
              <a:gd name="connsiteY27" fmla="*/ 100092 h 208247"/>
              <a:gd name="connsiteX28" fmla="*/ 2743200 w 2743200"/>
              <a:gd name="connsiteY28" fmla="*/ 178750 h 2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43200" h="208247">
                <a:moveTo>
                  <a:pt x="0" y="208247"/>
                </a:moveTo>
                <a:cubicBezTo>
                  <a:pt x="3277" y="188582"/>
                  <a:pt x="3528" y="168166"/>
                  <a:pt x="9832" y="149253"/>
                </a:cubicBezTo>
                <a:cubicBezTo>
                  <a:pt x="13569" y="138043"/>
                  <a:pt x="21932" y="128835"/>
                  <a:pt x="29497" y="119757"/>
                </a:cubicBezTo>
                <a:cubicBezTo>
                  <a:pt x="47769" y="97831"/>
                  <a:pt x="94907" y="56701"/>
                  <a:pt x="117987" y="50931"/>
                </a:cubicBezTo>
                <a:lnTo>
                  <a:pt x="196645" y="31266"/>
                </a:lnTo>
                <a:cubicBezTo>
                  <a:pt x="239252" y="34544"/>
                  <a:pt x="282205" y="34760"/>
                  <a:pt x="324465" y="41099"/>
                </a:cubicBezTo>
                <a:cubicBezTo>
                  <a:pt x="348061" y="44638"/>
                  <a:pt x="369960" y="55764"/>
                  <a:pt x="393290" y="60763"/>
                </a:cubicBezTo>
                <a:cubicBezTo>
                  <a:pt x="415951" y="65619"/>
                  <a:pt x="439174" y="67318"/>
                  <a:pt x="462116" y="70595"/>
                </a:cubicBezTo>
                <a:cubicBezTo>
                  <a:pt x="475226" y="77150"/>
                  <a:pt x="486911" y="88364"/>
                  <a:pt x="501445" y="90260"/>
                </a:cubicBezTo>
                <a:cubicBezTo>
                  <a:pt x="654465" y="110219"/>
                  <a:pt x="885369" y="94295"/>
                  <a:pt x="1022555" y="90260"/>
                </a:cubicBezTo>
                <a:cubicBezTo>
                  <a:pt x="1038942" y="80428"/>
                  <a:pt x="1054623" y="69309"/>
                  <a:pt x="1071716" y="60763"/>
                </a:cubicBezTo>
                <a:cubicBezTo>
                  <a:pt x="1080986" y="56128"/>
                  <a:pt x="1091687" y="55014"/>
                  <a:pt x="1101213" y="50931"/>
                </a:cubicBezTo>
                <a:cubicBezTo>
                  <a:pt x="1114685" y="45157"/>
                  <a:pt x="1127432" y="37821"/>
                  <a:pt x="1140542" y="31266"/>
                </a:cubicBezTo>
                <a:cubicBezTo>
                  <a:pt x="1147097" y="21434"/>
                  <a:pt x="1149235" y="6158"/>
                  <a:pt x="1160207" y="1769"/>
                </a:cubicBezTo>
                <a:cubicBezTo>
                  <a:pt x="1186435" y="-8722"/>
                  <a:pt x="1200463" y="30413"/>
                  <a:pt x="1209368" y="41099"/>
                </a:cubicBezTo>
                <a:cubicBezTo>
                  <a:pt x="1224897" y="59734"/>
                  <a:pt x="1246267" y="79213"/>
                  <a:pt x="1268361" y="90260"/>
                </a:cubicBezTo>
                <a:cubicBezTo>
                  <a:pt x="1277631" y="94895"/>
                  <a:pt x="1287803" y="97578"/>
                  <a:pt x="1297858" y="100092"/>
                </a:cubicBezTo>
                <a:cubicBezTo>
                  <a:pt x="1314071" y="104145"/>
                  <a:pt x="1330536" y="107177"/>
                  <a:pt x="1347020" y="109924"/>
                </a:cubicBezTo>
                <a:cubicBezTo>
                  <a:pt x="1465837" y="129727"/>
                  <a:pt x="1487617" y="122747"/>
                  <a:pt x="1651820" y="129589"/>
                </a:cubicBezTo>
                <a:cubicBezTo>
                  <a:pt x="1687871" y="132866"/>
                  <a:pt x="1723774" y="139421"/>
                  <a:pt x="1759974" y="139421"/>
                </a:cubicBezTo>
                <a:cubicBezTo>
                  <a:pt x="1802707" y="139421"/>
                  <a:pt x="1845391" y="134889"/>
                  <a:pt x="1887794" y="129589"/>
                </a:cubicBezTo>
                <a:cubicBezTo>
                  <a:pt x="1898078" y="128304"/>
                  <a:pt x="1906983" y="120842"/>
                  <a:pt x="1917290" y="119757"/>
                </a:cubicBezTo>
                <a:cubicBezTo>
                  <a:pt x="1969543" y="114257"/>
                  <a:pt x="2022168" y="113202"/>
                  <a:pt x="2074607" y="109924"/>
                </a:cubicBezTo>
                <a:cubicBezTo>
                  <a:pt x="2097549" y="103369"/>
                  <a:pt x="2119683" y="92558"/>
                  <a:pt x="2143432" y="90260"/>
                </a:cubicBezTo>
                <a:cubicBezTo>
                  <a:pt x="2221793" y="82677"/>
                  <a:pt x="2300816" y="85051"/>
                  <a:pt x="2379407" y="80428"/>
                </a:cubicBezTo>
                <a:cubicBezTo>
                  <a:pt x="2412288" y="78494"/>
                  <a:pt x="2444955" y="73873"/>
                  <a:pt x="2477729" y="70595"/>
                </a:cubicBezTo>
                <a:cubicBezTo>
                  <a:pt x="2543277" y="73873"/>
                  <a:pt x="2609295" y="71939"/>
                  <a:pt x="2674374" y="80428"/>
                </a:cubicBezTo>
                <a:cubicBezTo>
                  <a:pt x="2686092" y="81956"/>
                  <a:pt x="2697608" y="90071"/>
                  <a:pt x="2703871" y="100092"/>
                </a:cubicBezTo>
                <a:cubicBezTo>
                  <a:pt x="2779193" y="220606"/>
                  <a:pt x="2685300" y="120850"/>
                  <a:pt x="2743200" y="1787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2861087-62D6-1C6E-4AEE-8E2C81455BD1}"/>
              </a:ext>
            </a:extLst>
          </p:cNvPr>
          <p:cNvSpPr txBox="1"/>
          <p:nvPr/>
        </p:nvSpPr>
        <p:spPr>
          <a:xfrm>
            <a:off x="2163099" y="3578943"/>
            <a:ext cx="1887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Medlem NL trygd</a:t>
            </a:r>
          </a:p>
        </p:txBody>
      </p:sp>
      <p:sp>
        <p:nvSpPr>
          <p:cNvPr id="26" name="Frihåndsform: figur 25">
            <a:extLst>
              <a:ext uri="{FF2B5EF4-FFF2-40B4-BE49-F238E27FC236}">
                <a16:creationId xmlns:a16="http://schemas.microsoft.com/office/drawing/2014/main" id="{AB418A44-4F0B-3BD2-9198-873417356A34}"/>
              </a:ext>
            </a:extLst>
          </p:cNvPr>
          <p:cNvSpPr/>
          <p:nvPr/>
        </p:nvSpPr>
        <p:spPr>
          <a:xfrm>
            <a:off x="5225846" y="3750144"/>
            <a:ext cx="2663924" cy="311033"/>
          </a:xfrm>
          <a:custGeom>
            <a:avLst/>
            <a:gdLst>
              <a:gd name="connsiteX0" fmla="*/ 0 w 2743200"/>
              <a:gd name="connsiteY0" fmla="*/ 208247 h 208247"/>
              <a:gd name="connsiteX1" fmla="*/ 9832 w 2743200"/>
              <a:gd name="connsiteY1" fmla="*/ 149253 h 208247"/>
              <a:gd name="connsiteX2" fmla="*/ 29497 w 2743200"/>
              <a:gd name="connsiteY2" fmla="*/ 119757 h 208247"/>
              <a:gd name="connsiteX3" fmla="*/ 117987 w 2743200"/>
              <a:gd name="connsiteY3" fmla="*/ 50931 h 208247"/>
              <a:gd name="connsiteX4" fmla="*/ 196645 w 2743200"/>
              <a:gd name="connsiteY4" fmla="*/ 31266 h 208247"/>
              <a:gd name="connsiteX5" fmla="*/ 324465 w 2743200"/>
              <a:gd name="connsiteY5" fmla="*/ 41099 h 208247"/>
              <a:gd name="connsiteX6" fmla="*/ 393290 w 2743200"/>
              <a:gd name="connsiteY6" fmla="*/ 60763 h 208247"/>
              <a:gd name="connsiteX7" fmla="*/ 462116 w 2743200"/>
              <a:gd name="connsiteY7" fmla="*/ 70595 h 208247"/>
              <a:gd name="connsiteX8" fmla="*/ 501445 w 2743200"/>
              <a:gd name="connsiteY8" fmla="*/ 90260 h 208247"/>
              <a:gd name="connsiteX9" fmla="*/ 1022555 w 2743200"/>
              <a:gd name="connsiteY9" fmla="*/ 90260 h 208247"/>
              <a:gd name="connsiteX10" fmla="*/ 1071716 w 2743200"/>
              <a:gd name="connsiteY10" fmla="*/ 60763 h 208247"/>
              <a:gd name="connsiteX11" fmla="*/ 1101213 w 2743200"/>
              <a:gd name="connsiteY11" fmla="*/ 50931 h 208247"/>
              <a:gd name="connsiteX12" fmla="*/ 1140542 w 2743200"/>
              <a:gd name="connsiteY12" fmla="*/ 31266 h 208247"/>
              <a:gd name="connsiteX13" fmla="*/ 1160207 w 2743200"/>
              <a:gd name="connsiteY13" fmla="*/ 1769 h 208247"/>
              <a:gd name="connsiteX14" fmla="*/ 1209368 w 2743200"/>
              <a:gd name="connsiteY14" fmla="*/ 41099 h 208247"/>
              <a:gd name="connsiteX15" fmla="*/ 1268361 w 2743200"/>
              <a:gd name="connsiteY15" fmla="*/ 90260 h 208247"/>
              <a:gd name="connsiteX16" fmla="*/ 1297858 w 2743200"/>
              <a:gd name="connsiteY16" fmla="*/ 100092 h 208247"/>
              <a:gd name="connsiteX17" fmla="*/ 1347020 w 2743200"/>
              <a:gd name="connsiteY17" fmla="*/ 109924 h 208247"/>
              <a:gd name="connsiteX18" fmla="*/ 1651820 w 2743200"/>
              <a:gd name="connsiteY18" fmla="*/ 129589 h 208247"/>
              <a:gd name="connsiteX19" fmla="*/ 1759974 w 2743200"/>
              <a:gd name="connsiteY19" fmla="*/ 139421 h 208247"/>
              <a:gd name="connsiteX20" fmla="*/ 1887794 w 2743200"/>
              <a:gd name="connsiteY20" fmla="*/ 129589 h 208247"/>
              <a:gd name="connsiteX21" fmla="*/ 1917290 w 2743200"/>
              <a:gd name="connsiteY21" fmla="*/ 119757 h 208247"/>
              <a:gd name="connsiteX22" fmla="*/ 2074607 w 2743200"/>
              <a:gd name="connsiteY22" fmla="*/ 109924 h 208247"/>
              <a:gd name="connsiteX23" fmla="*/ 2143432 w 2743200"/>
              <a:gd name="connsiteY23" fmla="*/ 90260 h 208247"/>
              <a:gd name="connsiteX24" fmla="*/ 2379407 w 2743200"/>
              <a:gd name="connsiteY24" fmla="*/ 80428 h 208247"/>
              <a:gd name="connsiteX25" fmla="*/ 2477729 w 2743200"/>
              <a:gd name="connsiteY25" fmla="*/ 70595 h 208247"/>
              <a:gd name="connsiteX26" fmla="*/ 2674374 w 2743200"/>
              <a:gd name="connsiteY26" fmla="*/ 80428 h 208247"/>
              <a:gd name="connsiteX27" fmla="*/ 2703871 w 2743200"/>
              <a:gd name="connsiteY27" fmla="*/ 100092 h 208247"/>
              <a:gd name="connsiteX28" fmla="*/ 2743200 w 2743200"/>
              <a:gd name="connsiteY28" fmla="*/ 178750 h 2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43200" h="208247">
                <a:moveTo>
                  <a:pt x="0" y="208247"/>
                </a:moveTo>
                <a:cubicBezTo>
                  <a:pt x="3277" y="188582"/>
                  <a:pt x="3528" y="168166"/>
                  <a:pt x="9832" y="149253"/>
                </a:cubicBezTo>
                <a:cubicBezTo>
                  <a:pt x="13569" y="138043"/>
                  <a:pt x="21932" y="128835"/>
                  <a:pt x="29497" y="119757"/>
                </a:cubicBezTo>
                <a:cubicBezTo>
                  <a:pt x="47769" y="97831"/>
                  <a:pt x="94907" y="56701"/>
                  <a:pt x="117987" y="50931"/>
                </a:cubicBezTo>
                <a:lnTo>
                  <a:pt x="196645" y="31266"/>
                </a:lnTo>
                <a:cubicBezTo>
                  <a:pt x="239252" y="34544"/>
                  <a:pt x="282205" y="34760"/>
                  <a:pt x="324465" y="41099"/>
                </a:cubicBezTo>
                <a:cubicBezTo>
                  <a:pt x="348061" y="44638"/>
                  <a:pt x="369960" y="55764"/>
                  <a:pt x="393290" y="60763"/>
                </a:cubicBezTo>
                <a:cubicBezTo>
                  <a:pt x="415951" y="65619"/>
                  <a:pt x="439174" y="67318"/>
                  <a:pt x="462116" y="70595"/>
                </a:cubicBezTo>
                <a:cubicBezTo>
                  <a:pt x="475226" y="77150"/>
                  <a:pt x="486911" y="88364"/>
                  <a:pt x="501445" y="90260"/>
                </a:cubicBezTo>
                <a:cubicBezTo>
                  <a:pt x="654465" y="110219"/>
                  <a:pt x="885369" y="94295"/>
                  <a:pt x="1022555" y="90260"/>
                </a:cubicBezTo>
                <a:cubicBezTo>
                  <a:pt x="1038942" y="80428"/>
                  <a:pt x="1054623" y="69309"/>
                  <a:pt x="1071716" y="60763"/>
                </a:cubicBezTo>
                <a:cubicBezTo>
                  <a:pt x="1080986" y="56128"/>
                  <a:pt x="1091687" y="55014"/>
                  <a:pt x="1101213" y="50931"/>
                </a:cubicBezTo>
                <a:cubicBezTo>
                  <a:pt x="1114685" y="45157"/>
                  <a:pt x="1127432" y="37821"/>
                  <a:pt x="1140542" y="31266"/>
                </a:cubicBezTo>
                <a:cubicBezTo>
                  <a:pt x="1147097" y="21434"/>
                  <a:pt x="1149235" y="6158"/>
                  <a:pt x="1160207" y="1769"/>
                </a:cubicBezTo>
                <a:cubicBezTo>
                  <a:pt x="1186435" y="-8722"/>
                  <a:pt x="1200463" y="30413"/>
                  <a:pt x="1209368" y="41099"/>
                </a:cubicBezTo>
                <a:cubicBezTo>
                  <a:pt x="1224897" y="59734"/>
                  <a:pt x="1246267" y="79213"/>
                  <a:pt x="1268361" y="90260"/>
                </a:cubicBezTo>
                <a:cubicBezTo>
                  <a:pt x="1277631" y="94895"/>
                  <a:pt x="1287803" y="97578"/>
                  <a:pt x="1297858" y="100092"/>
                </a:cubicBezTo>
                <a:cubicBezTo>
                  <a:pt x="1314071" y="104145"/>
                  <a:pt x="1330536" y="107177"/>
                  <a:pt x="1347020" y="109924"/>
                </a:cubicBezTo>
                <a:cubicBezTo>
                  <a:pt x="1465837" y="129727"/>
                  <a:pt x="1487617" y="122747"/>
                  <a:pt x="1651820" y="129589"/>
                </a:cubicBezTo>
                <a:cubicBezTo>
                  <a:pt x="1687871" y="132866"/>
                  <a:pt x="1723774" y="139421"/>
                  <a:pt x="1759974" y="139421"/>
                </a:cubicBezTo>
                <a:cubicBezTo>
                  <a:pt x="1802707" y="139421"/>
                  <a:pt x="1845391" y="134889"/>
                  <a:pt x="1887794" y="129589"/>
                </a:cubicBezTo>
                <a:cubicBezTo>
                  <a:pt x="1898078" y="128304"/>
                  <a:pt x="1906983" y="120842"/>
                  <a:pt x="1917290" y="119757"/>
                </a:cubicBezTo>
                <a:cubicBezTo>
                  <a:pt x="1969543" y="114257"/>
                  <a:pt x="2022168" y="113202"/>
                  <a:pt x="2074607" y="109924"/>
                </a:cubicBezTo>
                <a:cubicBezTo>
                  <a:pt x="2097549" y="103369"/>
                  <a:pt x="2119683" y="92558"/>
                  <a:pt x="2143432" y="90260"/>
                </a:cubicBezTo>
                <a:cubicBezTo>
                  <a:pt x="2221793" y="82677"/>
                  <a:pt x="2300816" y="85051"/>
                  <a:pt x="2379407" y="80428"/>
                </a:cubicBezTo>
                <a:cubicBezTo>
                  <a:pt x="2412288" y="78494"/>
                  <a:pt x="2444955" y="73873"/>
                  <a:pt x="2477729" y="70595"/>
                </a:cubicBezTo>
                <a:cubicBezTo>
                  <a:pt x="2543277" y="73873"/>
                  <a:pt x="2609295" y="71939"/>
                  <a:pt x="2674374" y="80428"/>
                </a:cubicBezTo>
                <a:cubicBezTo>
                  <a:pt x="2686092" y="81956"/>
                  <a:pt x="2697608" y="90071"/>
                  <a:pt x="2703871" y="100092"/>
                </a:cubicBezTo>
                <a:cubicBezTo>
                  <a:pt x="2779193" y="220606"/>
                  <a:pt x="2685300" y="120850"/>
                  <a:pt x="2743200" y="1787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AB6E0F16-5CCD-E3C7-93AE-B89B7B6C910D}"/>
              </a:ext>
            </a:extLst>
          </p:cNvPr>
          <p:cNvSpPr txBox="1"/>
          <p:nvPr/>
        </p:nvSpPr>
        <p:spPr>
          <a:xfrm>
            <a:off x="5513748" y="3409666"/>
            <a:ext cx="1887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Medlem NO trygd</a:t>
            </a: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5FF066D2-A0F8-0CBC-7158-20EB7EAF6153}"/>
              </a:ext>
            </a:extLst>
          </p:cNvPr>
          <p:cNvSpPr/>
          <p:nvPr/>
        </p:nvSpPr>
        <p:spPr>
          <a:xfrm>
            <a:off x="4706995" y="3840756"/>
            <a:ext cx="241291" cy="568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0877834"/>
      </p:ext>
    </p:extLst>
  </p:cSld>
  <p:clrMapOvr>
    <a:masterClrMapping/>
  </p:clrMapOvr>
</p:sld>
</file>

<file path=ppt/theme/theme1.xml><?xml version="1.0" encoding="utf-8"?>
<a:theme xmlns:a="http://schemas.openxmlformats.org/drawingml/2006/main" name="Trygderetten_Office-Tema">
  <a:themeElements>
    <a:clrScheme name="Trygderetten">
      <a:dk1>
        <a:srgbClr val="000000"/>
      </a:dk1>
      <a:lt1>
        <a:srgbClr val="FFFFFF"/>
      </a:lt1>
      <a:dk2>
        <a:srgbClr val="00535B"/>
      </a:dk2>
      <a:lt2>
        <a:srgbClr val="F2F0F5"/>
      </a:lt2>
      <a:accent1>
        <a:srgbClr val="00535B"/>
      </a:accent1>
      <a:accent2>
        <a:srgbClr val="FFF2E8"/>
      </a:accent2>
      <a:accent3>
        <a:srgbClr val="E6FFF5"/>
      </a:accent3>
      <a:accent4>
        <a:srgbClr val="97DFF0"/>
      </a:accent4>
      <a:accent5>
        <a:srgbClr val="3591A7"/>
      </a:accent5>
      <a:accent6>
        <a:srgbClr val="442168"/>
      </a:accent6>
      <a:hlink>
        <a:srgbClr val="000000"/>
      </a:hlink>
      <a:folHlink>
        <a:srgbClr val="919191"/>
      </a:folHlink>
    </a:clrScheme>
    <a:fontScheme name="NoA Aften Screen">
      <a:majorFont>
        <a:latin typeface="Source Sans Pro"/>
        <a:ea typeface=""/>
        <a:cs typeface=""/>
      </a:majorFont>
      <a:minorFont>
        <a:latin typeface="Source Serif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ygderetten_Office-Tema" id="{9C51E50C-E0AA-4D16-8FAC-991E6EEC8B8F}" vid="{AA9375F2-3DA4-4D98-B290-E6BB70F97ED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Trygderetten_Office-Tema</Template>
  <TotalTime>3084</TotalTime>
  <Words>505</Words>
  <Application>Microsoft Office PowerPoint</Application>
  <PresentationFormat>Widescreen</PresentationFormat>
  <Paragraphs>71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5" baseType="lpstr">
      <vt:lpstr>Abadi</vt:lpstr>
      <vt:lpstr>Arial</vt:lpstr>
      <vt:lpstr>Calibri</vt:lpstr>
      <vt:lpstr>Source Sans Pro</vt:lpstr>
      <vt:lpstr>Source Serif Pro</vt:lpstr>
      <vt:lpstr>Tahoma</vt:lpstr>
      <vt:lpstr>Times New Roman</vt:lpstr>
      <vt:lpstr>Trygderetten_Office-Tema</vt:lpstr>
      <vt:lpstr>EØS-rett i Trygderetten</vt:lpstr>
      <vt:lpstr>PowerPoint-presentasjon</vt:lpstr>
      <vt:lpstr>Sekundærretten</vt:lpstr>
      <vt:lpstr>Primærretten</vt:lpstr>
      <vt:lpstr>Primærretten (forts.)</vt:lpstr>
      <vt:lpstr>Primærretten (forts.)</vt:lpstr>
      <vt:lpstr>Primærretten (forts.)</vt:lpstr>
    </vt:vector>
  </TitlesOfParts>
  <Company>Trygderetten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EØS- og trygderett</dc:title>
  <dc:creator>Leif Erlend Johannessen</dc:creator>
  <cp:lastModifiedBy>Marie Sofie Hveem</cp:lastModifiedBy>
  <cp:revision>228</cp:revision>
  <cp:lastPrinted>2022-05-22T11:15:19Z</cp:lastPrinted>
  <dcterms:created xsi:type="dcterms:W3CDTF">2022-05-18T10:52:46Z</dcterms:created>
  <dcterms:modified xsi:type="dcterms:W3CDTF">2023-10-30T14:04:41Z</dcterms:modified>
</cp:coreProperties>
</file>