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565" r:id="rId4"/>
    <p:sldId id="566" r:id="rId5"/>
    <p:sldId id="567" r:id="rId6"/>
    <p:sldId id="568" r:id="rId7"/>
    <p:sldId id="569" r:id="rId8"/>
    <p:sldId id="564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1" panose="020B0604020202020204" charset="0"/>
      <p:regular r:id="rId19"/>
    </p:embeddedFont>
    <p:embeddedFont>
      <p:font typeface="Roboto 2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5620" autoAdjust="0"/>
    <p:restoredTop sz="27126" autoAdjust="0"/>
  </p:normalViewPr>
  <p:slideViewPr>
    <p:cSldViewPr>
      <p:cViewPr varScale="1">
        <p:scale>
          <a:sx n="12" d="100"/>
          <a:sy n="12" d="100"/>
        </p:scale>
        <p:origin x="250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A08B4-C2CA-4ABC-A91E-C25ECE64C77B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06D0-FA43-4A7A-AAC2-3AD4E2466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5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206D0-FA43-4A7A-AAC2-3AD4E2466E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3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206D0-FA43-4A7A-AAC2-3AD4E2466E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7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206D0-FA43-4A7A-AAC2-3AD4E2466E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206D0-FA43-4A7A-AAC2-3AD4E2466E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6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206D0-FA43-4A7A-AAC2-3AD4E2466E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98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206D0-FA43-4A7A-AAC2-3AD4E2466E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70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206D0-FA43-4A7A-AAC2-3AD4E2466E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56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ith pictu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9101"/>
            <a:ext cx="5791200" cy="22787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5DBC6D-B1F2-F24E-A7DE-4BBFDEE96D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10800" y="2697885"/>
            <a:ext cx="7165976" cy="1919726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E06BC9-DBFF-A24A-9727-108EC4DF7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10800" y="4817633"/>
            <a:ext cx="7165976" cy="2447218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C8507CC-FE08-B643-95D8-4E1916A64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55951" y="2697886"/>
            <a:ext cx="6588126" cy="655724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007607C-BBC4-894F-A059-5DE4585FADBF}"/>
              </a:ext>
            </a:extLst>
          </p:cNvPr>
          <p:cNvSpPr/>
          <p:nvPr userDrawn="1"/>
        </p:nvSpPr>
        <p:spPr>
          <a:xfrm>
            <a:off x="1" y="2697884"/>
            <a:ext cx="3155950" cy="27463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dirty="0" err="1"/>
          </a:p>
        </p:txBody>
      </p:sp>
    </p:spTree>
    <p:extLst>
      <p:ext uri="{BB962C8B-B14F-4D97-AF65-F5344CB8AC3E}">
        <p14:creationId xmlns:p14="http://schemas.microsoft.com/office/powerpoint/2010/main" val="10952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4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ith picture_burgund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9101"/>
            <a:ext cx="5791200" cy="22787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5DBC6D-B1F2-F24E-A7DE-4BBFDEE96D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10800" y="2697885"/>
            <a:ext cx="7165976" cy="1919726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E06BC9-DBFF-A24A-9727-108EC4DF7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10800" y="4817633"/>
            <a:ext cx="7165976" cy="2447218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C8507CC-FE08-B643-95D8-4E1916A64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55951" y="2697886"/>
            <a:ext cx="6588126" cy="655724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007607C-BBC4-894F-A059-5DE4585FADBF}"/>
              </a:ext>
            </a:extLst>
          </p:cNvPr>
          <p:cNvSpPr/>
          <p:nvPr userDrawn="1"/>
        </p:nvSpPr>
        <p:spPr>
          <a:xfrm>
            <a:off x="1" y="2697884"/>
            <a:ext cx="3155950" cy="27463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dirty="0" err="1"/>
          </a:p>
        </p:txBody>
      </p:sp>
    </p:spTree>
    <p:extLst>
      <p:ext uri="{BB962C8B-B14F-4D97-AF65-F5344CB8AC3E}">
        <p14:creationId xmlns:p14="http://schemas.microsoft.com/office/powerpoint/2010/main" val="15430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4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ith big pictu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9101"/>
            <a:ext cx="5791200" cy="2278786"/>
          </a:xfrm>
          <a:prstGeom prst="rect">
            <a:avLst/>
          </a:prstGeom>
        </p:spPr>
      </p:pic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C8507CC-FE08-B643-95D8-4E1916A64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55951" y="2697886"/>
            <a:ext cx="15132050" cy="655724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007607C-BBC4-894F-A059-5DE4585FADBF}"/>
              </a:ext>
            </a:extLst>
          </p:cNvPr>
          <p:cNvSpPr/>
          <p:nvPr userDrawn="1"/>
        </p:nvSpPr>
        <p:spPr>
          <a:xfrm>
            <a:off x="1" y="2697884"/>
            <a:ext cx="3155950" cy="27463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dirty="0" err="1"/>
          </a:p>
        </p:txBody>
      </p:sp>
    </p:spTree>
    <p:extLst>
      <p:ext uri="{BB962C8B-B14F-4D97-AF65-F5344CB8AC3E}">
        <p14:creationId xmlns:p14="http://schemas.microsoft.com/office/powerpoint/2010/main" val="7618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4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ith big picture_burgund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9101"/>
            <a:ext cx="5791200" cy="2278786"/>
          </a:xfrm>
          <a:prstGeom prst="rect">
            <a:avLst/>
          </a:prstGeom>
        </p:spPr>
      </p:pic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C8507CC-FE08-B643-95D8-4E1916A64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55951" y="2697886"/>
            <a:ext cx="15132050" cy="655724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007607C-BBC4-894F-A059-5DE4585FADBF}"/>
              </a:ext>
            </a:extLst>
          </p:cNvPr>
          <p:cNvSpPr/>
          <p:nvPr userDrawn="1"/>
        </p:nvSpPr>
        <p:spPr>
          <a:xfrm>
            <a:off x="1" y="2697884"/>
            <a:ext cx="3155950" cy="27463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dirty="0" err="1"/>
          </a:p>
        </p:txBody>
      </p:sp>
    </p:spTree>
    <p:extLst>
      <p:ext uri="{BB962C8B-B14F-4D97-AF65-F5344CB8AC3E}">
        <p14:creationId xmlns:p14="http://schemas.microsoft.com/office/powerpoint/2010/main" val="38056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4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95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0D71FBF5-6D61-A14E-930D-463415B8C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" r="4252"/>
          <a:stretch/>
        </p:blipFill>
        <p:spPr>
          <a:xfrm>
            <a:off x="0" y="8089779"/>
            <a:ext cx="18288000" cy="1188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25" y="3595341"/>
            <a:ext cx="13963650" cy="2205038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accent4"/>
              </a:buClr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3125" y="6000401"/>
            <a:ext cx="13963650" cy="2447218"/>
          </a:xfrm>
        </p:spPr>
        <p:txBody>
          <a:bodyPr/>
          <a:lstStyle>
            <a:lvl1pPr marL="0" indent="0" algn="l">
              <a:buClr>
                <a:schemeClr val="accent4"/>
              </a:buClr>
              <a:buFont typeface="Wingdings" pitchFamily="2" charset="2"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9101"/>
            <a:ext cx="5791200" cy="227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4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urgundy">
    <p:bg>
      <p:bgPr>
        <a:solidFill>
          <a:srgbClr val="7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9101"/>
            <a:ext cx="5791200" cy="22787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FBC2F0-9A8E-8D4E-A966-5E75C607D8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25" y="3595341"/>
            <a:ext cx="13963650" cy="2205038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830D08-0794-B448-B16E-30553789A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3125" y="6000401"/>
            <a:ext cx="13963650" cy="2447218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750016A-05A3-FF40-8966-6ECE11768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" r="4252"/>
          <a:stretch/>
        </p:blipFill>
        <p:spPr>
          <a:xfrm>
            <a:off x="0" y="8089779"/>
            <a:ext cx="18288000" cy="11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1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uegrey">
    <p:bg>
      <p:bgPr>
        <a:solidFill>
          <a:srgbClr val="7DA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9101"/>
            <a:ext cx="5791200" cy="22787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5DBC6D-B1F2-F24E-A7DE-4BBFDEE96D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25" y="3595341"/>
            <a:ext cx="13963650" cy="2205038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E06BC9-DBFF-A24A-9727-108EC4DF7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3125" y="6000401"/>
            <a:ext cx="13963650" cy="2447218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382C194-955F-B74F-A2FC-5CD6C0F17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" r="3675"/>
          <a:stretch/>
        </p:blipFill>
        <p:spPr>
          <a:xfrm>
            <a:off x="0" y="8287234"/>
            <a:ext cx="18288000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4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_blue">
    <p:bg>
      <p:bgPr>
        <a:solidFill>
          <a:srgbClr val="095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2079" y="5945746"/>
            <a:ext cx="15524698" cy="182430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2079" y="4095749"/>
            <a:ext cx="15524698" cy="1645894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151AD9D-8995-674C-9D0A-50247022D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9228629"/>
            <a:ext cx="3725336" cy="98275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CE676F81-61E9-AA4E-A62A-3F2EDDA56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8450954"/>
            <a:ext cx="18288002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_burgundy">
    <p:bg>
      <p:bgPr>
        <a:solidFill>
          <a:srgbClr val="7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2079" y="5945746"/>
            <a:ext cx="15524698" cy="182430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2079" y="4095749"/>
            <a:ext cx="15524698" cy="1645894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3CBC3D6-3CD6-8548-BAD0-CD873196E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879941" y="-99423"/>
            <a:ext cx="2506482" cy="1826635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0139215-D9DC-5341-891D-12244EDC24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9228629"/>
            <a:ext cx="3725336" cy="9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_bluegrey">
    <p:bg>
      <p:bgPr>
        <a:solidFill>
          <a:srgbClr val="7DA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2079" y="5945746"/>
            <a:ext cx="15524698" cy="182430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2079" y="4095749"/>
            <a:ext cx="15524698" cy="1645894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4A19798-1555-8244-BE20-1676651440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9228629"/>
            <a:ext cx="3725336" cy="98275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DC2FF25-E695-D64B-842B-211E14A96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8450954"/>
            <a:ext cx="18288002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2079" y="5945746"/>
            <a:ext cx="15524698" cy="182430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2079" y="4095749"/>
            <a:ext cx="15524698" cy="1645894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6701042-CC7D-2049-983A-67642F024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8450954"/>
            <a:ext cx="18288002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6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325" y="2400303"/>
            <a:ext cx="15535274" cy="60483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189B96-4B00-D646-85DC-F127B38D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561976"/>
            <a:ext cx="15535274" cy="1282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483CDD7-DD83-704C-A38D-4EBD0F03B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8450954"/>
            <a:ext cx="18288002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325" y="2400303"/>
            <a:ext cx="15535274" cy="60483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189B96-4B00-D646-85DC-F127B38D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561976"/>
            <a:ext cx="15535274" cy="1282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5" y="571500"/>
            <a:ext cx="15535274" cy="12731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94E316-22DB-3740-8F12-D368F68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8327" y="2397126"/>
            <a:ext cx="7617006" cy="605355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EE4A175-5498-CD48-B092-5A99DB9E7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753603" y="2397126"/>
            <a:ext cx="7619998" cy="605355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1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5" y="571500"/>
            <a:ext cx="15535274" cy="12731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94E316-22DB-3740-8F12-D368F68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8327" y="2397126"/>
            <a:ext cx="7617006" cy="605355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EE4A175-5498-CD48-B092-5A99DB9E7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753603" y="2397126"/>
            <a:ext cx="7619998" cy="605355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8EBEA1B-AFCF-9543-8701-D03390BB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8450954"/>
            <a:ext cx="18288002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5" y="571500"/>
            <a:ext cx="15535274" cy="12731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8325" y="2407444"/>
            <a:ext cx="7617006" cy="60245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8325" y="3314700"/>
            <a:ext cx="7617006" cy="513397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53601" y="2407444"/>
            <a:ext cx="7619998" cy="60245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53601" y="3314700"/>
            <a:ext cx="7619998" cy="513397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2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F89E782-314E-FB4C-8AE3-B19E881FF44C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325" y="2400303"/>
            <a:ext cx="15535274" cy="6048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189B96-4B00-D646-85DC-F127B38D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561976"/>
            <a:ext cx="15535274" cy="1282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12AAFC0-93D4-0A41-82A6-83143A15F5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9228629"/>
            <a:ext cx="3725336" cy="9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F89E782-314E-FB4C-8AE3-B19E881FF44C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325" y="2400303"/>
            <a:ext cx="15535274" cy="6048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189B96-4B00-D646-85DC-F127B38D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561976"/>
            <a:ext cx="15535274" cy="1282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ECFB627-0254-EA41-BB1B-902C52EF0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9228629"/>
            <a:ext cx="3725336" cy="9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lue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F89E782-314E-FB4C-8AE3-B19E881FF44C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325" y="2400303"/>
            <a:ext cx="15535274" cy="6048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189B96-4B00-D646-85DC-F127B38D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561976"/>
            <a:ext cx="15535274" cy="1282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BE84C1E-FCF1-4E4A-8621-D845A6993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9228629"/>
            <a:ext cx="3725336" cy="9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DFFE98-26E3-7B41-A33B-A2D802DC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561976"/>
            <a:ext cx="15535274" cy="1282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3326F4E-6302-8446-AE7A-A3E928CA2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8450954"/>
            <a:ext cx="18288002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84C1E7B-78A8-4643-8DC9-E714F9A71425}"/>
              </a:ext>
            </a:extLst>
          </p:cNvPr>
          <p:cNvSpPr/>
          <p:nvPr userDrawn="1"/>
        </p:nvSpPr>
        <p:spPr>
          <a:xfrm>
            <a:off x="0" y="0"/>
            <a:ext cx="18288000" cy="1844676"/>
          </a:xfrm>
          <a:prstGeom prst="rect">
            <a:avLst/>
          </a:prstGeom>
          <a:solidFill>
            <a:srgbClr val="095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5" y="561976"/>
            <a:ext cx="15535274" cy="1282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9EB149-9AEB-5C46-94CB-0CC8FE5E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675"/>
            <a:ext cx="18288000" cy="74104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6F982BF-6CC6-E149-9640-8EB6E8916E11}"/>
              </a:ext>
            </a:extLst>
          </p:cNvPr>
          <p:cNvSpPr/>
          <p:nvPr userDrawn="1"/>
        </p:nvSpPr>
        <p:spPr>
          <a:xfrm>
            <a:off x="17373598" y="1638298"/>
            <a:ext cx="216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</p:spTree>
    <p:extLst>
      <p:ext uri="{BB962C8B-B14F-4D97-AF65-F5344CB8AC3E}">
        <p14:creationId xmlns:p14="http://schemas.microsoft.com/office/powerpoint/2010/main" val="852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84C1E7B-78A8-4643-8DC9-E714F9A71425}"/>
              </a:ext>
            </a:extLst>
          </p:cNvPr>
          <p:cNvSpPr/>
          <p:nvPr userDrawn="1"/>
        </p:nvSpPr>
        <p:spPr>
          <a:xfrm>
            <a:off x="0" y="0"/>
            <a:ext cx="18288000" cy="1844676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5" y="561976"/>
            <a:ext cx="15535274" cy="1282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2DFD5A-F6F0-B446-89AB-E1FA55F41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676"/>
            <a:ext cx="18288000" cy="74136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D2EAE4-BF73-0C4A-AC88-CB2FB0FE767E}"/>
              </a:ext>
            </a:extLst>
          </p:cNvPr>
          <p:cNvSpPr/>
          <p:nvPr userDrawn="1"/>
        </p:nvSpPr>
        <p:spPr>
          <a:xfrm>
            <a:off x="17373598" y="1638298"/>
            <a:ext cx="216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</p:spTree>
    <p:extLst>
      <p:ext uri="{BB962C8B-B14F-4D97-AF65-F5344CB8AC3E}">
        <p14:creationId xmlns:p14="http://schemas.microsoft.com/office/powerpoint/2010/main" val="7584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84C1E7B-78A8-4643-8DC9-E714F9A71425}"/>
              </a:ext>
            </a:extLst>
          </p:cNvPr>
          <p:cNvSpPr/>
          <p:nvPr userDrawn="1"/>
        </p:nvSpPr>
        <p:spPr>
          <a:xfrm>
            <a:off x="0" y="0"/>
            <a:ext cx="18288000" cy="1844676"/>
          </a:xfrm>
          <a:prstGeom prst="rect">
            <a:avLst/>
          </a:prstGeom>
          <a:solidFill>
            <a:srgbClr val="7DA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5" y="561976"/>
            <a:ext cx="15535274" cy="1282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2DFD5A-F6F0-B446-89AB-E1FA55F41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677"/>
            <a:ext cx="18288000" cy="74104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7C41C4E-9B76-4A4C-923D-A4ED809E6C9D}"/>
              </a:ext>
            </a:extLst>
          </p:cNvPr>
          <p:cNvSpPr/>
          <p:nvPr userDrawn="1"/>
        </p:nvSpPr>
        <p:spPr>
          <a:xfrm>
            <a:off x="17373598" y="1638298"/>
            <a:ext cx="216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</p:spTree>
    <p:extLst>
      <p:ext uri="{BB962C8B-B14F-4D97-AF65-F5344CB8AC3E}">
        <p14:creationId xmlns:p14="http://schemas.microsoft.com/office/powerpoint/2010/main" val="17268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728">
          <p15:clr>
            <a:srgbClr val="FBAE40"/>
          </p15:clr>
        </p15:guide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6929A-B592-1744-86B9-9AEBDC79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8288000" cy="925512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0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728">
          <p15:clr>
            <a:srgbClr val="FBAE40"/>
          </p15:clr>
        </p15:guide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6929A-B592-1744-86B9-9AEBDC79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8325" y="-1"/>
            <a:ext cx="8829674" cy="925512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A9FA78-13AC-304D-8DF8-30A18676D01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" y="-1"/>
            <a:ext cx="9456232" cy="925512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728">
          <p15:clr>
            <a:srgbClr val="FBAE40"/>
          </p15:clr>
        </p15:guide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A9FA78-13AC-304D-8DF8-30A18676D01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" y="-1"/>
            <a:ext cx="6095996" cy="925512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A3D8EE-FD78-2B42-A57E-4A099AAA6FE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8" y="-1"/>
            <a:ext cx="6095996" cy="925512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62ADB6-7396-3644-9F61-80D276F6E88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192004" y="-1"/>
            <a:ext cx="6095996" cy="925512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7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CBB2-C1C3-EF4E-8FED-515EDF29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0"/>
            <a:ext cx="12801600" cy="10287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3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728">
          <p15:clr>
            <a:srgbClr val="FBAE40"/>
          </p15:clr>
        </p15:guide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CBB2-C1C3-EF4E-8FED-515EDF29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4076" y="0"/>
            <a:ext cx="8543924" cy="10287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9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728">
          <p15:clr>
            <a:srgbClr val="FBAE40"/>
          </p15:clr>
        </p15:guide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content with pictu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4076" y="0"/>
            <a:ext cx="8543924" cy="86487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FFBD6-C6FC-0949-8C26-802CEA00AF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838326" y="2397126"/>
            <a:ext cx="7620000" cy="605155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Second level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EE8F5D-9590-DC4D-A375-4AA4EF6E4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9228629"/>
            <a:ext cx="3725336" cy="982758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DBAC7676-6FA6-5541-9B33-C8C0DA6C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6" y="571500"/>
            <a:ext cx="7620000" cy="12731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B1D651D-8C92-F14D-B5EF-52091F851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8450954"/>
            <a:ext cx="18288002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content with picture_blue gre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4076" y="0"/>
            <a:ext cx="8543924" cy="86487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FFBD6-C6FC-0949-8C26-802CEA00AF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838326" y="2397126"/>
            <a:ext cx="7620000" cy="605155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Second level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EE8F5D-9590-DC4D-A375-4AA4EF6E4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9228629"/>
            <a:ext cx="3725336" cy="982758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DBAC7676-6FA6-5541-9B33-C8C0DA6C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6" y="571500"/>
            <a:ext cx="7620000" cy="12731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6B8D7F8-FB8B-244A-85C0-C3583C9AC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8450954"/>
            <a:ext cx="18288002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8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content with picture_burgundy">
    <p:bg>
      <p:bgPr>
        <a:solidFill>
          <a:srgbClr val="7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4076" y="0"/>
            <a:ext cx="8543924" cy="86487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FFBD6-C6FC-0949-8C26-802CEA00AF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838326" y="2397126"/>
            <a:ext cx="7620000" cy="605155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Second level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EE8F5D-9590-DC4D-A375-4AA4EF6E4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9228629"/>
            <a:ext cx="3725336" cy="982758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DBAC7676-6FA6-5541-9B33-C8C0DA6C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6" y="571500"/>
            <a:ext cx="7620000" cy="12731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FEBF654-C36E-FA49-AE77-67A15566F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8450954"/>
            <a:ext cx="18288002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FFBD6-C6FC-0949-8C26-802CEA00AF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495925" y="2397126"/>
            <a:ext cx="9286874" cy="6051552"/>
          </a:xfr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quote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EE8F5D-9590-DC4D-A375-4AA4EF6E4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9228629"/>
            <a:ext cx="3725336" cy="98275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787DB53-9BAA-F741-8000-56D4B425F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40" b="39683"/>
          <a:stretch/>
        </p:blipFill>
        <p:spPr>
          <a:xfrm flipH="1">
            <a:off x="15146914" y="-1"/>
            <a:ext cx="564436" cy="102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burbund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FFBD6-C6FC-0949-8C26-802CEA00AF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495925" y="2397126"/>
            <a:ext cx="9286874" cy="6051552"/>
          </a:xfrm>
        </p:spPr>
        <p:txBody>
          <a:bodyPr/>
          <a:lstStyle>
            <a:lvl1pPr marL="0" indent="0">
              <a:buNone/>
              <a:defRPr sz="7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quote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EE8F5D-9590-DC4D-A375-4AA4EF6E4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9228629"/>
            <a:ext cx="3725336" cy="98275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787DB53-9BAA-F741-8000-56D4B425F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40" b="39683"/>
          <a:stretch/>
        </p:blipFill>
        <p:spPr>
          <a:xfrm flipH="1">
            <a:off x="15146914" y="-1"/>
            <a:ext cx="564436" cy="102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8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728">
          <p15:clr>
            <a:srgbClr val="FBAE40"/>
          </p15:clr>
        </p15:guide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13AA9E9-E14D-2E48-86EC-360C160AE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9101"/>
            <a:ext cx="5791200" cy="227878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416B3BF-19FC-5048-BCDA-B1837723AC59}"/>
              </a:ext>
            </a:extLst>
          </p:cNvPr>
          <p:cNvSpPr txBox="1"/>
          <p:nvPr userDrawn="1"/>
        </p:nvSpPr>
        <p:spPr>
          <a:xfrm>
            <a:off x="3352801" y="7886701"/>
            <a:ext cx="259045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accent4"/>
                </a:solidFill>
              </a:rPr>
              <a:t>www.eftasurv.int</a:t>
            </a:r>
            <a:endParaRPr lang="en-GB" altLang="en-US" sz="2800" dirty="0">
              <a:solidFill>
                <a:schemeClr val="accent4"/>
              </a:solidFill>
            </a:endParaRP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94110BCD-E774-7D4C-A651-8CB2CB9BA9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2800" y="4427397"/>
            <a:ext cx="14023976" cy="762002"/>
          </a:xfrm>
        </p:spPr>
        <p:txBody>
          <a:bodyPr anchor="b"/>
          <a:lstStyle>
            <a:lvl1pPr marL="0" indent="0">
              <a:buNone/>
              <a:defRPr sz="3600"/>
            </a:lvl1pPr>
          </a:lstStyle>
          <a:p>
            <a:r>
              <a:rPr lang="nb-NO" dirty="0"/>
              <a:t>Rediger tekststiler i malen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ECD065EA-F6E8-3240-BCB8-E416205EF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" r="4126"/>
          <a:stretch/>
        </p:blipFill>
        <p:spPr>
          <a:xfrm>
            <a:off x="0" y="8261604"/>
            <a:ext cx="18288000" cy="982980"/>
          </a:xfrm>
          <a:prstGeom prst="rect">
            <a:avLst/>
          </a:pr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25C9B332-2C31-D446-994E-F3EA61BD6FE7}"/>
              </a:ext>
            </a:extLst>
          </p:cNvPr>
          <p:cNvGrpSpPr/>
          <p:nvPr userDrawn="1"/>
        </p:nvGrpSpPr>
        <p:grpSpPr>
          <a:xfrm>
            <a:off x="3368040" y="5840731"/>
            <a:ext cx="4885720" cy="1503682"/>
            <a:chOff x="1684020" y="2920365"/>
            <a:chExt cx="2442860" cy="751841"/>
          </a:xfrm>
        </p:grpSpPr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288E8EEE-082F-AE4C-9421-B59F60BD87BA}"/>
                </a:ext>
              </a:extLst>
            </p:cNvPr>
            <p:cNvSpPr txBox="1"/>
            <p:nvPr userDrawn="1"/>
          </p:nvSpPr>
          <p:spPr>
            <a:xfrm>
              <a:off x="1912620" y="2920365"/>
              <a:ext cx="2214260" cy="7518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2800" dirty="0" err="1"/>
                <a:t>eftasurv</a:t>
              </a:r>
              <a:endParaRPr lang="en-US" sz="2800" dirty="0"/>
            </a:p>
            <a:p>
              <a:pPr lvl="0">
                <a:lnSpc>
                  <a:spcPct val="120000"/>
                </a:lnSpc>
              </a:pPr>
              <a:r>
                <a:rPr lang="en-US" sz="2800" dirty="0"/>
                <a:t>@</a:t>
              </a:r>
              <a:r>
                <a:rPr lang="en-US" sz="2800" dirty="0" err="1"/>
                <a:t>eftasurv</a:t>
              </a:r>
              <a:endParaRPr lang="en-US" sz="2800" dirty="0"/>
            </a:p>
            <a:p>
              <a:pPr lvl="0">
                <a:lnSpc>
                  <a:spcPct val="120000"/>
                </a:lnSpc>
              </a:pPr>
              <a:r>
                <a:rPr lang="en-US" sz="2800" dirty="0"/>
                <a:t>EFTA Surveillance Authority</a:t>
              </a:r>
              <a:endParaRPr lang="en-GB" altLang="en-US" sz="2800" dirty="0">
                <a:solidFill>
                  <a:srgbClr val="000000"/>
                </a:solidFill>
              </a:endParaRPr>
            </a:p>
          </p:txBody>
        </p:sp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5A73C1C1-2C78-CB49-A68F-45CA03434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3237177"/>
              <a:ext cx="138938" cy="138938"/>
            </a:xfrm>
            <a:prstGeom prst="rect">
              <a:avLst/>
            </a:prstGeom>
          </p:spPr>
        </p:pic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8E096FE9-73B7-1A46-BD08-A30855114A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2982362"/>
              <a:ext cx="138938" cy="138938"/>
            </a:xfrm>
            <a:prstGeom prst="rect">
              <a:avLst/>
            </a:prstGeom>
          </p:spPr>
        </p:pic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48634095-1A93-2F43-A1A3-B159A4F76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3491992"/>
              <a:ext cx="138938" cy="138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192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burgund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13AA9E9-E14D-2E48-86EC-360C160AE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9101"/>
            <a:ext cx="5791200" cy="227878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416B3BF-19FC-5048-BCDA-B1837723AC59}"/>
              </a:ext>
            </a:extLst>
          </p:cNvPr>
          <p:cNvSpPr txBox="1"/>
          <p:nvPr userDrawn="1"/>
        </p:nvSpPr>
        <p:spPr>
          <a:xfrm>
            <a:off x="3352801" y="7886701"/>
            <a:ext cx="259045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accent4"/>
                </a:solidFill>
              </a:rPr>
              <a:t>www.eftasurv.int</a:t>
            </a:r>
            <a:endParaRPr lang="en-GB" altLang="en-US" sz="2800" dirty="0">
              <a:solidFill>
                <a:schemeClr val="accent4"/>
              </a:solidFill>
            </a:endParaRP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94110BCD-E774-7D4C-A651-8CB2CB9BA9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2800" y="4427397"/>
            <a:ext cx="14023976" cy="762002"/>
          </a:xfrm>
        </p:spPr>
        <p:txBody>
          <a:bodyPr anchor="b"/>
          <a:lstStyle>
            <a:lvl1pPr marL="0" indent="0">
              <a:buNone/>
              <a:defRPr sz="3600"/>
            </a:lvl1pPr>
          </a:lstStyle>
          <a:p>
            <a:r>
              <a:rPr lang="nb-NO" dirty="0"/>
              <a:t>Rediger tekststiler i malen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ECD065EA-F6E8-3240-BCB8-E416205EF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" r="4126"/>
          <a:stretch/>
        </p:blipFill>
        <p:spPr>
          <a:xfrm>
            <a:off x="0" y="8261604"/>
            <a:ext cx="18288000" cy="98298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5B89649D-7A05-AA47-9736-E7FB471EB706}"/>
              </a:ext>
            </a:extLst>
          </p:cNvPr>
          <p:cNvGrpSpPr/>
          <p:nvPr userDrawn="1"/>
        </p:nvGrpSpPr>
        <p:grpSpPr>
          <a:xfrm>
            <a:off x="3368040" y="5840731"/>
            <a:ext cx="4885720" cy="1503682"/>
            <a:chOff x="1684020" y="2920365"/>
            <a:chExt cx="2442860" cy="751841"/>
          </a:xfrm>
        </p:grpSpPr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A572DD6A-0B3B-B543-8025-F372DC29A478}"/>
                </a:ext>
              </a:extLst>
            </p:cNvPr>
            <p:cNvSpPr txBox="1"/>
            <p:nvPr userDrawn="1"/>
          </p:nvSpPr>
          <p:spPr>
            <a:xfrm>
              <a:off x="1912620" y="2920365"/>
              <a:ext cx="2214260" cy="7518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2800" dirty="0" err="1"/>
                <a:t>eftasurv</a:t>
              </a:r>
              <a:endParaRPr lang="en-US" sz="2800" dirty="0"/>
            </a:p>
            <a:p>
              <a:pPr lvl="0">
                <a:lnSpc>
                  <a:spcPct val="120000"/>
                </a:lnSpc>
              </a:pPr>
              <a:r>
                <a:rPr lang="en-US" sz="2800" dirty="0"/>
                <a:t>@</a:t>
              </a:r>
              <a:r>
                <a:rPr lang="en-US" sz="2800" dirty="0" err="1"/>
                <a:t>eftasurv</a:t>
              </a:r>
              <a:endParaRPr lang="en-US" sz="2800" dirty="0"/>
            </a:p>
            <a:p>
              <a:pPr lvl="0">
                <a:lnSpc>
                  <a:spcPct val="120000"/>
                </a:lnSpc>
              </a:pPr>
              <a:r>
                <a:rPr lang="en-US" sz="2800" dirty="0"/>
                <a:t>EFTA Surveillance Authority</a:t>
              </a:r>
              <a:endParaRPr lang="en-GB" altLang="en-US" sz="2800" dirty="0">
                <a:solidFill>
                  <a:srgbClr val="000000"/>
                </a:solidFill>
              </a:endParaRPr>
            </a:p>
          </p:txBody>
        </p:sp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3430DB4B-EAC3-CE42-8B23-9B79EAD8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3237177"/>
              <a:ext cx="138938" cy="138938"/>
            </a:xfrm>
            <a:prstGeom prst="rect">
              <a:avLst/>
            </a:prstGeom>
          </p:spPr>
        </p:pic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3663163E-1A05-CB49-8CE7-A402093B8F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2982362"/>
              <a:ext cx="138938" cy="138938"/>
            </a:xfrm>
            <a:prstGeom prst="rect">
              <a:avLst/>
            </a:prstGeom>
          </p:spPr>
        </p:pic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F6BEB09D-9D50-A345-9E93-8DC7E2726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3491992"/>
              <a:ext cx="138938" cy="138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673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bluegre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13AA9E9-E14D-2E48-86EC-360C160AE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19101"/>
            <a:ext cx="5791200" cy="227878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416B3BF-19FC-5048-BCDA-B1837723AC59}"/>
              </a:ext>
            </a:extLst>
          </p:cNvPr>
          <p:cNvSpPr txBox="1"/>
          <p:nvPr userDrawn="1"/>
        </p:nvSpPr>
        <p:spPr>
          <a:xfrm>
            <a:off x="3352801" y="7886701"/>
            <a:ext cx="259045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accent4"/>
                </a:solidFill>
              </a:rPr>
              <a:t>www.eftasurv.int</a:t>
            </a:r>
            <a:endParaRPr lang="en-GB" altLang="en-US" sz="2800" dirty="0">
              <a:solidFill>
                <a:schemeClr val="accent4"/>
              </a:solidFill>
            </a:endParaRP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94110BCD-E774-7D4C-A651-8CB2CB9BA9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2800" y="4427397"/>
            <a:ext cx="14023976" cy="762002"/>
          </a:xfrm>
        </p:spPr>
        <p:txBody>
          <a:bodyPr anchor="b"/>
          <a:lstStyle>
            <a:lvl1pPr marL="0" indent="0">
              <a:buNone/>
              <a:defRPr sz="3600"/>
            </a:lvl1pPr>
          </a:lstStyle>
          <a:p>
            <a:r>
              <a:rPr lang="nb-NO" dirty="0"/>
              <a:t>Rediger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FDAD2DD-A438-5B44-A03A-D59F8CF16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" r="3675"/>
          <a:stretch/>
        </p:blipFill>
        <p:spPr>
          <a:xfrm>
            <a:off x="0" y="8287234"/>
            <a:ext cx="18288000" cy="98298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37859BC1-3ED1-7D4B-9CC5-E19F4E572C0B}"/>
              </a:ext>
            </a:extLst>
          </p:cNvPr>
          <p:cNvGrpSpPr/>
          <p:nvPr userDrawn="1"/>
        </p:nvGrpSpPr>
        <p:grpSpPr>
          <a:xfrm>
            <a:off x="3368040" y="5840731"/>
            <a:ext cx="4885720" cy="1503682"/>
            <a:chOff x="1684020" y="2920365"/>
            <a:chExt cx="2442860" cy="751841"/>
          </a:xfrm>
        </p:grpSpPr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0251F023-0F91-2747-A2D9-616544DF22D5}"/>
                </a:ext>
              </a:extLst>
            </p:cNvPr>
            <p:cNvSpPr txBox="1"/>
            <p:nvPr userDrawn="1"/>
          </p:nvSpPr>
          <p:spPr>
            <a:xfrm>
              <a:off x="1912620" y="2920365"/>
              <a:ext cx="2214260" cy="7518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2800" dirty="0" err="1"/>
                <a:t>eftasurv</a:t>
              </a:r>
              <a:endParaRPr lang="en-US" sz="2800" dirty="0"/>
            </a:p>
            <a:p>
              <a:pPr lvl="0">
                <a:lnSpc>
                  <a:spcPct val="120000"/>
                </a:lnSpc>
              </a:pPr>
              <a:r>
                <a:rPr lang="en-US" sz="2800" dirty="0"/>
                <a:t>@</a:t>
              </a:r>
              <a:r>
                <a:rPr lang="en-US" sz="2800" dirty="0" err="1"/>
                <a:t>eftasurv</a:t>
              </a:r>
              <a:endParaRPr lang="en-US" sz="2800" dirty="0"/>
            </a:p>
            <a:p>
              <a:pPr lvl="0">
                <a:lnSpc>
                  <a:spcPct val="120000"/>
                </a:lnSpc>
              </a:pPr>
              <a:r>
                <a:rPr lang="en-US" sz="2800" dirty="0"/>
                <a:t>EFTA Surveillance Authority</a:t>
              </a:r>
              <a:endParaRPr lang="en-GB" altLang="en-US" sz="2800" dirty="0">
                <a:solidFill>
                  <a:srgbClr val="000000"/>
                </a:solidFill>
              </a:endParaRPr>
            </a:p>
          </p:txBody>
        </p:sp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D670471A-A579-4548-878D-81C403B49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3237177"/>
              <a:ext cx="138938" cy="138938"/>
            </a:xfrm>
            <a:prstGeom prst="rect">
              <a:avLst/>
            </a:prstGeom>
          </p:spPr>
        </p:pic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C6539526-6CC8-D145-9272-09D08FD5A5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2982362"/>
              <a:ext cx="138938" cy="138938"/>
            </a:xfrm>
            <a:prstGeom prst="rect">
              <a:avLst/>
            </a:prstGeom>
          </p:spPr>
        </p:pic>
        <p:pic>
          <p:nvPicPr>
            <p:cNvPr id="15" name="Bilde 14">
              <a:extLst>
                <a:ext uri="{FF2B5EF4-FFF2-40B4-BE49-F238E27FC236}">
                  <a16:creationId xmlns:a16="http://schemas.microsoft.com/office/drawing/2014/main" id="{C3370F48-4BF4-5E40-B26B-AC351529C8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3491992"/>
              <a:ext cx="138938" cy="138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445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38325" y="2400303"/>
            <a:ext cx="15535274" cy="604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4518AD7-C948-F042-B496-DB3B45D36884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9" y="9226137"/>
            <a:ext cx="3710054" cy="978726"/>
          </a:xfrm>
          <a:prstGeom prst="rect">
            <a:avLst/>
          </a:prstGeom>
        </p:spPr>
      </p:pic>
      <p:sp>
        <p:nvSpPr>
          <p:cNvPr id="7" name="Plassholder for tittel 6">
            <a:extLst>
              <a:ext uri="{FF2B5EF4-FFF2-40B4-BE49-F238E27FC236}">
                <a16:creationId xmlns:a16="http://schemas.microsoft.com/office/drawing/2014/main" id="{8C08638D-C462-7843-8A4A-6CE5678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549278"/>
            <a:ext cx="15538452" cy="128904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78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SzPct val="120000"/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81">
          <p15:clr>
            <a:srgbClr val="F26B43"/>
          </p15:clr>
        </p15:guide>
        <p15:guide id="4" orient="horz" pos="2661">
          <p15:clr>
            <a:srgbClr val="F26B43"/>
          </p15:clr>
        </p15:guide>
        <p15:guide id="5" pos="579">
          <p15:clr>
            <a:srgbClr val="F26B43"/>
          </p15:clr>
        </p15:guide>
        <p15:guide id="6" pos="5473">
          <p15:clr>
            <a:srgbClr val="F26B43"/>
          </p15:clr>
        </p15:guide>
        <p15:guide id="7" orient="horz" pos="755">
          <p15:clr>
            <a:srgbClr val="F26B43"/>
          </p15:clr>
        </p15:guide>
        <p15:guide id="8" orient="horz" pos="177">
          <p15:clr>
            <a:srgbClr val="F26B43"/>
          </p15:clr>
        </p15:guide>
        <p15:guide id="9" orient="horz" pos="2915">
          <p15:clr>
            <a:srgbClr val="F26B43"/>
          </p15:clr>
        </p15:guide>
        <p15:guide id="10" pos="1731">
          <p15:clr>
            <a:srgbClr val="F26B43"/>
          </p15:clr>
        </p15:guide>
        <p15:guide id="11" pos="2979">
          <p15:clr>
            <a:srgbClr val="F26B43"/>
          </p15:clr>
        </p15:guide>
        <p15:guide id="12" pos="30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86445" y="0"/>
            <a:ext cx="9601555" cy="3438265"/>
          </a:xfrm>
          <a:custGeom>
            <a:avLst/>
            <a:gdLst/>
            <a:ahLst/>
            <a:cxnLst/>
            <a:rect l="l" t="t" r="r" b="b"/>
            <a:pathLst>
              <a:path w="9601555" h="3438265">
                <a:moveTo>
                  <a:pt x="0" y="0"/>
                </a:moveTo>
                <a:lnTo>
                  <a:pt x="9601555" y="0"/>
                </a:lnTo>
                <a:lnTo>
                  <a:pt x="9601555" y="3438265"/>
                </a:lnTo>
                <a:lnTo>
                  <a:pt x="0" y="34382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06" r="-390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686445" y="3438265"/>
            <a:ext cx="9601555" cy="3520485"/>
          </a:xfrm>
          <a:custGeom>
            <a:avLst/>
            <a:gdLst/>
            <a:ahLst/>
            <a:cxnLst/>
            <a:rect l="l" t="t" r="r" b="b"/>
            <a:pathLst>
              <a:path w="9601555" h="3520485">
                <a:moveTo>
                  <a:pt x="0" y="0"/>
                </a:moveTo>
                <a:lnTo>
                  <a:pt x="9601555" y="0"/>
                </a:lnTo>
                <a:lnTo>
                  <a:pt x="9601555" y="3520484"/>
                </a:lnTo>
                <a:lnTo>
                  <a:pt x="0" y="35204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028" r="-702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686445" y="6958749"/>
            <a:ext cx="9601555" cy="3328251"/>
          </a:xfrm>
          <a:custGeom>
            <a:avLst/>
            <a:gdLst/>
            <a:ahLst/>
            <a:cxnLst/>
            <a:rect l="l" t="t" r="r" b="b"/>
            <a:pathLst>
              <a:path w="9601555" h="3328251">
                <a:moveTo>
                  <a:pt x="0" y="0"/>
                </a:moveTo>
                <a:lnTo>
                  <a:pt x="9601555" y="0"/>
                </a:lnTo>
                <a:lnTo>
                  <a:pt x="9601555" y="3328251"/>
                </a:lnTo>
                <a:lnTo>
                  <a:pt x="0" y="33282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14" r="-39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0" y="9152995"/>
            <a:ext cx="4299200" cy="1134005"/>
          </a:xfrm>
          <a:custGeom>
            <a:avLst/>
            <a:gdLst/>
            <a:ahLst/>
            <a:cxnLst/>
            <a:rect l="l" t="t" r="r" b="b"/>
            <a:pathLst>
              <a:path w="4299200" h="1134005">
                <a:moveTo>
                  <a:pt x="0" y="0"/>
                </a:moveTo>
                <a:lnTo>
                  <a:pt x="4299200" y="0"/>
                </a:lnTo>
                <a:lnTo>
                  <a:pt x="4299200" y="1134005"/>
                </a:lnTo>
                <a:lnTo>
                  <a:pt x="0" y="11340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0" y="1297641"/>
            <a:ext cx="8590241" cy="1570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en-US" sz="4549" dirty="0">
                <a:solidFill>
                  <a:srgbClr val="FFFFFF"/>
                </a:solidFill>
                <a:latin typeface="Roboto 1"/>
              </a:rPr>
              <a:t>Enforcement of EEA law - challenges and opportunities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814" y="4492704"/>
            <a:ext cx="7445366" cy="1411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9"/>
              </a:lnSpc>
            </a:pPr>
            <a:r>
              <a:rPr lang="en-US" sz="4049" dirty="0">
                <a:solidFill>
                  <a:srgbClr val="FFFFFF"/>
                </a:solidFill>
                <a:latin typeface="Roboto 1"/>
              </a:rPr>
              <a:t>Melpo-Menie </a:t>
            </a:r>
            <a:r>
              <a:rPr lang="en-US" sz="4049" dirty="0" err="1">
                <a:solidFill>
                  <a:srgbClr val="FFFFFF"/>
                </a:solidFill>
                <a:latin typeface="Roboto 1"/>
              </a:rPr>
              <a:t>Joséphid</a:t>
            </a:r>
            <a:r>
              <a:rPr lang="en-GB" sz="4049" dirty="0">
                <a:solidFill>
                  <a:srgbClr val="FFFFFF"/>
                </a:solidFill>
                <a:latin typeface="Roboto 1"/>
              </a:rPr>
              <a:t>è</a:t>
            </a:r>
            <a:r>
              <a:rPr lang="en-US" sz="4049" dirty="0">
                <a:solidFill>
                  <a:srgbClr val="FFFFFF"/>
                </a:solidFill>
                <a:latin typeface="Roboto 1"/>
              </a:rPr>
              <a:t>s</a:t>
            </a:r>
          </a:p>
          <a:p>
            <a:pPr algn="ctr">
              <a:lnSpc>
                <a:spcPts val="5669"/>
              </a:lnSpc>
            </a:pPr>
            <a:endParaRPr lang="en-US" sz="4049" dirty="0">
              <a:solidFill>
                <a:srgbClr val="FFFFFF"/>
              </a:solidFill>
              <a:latin typeface="Roboto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7093" y="5585442"/>
            <a:ext cx="7956054" cy="96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Roboto 2"/>
              </a:rPr>
              <a:t>Jurisconsult</a:t>
            </a:r>
          </a:p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Roboto 2"/>
              </a:rPr>
              <a:t>Director Legal &amp; Executive Affairs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A6164169-45E9-B8E2-3973-AF0263C9D3F7}"/>
              </a:ext>
            </a:extLst>
          </p:cNvPr>
          <p:cNvSpPr txBox="1"/>
          <p:nvPr/>
        </p:nvSpPr>
        <p:spPr>
          <a:xfrm>
            <a:off x="576919" y="8037175"/>
            <a:ext cx="7445367" cy="952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400" dirty="0">
                <a:solidFill>
                  <a:srgbClr val="FFFFFF"/>
                </a:solidFill>
                <a:latin typeface="Roboto 2"/>
              </a:rPr>
              <a:t>EURNOR Startup Conference, University of Oslo</a:t>
            </a:r>
          </a:p>
          <a:p>
            <a:pPr algn="ctr">
              <a:lnSpc>
                <a:spcPts val="3919"/>
              </a:lnSpc>
            </a:pPr>
            <a:r>
              <a:rPr lang="en-US" sz="2400" dirty="0">
                <a:solidFill>
                  <a:srgbClr val="FFFFFF"/>
                </a:solidFill>
                <a:latin typeface="Roboto 2"/>
              </a:rPr>
              <a:t>9 October 2023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3717F-D40A-5F71-E878-7CC71BDE5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in order to </a:t>
            </a:r>
            <a:r>
              <a:rPr lang="en-GB" b="1" i="1" dirty="0"/>
              <a:t>ensure</a:t>
            </a:r>
            <a:r>
              <a:rPr lang="en-GB" i="1" dirty="0"/>
              <a:t> the </a:t>
            </a:r>
            <a:r>
              <a:rPr lang="en-GB" b="1" i="1" dirty="0"/>
              <a:t>proper functioning </a:t>
            </a:r>
            <a:r>
              <a:rPr lang="en-GB" i="1" dirty="0"/>
              <a:t>of the EEA Agreement, ESA </a:t>
            </a:r>
            <a:r>
              <a:rPr lang="en-GB" b="1" i="1" dirty="0"/>
              <a:t>ensures the fulfilment </a:t>
            </a:r>
            <a:r>
              <a:rPr lang="en-GB" i="1" dirty="0"/>
              <a:t>by the EFTA States of their EEA law obligations - </a:t>
            </a:r>
            <a:r>
              <a:rPr lang="en-GB" dirty="0"/>
              <a:t>Article 5 SCA</a:t>
            </a:r>
          </a:p>
          <a:p>
            <a:endParaRPr lang="en-GB" dirty="0"/>
          </a:p>
          <a:p>
            <a:r>
              <a:rPr lang="en-GB" dirty="0"/>
              <a:t>ESA as </a:t>
            </a:r>
            <a:r>
              <a:rPr lang="en-GB" b="1" dirty="0"/>
              <a:t>guardian</a:t>
            </a:r>
            <a:r>
              <a:rPr lang="en-GB" dirty="0"/>
              <a:t> of the EEA Agreement, under the supervision of the EFTA Court</a:t>
            </a:r>
          </a:p>
          <a:p>
            <a:endParaRPr lang="en-GB" dirty="0"/>
          </a:p>
          <a:p>
            <a:r>
              <a:rPr lang="en-GB" dirty="0"/>
              <a:t>ESA’s discretion, </a:t>
            </a:r>
            <a:r>
              <a:rPr lang="en-GB" dirty="0" err="1"/>
              <a:t>eg</a:t>
            </a:r>
            <a:r>
              <a:rPr lang="en-GB" dirty="0"/>
              <a:t> ESA Decision 237/22/COL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3CD9A3-5969-AE97-CB6A-B84F36E6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ESA’s mandate</a:t>
            </a:r>
          </a:p>
        </p:txBody>
      </p:sp>
    </p:spTree>
    <p:extLst>
      <p:ext uri="{BB962C8B-B14F-4D97-AF65-F5344CB8AC3E}">
        <p14:creationId xmlns:p14="http://schemas.microsoft.com/office/powerpoint/2010/main" val="36885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3717F-D40A-5F71-E878-7CC71BDE5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EFTA States</a:t>
            </a:r>
          </a:p>
          <a:p>
            <a:pPr lvl="1"/>
            <a:r>
              <a:rPr lang="en-GB" dirty="0"/>
              <a:t>applying the laws</a:t>
            </a:r>
          </a:p>
          <a:p>
            <a:pPr lvl="1"/>
            <a:r>
              <a:rPr lang="en-GB" dirty="0"/>
              <a:t>providing remedies</a:t>
            </a:r>
          </a:p>
          <a:p>
            <a:r>
              <a:rPr lang="en-GB" dirty="0"/>
              <a:t>Role of individuals</a:t>
            </a:r>
          </a:p>
          <a:p>
            <a:pPr marL="685800" lvl="1" indent="0">
              <a:buNone/>
            </a:pPr>
            <a:r>
              <a:rPr lang="en-GB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Important role that individuals will have to play in the EEA through the exercise of the rights conferred on them … and through the </a:t>
            </a:r>
            <a:r>
              <a:rPr lang="en-GB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judicial defence </a:t>
            </a:r>
            <a:r>
              <a:rPr lang="en-GB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 these rights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(Preamble</a:t>
            </a:r>
            <a:r>
              <a:rPr lang="en-GB" dirty="0"/>
              <a:t>, EEA)</a:t>
            </a:r>
          </a:p>
          <a:p>
            <a:r>
              <a:rPr lang="en-GB" dirty="0"/>
              <a:t>European Commission (Article 109 EEA)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3CD9A3-5969-AE97-CB6A-B84F36E6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Enforcement: a shared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0251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3717F-D40A-5F71-E878-7CC71BDE5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E-4/22 </a:t>
            </a:r>
            <a:r>
              <a:rPr lang="en-GB" i="1" dirty="0" err="1"/>
              <a:t>Stendi</a:t>
            </a:r>
            <a:r>
              <a:rPr lang="en-GB" dirty="0"/>
              <a:t> nursing homes </a:t>
            </a:r>
          </a:p>
          <a:p>
            <a:r>
              <a:rPr lang="en-GB" dirty="0"/>
              <a:t>E-5/21 </a:t>
            </a:r>
            <a:r>
              <a:rPr lang="en-GB" i="1" dirty="0" err="1"/>
              <a:t>Einarsdóttir</a:t>
            </a:r>
            <a:r>
              <a:rPr lang="en-GB" dirty="0"/>
              <a:t> calculation of maternity benefit</a:t>
            </a:r>
          </a:p>
          <a:p>
            <a:r>
              <a:rPr lang="en-GB" dirty="0"/>
              <a:t>E-11/22 </a:t>
            </a:r>
            <a:r>
              <a:rPr lang="en-GB" i="1" dirty="0"/>
              <a:t>RS v Liechtenstein </a:t>
            </a:r>
            <a:r>
              <a:rPr lang="en-GB" dirty="0"/>
              <a:t>tax</a:t>
            </a:r>
            <a:endParaRPr lang="en-GB" i="1" dirty="0"/>
          </a:p>
          <a:p>
            <a:r>
              <a:rPr lang="en-GB" dirty="0"/>
              <a:t>Supreme Court of Norway - </a:t>
            </a:r>
            <a:r>
              <a:rPr lang="en-GB" dirty="0" err="1"/>
              <a:t>Boligbygg</a:t>
            </a:r>
            <a:r>
              <a:rPr lang="en-GB" dirty="0"/>
              <a:t> 29 September 2023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3CD9A3-5969-AE97-CB6A-B84F36E6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EEA law?</a:t>
            </a:r>
          </a:p>
        </p:txBody>
      </p:sp>
    </p:spTree>
    <p:extLst>
      <p:ext uri="{BB962C8B-B14F-4D97-AF65-F5344CB8AC3E}">
        <p14:creationId xmlns:p14="http://schemas.microsoft.com/office/powerpoint/2010/main" val="26048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3717F-D40A-5F71-E878-7CC71BDE5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3CD9A3-5969-AE97-CB6A-B84F36E6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Delayed application of EEA acts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57BCFA-4ACE-AA07-AB00-AA667B85E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995488"/>
            <a:ext cx="10010775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3717F-D40A-5F71-E878-7CC71BDE5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Academia </a:t>
            </a:r>
          </a:p>
          <a:p>
            <a:r>
              <a:rPr lang="en-GB" dirty="0"/>
              <a:t>Legal professions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3CD9A3-5969-AE97-CB6A-B84F36E6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Awareness</a:t>
            </a:r>
          </a:p>
        </p:txBody>
      </p:sp>
    </p:spTree>
    <p:extLst>
      <p:ext uri="{BB962C8B-B14F-4D97-AF65-F5344CB8AC3E}">
        <p14:creationId xmlns:p14="http://schemas.microsoft.com/office/powerpoint/2010/main" val="40161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EFB54-3D9D-B4E7-C21A-981A104F94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2800" y="3619500"/>
            <a:ext cx="14023976" cy="1417499"/>
          </a:xfrm>
        </p:spPr>
        <p:txBody>
          <a:bodyPr/>
          <a:lstStyle/>
          <a:p>
            <a:r>
              <a:rPr lang="en-GB" sz="8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370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A_PPT_template">
  <a:themeElements>
    <a:clrScheme name="ESA_DEF 1">
      <a:dk1>
        <a:srgbClr val="000000"/>
      </a:dk1>
      <a:lt1>
        <a:srgbClr val="FFFFFF"/>
      </a:lt1>
      <a:dk2>
        <a:srgbClr val="04306D"/>
      </a:dk2>
      <a:lt2>
        <a:srgbClr val="F3F0E5"/>
      </a:lt2>
      <a:accent1>
        <a:srgbClr val="0957C3"/>
      </a:accent1>
      <a:accent2>
        <a:srgbClr val="7CA0C4"/>
      </a:accent2>
      <a:accent3>
        <a:srgbClr val="702082"/>
      </a:accent3>
      <a:accent4>
        <a:srgbClr val="22EFCC"/>
      </a:accent4>
      <a:accent5>
        <a:srgbClr val="A82082"/>
      </a:accent5>
      <a:accent6>
        <a:srgbClr val="CC7F21"/>
      </a:accent6>
      <a:hlink>
        <a:srgbClr val="21EFCC"/>
      </a:hlink>
      <a:folHlink>
        <a:srgbClr val="7CA0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A_PTT_Template.pptx" id="{638993F5-26BF-654A-8E6B-56E5F3308B7E}" vid="{9DEF8536-1DA8-E042-B9A0-AA90C889341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185</Words>
  <Application>Microsoft Office PowerPoint</Application>
  <PresentationFormat>Custom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Roboto 2</vt:lpstr>
      <vt:lpstr>Arial</vt:lpstr>
      <vt:lpstr>Calibri</vt:lpstr>
      <vt:lpstr>Roboto 1</vt:lpstr>
      <vt:lpstr>Roboto</vt:lpstr>
      <vt:lpstr>Wingdings</vt:lpstr>
      <vt:lpstr>Office Theme</vt:lpstr>
      <vt:lpstr>ESA_PPT_template</vt:lpstr>
      <vt:lpstr>PowerPoint Presentation</vt:lpstr>
      <vt:lpstr>ESA’s mandate</vt:lpstr>
      <vt:lpstr>Enforcement: a shared responsibility</vt:lpstr>
      <vt:lpstr>What EEA law?</vt:lpstr>
      <vt:lpstr>Delayed application of EEA acts</vt:lpstr>
      <vt:lpstr>Awareness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Melpo: opening slide drafts</dc:title>
  <cp:lastModifiedBy>Marie Sofie Hveem</cp:lastModifiedBy>
  <cp:revision>7</cp:revision>
  <dcterms:created xsi:type="dcterms:W3CDTF">2006-08-16T00:00:00Z</dcterms:created>
  <dcterms:modified xsi:type="dcterms:W3CDTF">2023-10-27T09:50:36Z</dcterms:modified>
  <dc:identifier>DAFwYXr9q0A</dc:identifier>
</cp:coreProperties>
</file>