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9" r:id="rId2"/>
    <p:sldId id="260" r:id="rId3"/>
    <p:sldId id="261" r:id="rId4"/>
    <p:sldId id="275" r:id="rId5"/>
    <p:sldId id="262" r:id="rId6"/>
    <p:sldId id="276" r:id="rId7"/>
    <p:sldId id="277" r:id="rId8"/>
    <p:sldId id="279" r:id="rId9"/>
    <p:sldId id="280" r:id="rId10"/>
    <p:sldId id="281" r:id="rId11"/>
    <p:sldId id="282" r:id="rId12"/>
    <p:sldId id="283" r:id="rId13"/>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85659" autoAdjust="0"/>
  </p:normalViewPr>
  <p:slideViewPr>
    <p:cSldViewPr snapToGrid="0">
      <p:cViewPr varScale="1">
        <p:scale>
          <a:sx n="47" d="100"/>
          <a:sy n="47" d="100"/>
        </p:scale>
        <p:origin x="108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5BFEB2-7C92-4F9D-AE4A-7D9B26A11BD5}" type="datetimeFigureOut">
              <a:rPr lang="nb-NO" smtClean="0"/>
              <a:t>06.10.2023</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768BFC-9606-4BC0-8281-77DA8D69AA11}" type="slidenum">
              <a:rPr lang="nb-NO" smtClean="0"/>
              <a:t>‹#›</a:t>
            </a:fld>
            <a:endParaRPr lang="nb-NO"/>
          </a:p>
        </p:txBody>
      </p:sp>
    </p:spTree>
    <p:extLst>
      <p:ext uri="{BB962C8B-B14F-4D97-AF65-F5344CB8AC3E}">
        <p14:creationId xmlns:p14="http://schemas.microsoft.com/office/powerpoint/2010/main" val="1609364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pPr>
              <a:defRPr/>
            </a:pPr>
            <a:fld id="{A97CDC3F-29CB-417E-A8B7-6DDF6CDB74C8}" type="slidenum">
              <a:rPr lang="en-US" altLang="nb-NO" smtClean="0"/>
              <a:pPr>
                <a:defRPr/>
              </a:pPr>
              <a:t>1</a:t>
            </a:fld>
            <a:endParaRPr lang="en-US" altLang="nb-NO"/>
          </a:p>
        </p:txBody>
      </p:sp>
    </p:spTree>
    <p:extLst>
      <p:ext uri="{BB962C8B-B14F-4D97-AF65-F5344CB8AC3E}">
        <p14:creationId xmlns:p14="http://schemas.microsoft.com/office/powerpoint/2010/main" val="3698808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dirty="0" err="1"/>
              <a:t>Relationship</a:t>
            </a:r>
            <a:r>
              <a:rPr lang="nb-NO" baseline="0" dirty="0"/>
              <a:t> </a:t>
            </a:r>
            <a:r>
              <a:rPr lang="nb-NO" baseline="0" dirty="0" err="1"/>
              <a:t>CfEL</a:t>
            </a:r>
            <a:r>
              <a:rPr lang="nb-NO" baseline="0" dirty="0"/>
              <a:t>: Permanent </a:t>
            </a:r>
            <a:r>
              <a:rPr lang="nb-NO" baseline="0" dirty="0" err="1"/>
              <a:t>centre</a:t>
            </a:r>
            <a:r>
              <a:rPr lang="nb-NO" baseline="0" dirty="0"/>
              <a:t> </a:t>
            </a:r>
            <a:r>
              <a:rPr lang="nb-NO" baseline="0" dirty="0" err="1"/>
              <a:t>that</a:t>
            </a:r>
            <a:r>
              <a:rPr lang="nb-NO" baseline="0" dirty="0"/>
              <a:t> </a:t>
            </a:r>
            <a:r>
              <a:rPr lang="nb-NO" baseline="0" dirty="0" err="1"/>
              <a:t>was</a:t>
            </a:r>
            <a:r>
              <a:rPr lang="nb-NO" baseline="0" dirty="0"/>
              <a:t> </a:t>
            </a:r>
            <a:r>
              <a:rPr lang="nb-NO" baseline="0" dirty="0" err="1"/>
              <a:t>established</a:t>
            </a:r>
            <a:r>
              <a:rPr lang="nb-NO" baseline="0" dirty="0"/>
              <a:t> in 1989, </a:t>
            </a:r>
            <a:r>
              <a:rPr lang="nb-NO" baseline="0" dirty="0" err="1"/>
              <a:t>earlier</a:t>
            </a:r>
            <a:r>
              <a:rPr lang="nb-NO" baseline="0" dirty="0"/>
              <a:t> Norwegian </a:t>
            </a:r>
            <a:r>
              <a:rPr lang="nb-NO" baseline="0" dirty="0" err="1"/>
              <a:t>documentation</a:t>
            </a:r>
            <a:r>
              <a:rPr lang="nb-NO" baseline="0" dirty="0"/>
              <a:t> </a:t>
            </a:r>
            <a:r>
              <a:rPr lang="nb-NO" baseline="0" dirty="0" err="1"/>
              <a:t>centre</a:t>
            </a:r>
            <a:r>
              <a:rPr lang="nb-NO" baseline="0" dirty="0"/>
              <a:t> for EU </a:t>
            </a:r>
            <a:r>
              <a:rPr lang="nb-NO" baseline="0" dirty="0" err="1"/>
              <a:t>law</a:t>
            </a:r>
            <a:r>
              <a:rPr lang="nb-NO" baseline="0" dirty="0"/>
              <a:t>, still </a:t>
            </a:r>
            <a:r>
              <a:rPr lang="nb-NO" baseline="0" dirty="0" err="1"/>
              <a:t>existing</a:t>
            </a:r>
            <a:r>
              <a:rPr lang="nb-NO" baseline="0" dirty="0"/>
              <a:t> as a sort </a:t>
            </a:r>
            <a:r>
              <a:rPr lang="nb-NO" baseline="0" dirty="0" err="1"/>
              <a:t>of</a:t>
            </a:r>
            <a:r>
              <a:rPr lang="nb-NO" baseline="0" dirty="0"/>
              <a:t> </a:t>
            </a:r>
            <a:r>
              <a:rPr lang="nb-NO" baseline="0" dirty="0" err="1"/>
              <a:t>umbrella</a:t>
            </a:r>
            <a:r>
              <a:rPr lang="nb-NO" baseline="0" dirty="0"/>
              <a:t> </a:t>
            </a:r>
            <a:r>
              <a:rPr lang="nb-NO" baseline="0" dirty="0" err="1"/>
              <a:t>structure</a:t>
            </a:r>
            <a:r>
              <a:rPr lang="nb-NO" baseline="0" dirty="0"/>
              <a:t> for European </a:t>
            </a:r>
            <a:r>
              <a:rPr lang="nb-NO" baseline="0" dirty="0" err="1"/>
              <a:t>law</a:t>
            </a:r>
            <a:r>
              <a:rPr lang="nb-NO" baseline="0" dirty="0"/>
              <a:t> </a:t>
            </a:r>
            <a:r>
              <a:rPr lang="nb-NO" baseline="0" dirty="0" err="1"/>
              <a:t>research</a:t>
            </a:r>
            <a:r>
              <a:rPr lang="nb-NO" baseline="0" dirty="0"/>
              <a:t> at UiO. Still: </a:t>
            </a:r>
            <a:r>
              <a:rPr lang="nb-NO" baseline="0" dirty="0" err="1"/>
              <a:t>the</a:t>
            </a:r>
            <a:r>
              <a:rPr lang="nb-NO" baseline="0" dirty="0"/>
              <a:t> </a:t>
            </a:r>
            <a:r>
              <a:rPr lang="nb-NO" baseline="0" dirty="0" err="1"/>
              <a:t>EurNor</a:t>
            </a:r>
            <a:r>
              <a:rPr lang="nb-NO" baseline="0" dirty="0"/>
              <a:t> </a:t>
            </a:r>
            <a:r>
              <a:rPr lang="nb-NO" baseline="0" dirty="0" err="1"/>
              <a:t>centre</a:t>
            </a:r>
            <a:r>
              <a:rPr lang="nb-NO" baseline="0" dirty="0"/>
              <a:t> is not </a:t>
            </a:r>
            <a:r>
              <a:rPr lang="nb-NO" baseline="0" dirty="0" err="1"/>
              <a:t>identical</a:t>
            </a:r>
            <a:r>
              <a:rPr lang="nb-NO" baseline="0" dirty="0"/>
              <a:t> to </a:t>
            </a:r>
            <a:r>
              <a:rPr lang="nb-NO" baseline="0" dirty="0" err="1"/>
              <a:t>CfEL</a:t>
            </a:r>
            <a:r>
              <a:rPr lang="nb-NO" baseline="0" dirty="0"/>
              <a:t>, </a:t>
            </a:r>
            <a:r>
              <a:rPr lang="nb-NO" baseline="0" dirty="0" err="1"/>
              <a:t>involves</a:t>
            </a:r>
            <a:r>
              <a:rPr lang="nb-NO" baseline="0" dirty="0"/>
              <a:t> </a:t>
            </a:r>
            <a:r>
              <a:rPr lang="nb-NO" baseline="0" dirty="0" err="1"/>
              <a:t>partly</a:t>
            </a:r>
            <a:r>
              <a:rPr lang="nb-NO" baseline="0" dirty="0"/>
              <a:t> </a:t>
            </a:r>
            <a:r>
              <a:rPr lang="nb-NO" baseline="0" dirty="0" err="1"/>
              <a:t>other</a:t>
            </a:r>
            <a:r>
              <a:rPr lang="nb-NO" baseline="0" dirty="0"/>
              <a:t> </a:t>
            </a:r>
            <a:r>
              <a:rPr lang="nb-NO" baseline="0" dirty="0" err="1"/>
              <a:t>people</a:t>
            </a:r>
            <a:r>
              <a:rPr lang="nb-NO" baseline="0" dirty="0"/>
              <a:t> </a:t>
            </a:r>
            <a:r>
              <a:rPr lang="nb-NO" baseline="0" dirty="0" err="1"/>
              <a:t>than</a:t>
            </a:r>
            <a:r>
              <a:rPr lang="nb-NO" baseline="0" dirty="0"/>
              <a:t> </a:t>
            </a:r>
            <a:r>
              <a:rPr lang="nb-NO" baseline="0" dirty="0" err="1"/>
              <a:t>those</a:t>
            </a:r>
            <a:r>
              <a:rPr lang="nb-NO" baseline="0" dirty="0"/>
              <a:t> </a:t>
            </a:r>
            <a:r>
              <a:rPr lang="nb-NO" baseline="0" dirty="0" err="1"/>
              <a:t>associated</a:t>
            </a:r>
            <a:r>
              <a:rPr lang="nb-NO" baseline="0" dirty="0"/>
              <a:t> with </a:t>
            </a:r>
            <a:r>
              <a:rPr lang="nb-NO" baseline="0" dirty="0" err="1"/>
              <a:t>CfEL</a:t>
            </a:r>
            <a:r>
              <a:rPr lang="nb-NO" baseline="0" dirty="0"/>
              <a:t> and </a:t>
            </a:r>
            <a:r>
              <a:rPr lang="nb-NO" baseline="0" dirty="0" err="1"/>
              <a:t>the</a:t>
            </a:r>
            <a:r>
              <a:rPr lang="nb-NO" baseline="0" dirty="0"/>
              <a:t> latter </a:t>
            </a:r>
            <a:r>
              <a:rPr lang="nb-NO" baseline="0" dirty="0" err="1"/>
              <a:t>will</a:t>
            </a:r>
            <a:r>
              <a:rPr lang="nb-NO" baseline="0" dirty="0"/>
              <a:t> </a:t>
            </a:r>
            <a:r>
              <a:rPr lang="nb-NO" baseline="0" dirty="0" err="1"/>
              <a:t>exist</a:t>
            </a:r>
            <a:r>
              <a:rPr lang="nb-NO" baseline="0" dirty="0"/>
              <a:t> </a:t>
            </a:r>
            <a:r>
              <a:rPr lang="nb-NO" baseline="0" dirty="0" err="1"/>
              <a:t>also</a:t>
            </a:r>
            <a:r>
              <a:rPr lang="nb-NO" baseline="0" dirty="0"/>
              <a:t> </a:t>
            </a:r>
            <a:r>
              <a:rPr lang="nb-NO" baseline="0" dirty="0" err="1"/>
              <a:t>after</a:t>
            </a:r>
            <a:r>
              <a:rPr lang="nb-NO" baseline="0" dirty="0"/>
              <a:t> </a:t>
            </a:r>
            <a:r>
              <a:rPr lang="nb-NO" baseline="0" dirty="0" err="1"/>
              <a:t>the</a:t>
            </a:r>
            <a:r>
              <a:rPr lang="nb-NO" baseline="0" dirty="0"/>
              <a:t> </a:t>
            </a:r>
            <a:r>
              <a:rPr lang="nb-NO" baseline="0" dirty="0" err="1"/>
              <a:t>funding</a:t>
            </a:r>
            <a:r>
              <a:rPr lang="nb-NO" baseline="0" dirty="0"/>
              <a:t> for </a:t>
            </a:r>
            <a:r>
              <a:rPr lang="nb-NO" baseline="0" dirty="0" err="1"/>
              <a:t>the</a:t>
            </a:r>
            <a:r>
              <a:rPr lang="nb-NO" baseline="0" dirty="0"/>
              <a:t> </a:t>
            </a:r>
            <a:r>
              <a:rPr lang="nb-NO" baseline="0" dirty="0" err="1"/>
              <a:t>EurNor</a:t>
            </a:r>
            <a:r>
              <a:rPr lang="nb-NO" baseline="0" dirty="0"/>
              <a:t> </a:t>
            </a:r>
            <a:r>
              <a:rPr lang="nb-NO" baseline="0" dirty="0" err="1"/>
              <a:t>centre</a:t>
            </a:r>
            <a:r>
              <a:rPr lang="nb-NO" baseline="0" dirty="0"/>
              <a:t> has run </a:t>
            </a:r>
            <a:r>
              <a:rPr lang="nb-NO" baseline="0" dirty="0" err="1"/>
              <a:t>out</a:t>
            </a:r>
            <a:r>
              <a:rPr lang="nb-NO" baseline="0" dirty="0"/>
              <a:t>. Have </a:t>
            </a:r>
            <a:r>
              <a:rPr lang="nb-NO" baseline="0" dirty="0" err="1"/>
              <a:t>other</a:t>
            </a:r>
            <a:r>
              <a:rPr lang="nb-NO" baseline="0" dirty="0"/>
              <a:t> EU/EEA </a:t>
            </a:r>
            <a:r>
              <a:rPr lang="nb-NO" baseline="0" dirty="0" err="1"/>
              <a:t>law</a:t>
            </a:r>
            <a:r>
              <a:rPr lang="nb-NO" baseline="0" dirty="0"/>
              <a:t> </a:t>
            </a:r>
            <a:r>
              <a:rPr lang="nb-NO" baseline="0" dirty="0" err="1"/>
              <a:t>projects</a:t>
            </a:r>
            <a:r>
              <a:rPr lang="nb-NO" baseline="0" dirty="0"/>
              <a:t> at UiO </a:t>
            </a:r>
            <a:r>
              <a:rPr lang="nb-NO" baseline="0" dirty="0" err="1"/>
              <a:t>that</a:t>
            </a:r>
            <a:r>
              <a:rPr lang="nb-NO" baseline="0" dirty="0"/>
              <a:t> </a:t>
            </a:r>
            <a:r>
              <a:rPr lang="nb-NO" baseline="0" dirty="0" err="1"/>
              <a:t>belong</a:t>
            </a:r>
            <a:r>
              <a:rPr lang="nb-NO" baseline="0" dirty="0"/>
              <a:t> to </a:t>
            </a:r>
            <a:r>
              <a:rPr lang="nb-NO" baseline="0" dirty="0" err="1"/>
              <a:t>the</a:t>
            </a:r>
            <a:r>
              <a:rPr lang="nb-NO" baseline="0" dirty="0"/>
              <a:t> </a:t>
            </a:r>
            <a:r>
              <a:rPr lang="nb-NO" baseline="0" dirty="0" err="1"/>
              <a:t>CfEL</a:t>
            </a:r>
            <a:r>
              <a:rPr lang="nb-NO" baseline="0" dirty="0"/>
              <a:t> </a:t>
            </a:r>
            <a:r>
              <a:rPr lang="nb-NO" baseline="0" dirty="0" err="1"/>
              <a:t>umbrella</a:t>
            </a:r>
            <a:r>
              <a:rPr lang="nb-NO" baseline="0" dirty="0"/>
              <a:t> </a:t>
            </a:r>
            <a:r>
              <a:rPr lang="nb-NO" baseline="0" dirty="0" err="1"/>
              <a:t>structure</a:t>
            </a:r>
            <a:r>
              <a:rPr lang="nb-NO" baseline="0" dirty="0"/>
              <a:t>, </a:t>
            </a:r>
            <a:r>
              <a:rPr lang="nb-NO" baseline="0" dirty="0" err="1"/>
              <a:t>but</a:t>
            </a:r>
            <a:r>
              <a:rPr lang="nb-NO" baseline="0" dirty="0"/>
              <a:t> not </a:t>
            </a:r>
            <a:r>
              <a:rPr lang="nb-NO" baseline="0" dirty="0" err="1"/>
              <a:t>EurNor</a:t>
            </a:r>
            <a:r>
              <a:rPr lang="nb-NO" baseline="0" dirty="0"/>
              <a:t> (LEVEL, ENROL).</a:t>
            </a:r>
            <a:endParaRPr lang="nb-NO" dirty="0"/>
          </a:p>
          <a:p>
            <a:endParaRPr lang="nb-NO" dirty="0"/>
          </a:p>
        </p:txBody>
      </p:sp>
      <p:sp>
        <p:nvSpPr>
          <p:cNvPr id="4" name="Slide Number Placeholder 3"/>
          <p:cNvSpPr>
            <a:spLocks noGrp="1"/>
          </p:cNvSpPr>
          <p:nvPr>
            <p:ph type="sldNum" sz="quarter" idx="10"/>
          </p:nvPr>
        </p:nvSpPr>
        <p:spPr/>
        <p:txBody>
          <a:bodyPr/>
          <a:lstStyle/>
          <a:p>
            <a:pPr>
              <a:defRPr/>
            </a:pPr>
            <a:fld id="{A97CDC3F-29CB-417E-A8B7-6DDF6CDB74C8}" type="slidenum">
              <a:rPr lang="en-US" altLang="nb-NO" smtClean="0"/>
              <a:pPr>
                <a:defRPr/>
              </a:pPr>
              <a:t>2</a:t>
            </a:fld>
            <a:endParaRPr lang="en-US" altLang="nb-NO"/>
          </a:p>
        </p:txBody>
      </p:sp>
    </p:spTree>
    <p:extLst>
      <p:ext uri="{BB962C8B-B14F-4D97-AF65-F5344CB8AC3E}">
        <p14:creationId xmlns:p14="http://schemas.microsoft.com/office/powerpoint/2010/main" val="1867391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a:t>The</a:t>
            </a:r>
            <a:r>
              <a:rPr lang="nb-NO" baseline="0" dirty="0"/>
              <a:t> </a:t>
            </a:r>
            <a:r>
              <a:rPr lang="nb-NO" baseline="0" dirty="0" err="1"/>
              <a:t>primary</a:t>
            </a:r>
            <a:r>
              <a:rPr lang="nb-NO" baseline="0" dirty="0"/>
              <a:t> </a:t>
            </a:r>
            <a:r>
              <a:rPr lang="nb-NO" baseline="0" dirty="0" err="1"/>
              <a:t>objective</a:t>
            </a:r>
            <a:r>
              <a:rPr lang="nb-NO" baseline="0" dirty="0"/>
              <a:t> </a:t>
            </a:r>
            <a:r>
              <a:rPr lang="nb-NO" baseline="0" dirty="0" err="1"/>
              <a:t>implies</a:t>
            </a:r>
            <a:r>
              <a:rPr lang="nb-NO" baseline="0" dirty="0"/>
              <a:t> </a:t>
            </a:r>
            <a:r>
              <a:rPr lang="nb-NO" baseline="0" dirty="0" err="1"/>
              <a:t>that</a:t>
            </a:r>
            <a:r>
              <a:rPr lang="nb-NO" baseline="0" dirty="0"/>
              <a:t> </a:t>
            </a:r>
            <a:r>
              <a:rPr lang="nb-NO" baseline="0" dirty="0" err="1"/>
              <a:t>there</a:t>
            </a:r>
            <a:r>
              <a:rPr lang="nb-NO" baseline="0" dirty="0"/>
              <a:t> is a </a:t>
            </a:r>
            <a:r>
              <a:rPr lang="nb-NO" baseline="0" dirty="0" err="1"/>
              <a:t>need</a:t>
            </a:r>
            <a:r>
              <a:rPr lang="nb-NO" baseline="0" dirty="0"/>
              <a:t> for </a:t>
            </a:r>
            <a:r>
              <a:rPr lang="nb-NO" baseline="0" dirty="0" err="1"/>
              <a:t>social</a:t>
            </a:r>
            <a:r>
              <a:rPr lang="nb-NO" baseline="0" dirty="0"/>
              <a:t> science in </a:t>
            </a:r>
            <a:r>
              <a:rPr lang="nb-NO" baseline="0" dirty="0" err="1"/>
              <a:t>the</a:t>
            </a:r>
            <a:r>
              <a:rPr lang="nb-NO" baseline="0" dirty="0"/>
              <a:t> </a:t>
            </a:r>
            <a:r>
              <a:rPr lang="nb-NO" baseline="0" dirty="0" err="1"/>
              <a:t>project</a:t>
            </a:r>
            <a:r>
              <a:rPr lang="nb-NO" baseline="0" dirty="0"/>
              <a:t>, and </a:t>
            </a:r>
            <a:r>
              <a:rPr lang="nb-NO" baseline="0" dirty="0" err="1"/>
              <a:t>therefore</a:t>
            </a:r>
            <a:r>
              <a:rPr lang="nb-NO" baseline="0" dirty="0"/>
              <a:t> </a:t>
            </a:r>
            <a:r>
              <a:rPr lang="nb-NO" baseline="0" dirty="0" err="1"/>
              <a:t>we</a:t>
            </a:r>
            <a:r>
              <a:rPr lang="nb-NO" baseline="0" dirty="0"/>
              <a:t> co-</a:t>
            </a:r>
            <a:r>
              <a:rPr lang="nb-NO" baseline="0" dirty="0" err="1"/>
              <a:t>operate</a:t>
            </a:r>
            <a:r>
              <a:rPr lang="nb-NO" baseline="0" dirty="0"/>
              <a:t> with ARENA </a:t>
            </a:r>
            <a:r>
              <a:rPr lang="nb-NO" baseline="0" dirty="0" err="1"/>
              <a:t>here</a:t>
            </a:r>
            <a:r>
              <a:rPr lang="nb-NO" baseline="0" dirty="0"/>
              <a:t>. At </a:t>
            </a:r>
            <a:r>
              <a:rPr lang="nb-NO" baseline="0" dirty="0" err="1"/>
              <a:t>the</a:t>
            </a:r>
            <a:r>
              <a:rPr lang="nb-NO" baseline="0" dirty="0"/>
              <a:t> same time a </a:t>
            </a:r>
            <a:r>
              <a:rPr lang="nb-NO" baseline="0" dirty="0" err="1"/>
              <a:t>hypothesis</a:t>
            </a:r>
            <a:r>
              <a:rPr lang="nb-NO" baseline="0" dirty="0"/>
              <a:t> underlying </a:t>
            </a:r>
            <a:r>
              <a:rPr lang="nb-NO" baseline="0" dirty="0" err="1"/>
              <a:t>the</a:t>
            </a:r>
            <a:r>
              <a:rPr lang="nb-NO" baseline="0" dirty="0"/>
              <a:t> </a:t>
            </a:r>
            <a:r>
              <a:rPr lang="nb-NO" baseline="0" dirty="0" err="1"/>
              <a:t>project</a:t>
            </a:r>
            <a:r>
              <a:rPr lang="nb-NO" baseline="0" dirty="0"/>
              <a:t> is </a:t>
            </a:r>
            <a:r>
              <a:rPr lang="nb-NO" baseline="0" dirty="0" err="1"/>
              <a:t>that</a:t>
            </a:r>
            <a:r>
              <a:rPr lang="nb-NO" baseline="0" dirty="0"/>
              <a:t> parts </a:t>
            </a:r>
            <a:r>
              <a:rPr lang="nb-NO" baseline="0" dirty="0" err="1"/>
              <a:t>of</a:t>
            </a:r>
            <a:r>
              <a:rPr lang="nb-NO" baseline="0" dirty="0"/>
              <a:t> </a:t>
            </a:r>
            <a:r>
              <a:rPr lang="nb-NO" baseline="0" dirty="0" err="1"/>
              <a:t>the</a:t>
            </a:r>
            <a:r>
              <a:rPr lang="nb-NO" baseline="0" dirty="0"/>
              <a:t> problems stem from legal </a:t>
            </a:r>
            <a:r>
              <a:rPr lang="nb-NO" baseline="0" dirty="0" err="1"/>
              <a:t>challenges</a:t>
            </a:r>
            <a:r>
              <a:rPr lang="nb-NO" baseline="0" dirty="0"/>
              <a:t> inherent in </a:t>
            </a:r>
            <a:r>
              <a:rPr lang="nb-NO" baseline="0" dirty="0" err="1"/>
              <a:t>the</a:t>
            </a:r>
            <a:r>
              <a:rPr lang="nb-NO" baseline="0" dirty="0"/>
              <a:t> legal </a:t>
            </a:r>
            <a:r>
              <a:rPr lang="nb-NO" baseline="0" dirty="0" err="1"/>
              <a:t>complexity</a:t>
            </a:r>
            <a:r>
              <a:rPr lang="nb-NO" baseline="0" dirty="0"/>
              <a:t> </a:t>
            </a:r>
            <a:r>
              <a:rPr lang="nb-NO" baseline="0" dirty="0" err="1"/>
              <a:t>sourrounding</a:t>
            </a:r>
            <a:r>
              <a:rPr lang="nb-NO" baseline="0" dirty="0"/>
              <a:t> </a:t>
            </a:r>
            <a:r>
              <a:rPr lang="nb-NO" baseline="0" dirty="0" err="1"/>
              <a:t>the</a:t>
            </a:r>
            <a:r>
              <a:rPr lang="nb-NO" baseline="0" dirty="0"/>
              <a:t> EEA Agreement. Thus, </a:t>
            </a:r>
            <a:r>
              <a:rPr lang="nb-NO" baseline="0" dirty="0" err="1"/>
              <a:t>the</a:t>
            </a:r>
            <a:r>
              <a:rPr lang="nb-NO" baseline="0" dirty="0"/>
              <a:t> </a:t>
            </a:r>
            <a:r>
              <a:rPr lang="nb-NO" baseline="0" dirty="0" err="1"/>
              <a:t>project</a:t>
            </a:r>
            <a:r>
              <a:rPr lang="nb-NO" baseline="0" dirty="0"/>
              <a:t> </a:t>
            </a:r>
            <a:r>
              <a:rPr lang="nb-NO" baseline="0" dirty="0" err="1"/>
              <a:t>aims</a:t>
            </a:r>
            <a:r>
              <a:rPr lang="nb-NO" baseline="0" dirty="0"/>
              <a:t> to </a:t>
            </a:r>
            <a:r>
              <a:rPr lang="nb-NO" baseline="0" dirty="0" err="1"/>
              <a:t>study</a:t>
            </a:r>
            <a:r>
              <a:rPr lang="nb-NO" baseline="0" dirty="0"/>
              <a:t> </a:t>
            </a:r>
            <a:r>
              <a:rPr lang="nb-NO" baseline="0" dirty="0" err="1"/>
              <a:t>this</a:t>
            </a:r>
            <a:r>
              <a:rPr lang="nb-NO" baseline="0" dirty="0"/>
              <a:t> </a:t>
            </a:r>
            <a:r>
              <a:rPr lang="nb-NO" baseline="0" dirty="0" err="1"/>
              <a:t>complexity</a:t>
            </a:r>
            <a:r>
              <a:rPr lang="nb-NO" baseline="0" dirty="0"/>
              <a:t>, </a:t>
            </a:r>
            <a:r>
              <a:rPr lang="nb-NO" baseline="0" dirty="0" err="1"/>
              <a:t>but</a:t>
            </a:r>
            <a:r>
              <a:rPr lang="nb-NO" baseline="0" dirty="0"/>
              <a:t> at </a:t>
            </a:r>
            <a:r>
              <a:rPr lang="nb-NO" baseline="0" dirty="0" err="1"/>
              <a:t>the</a:t>
            </a:r>
            <a:r>
              <a:rPr lang="nb-NO" baseline="0" dirty="0"/>
              <a:t> same time </a:t>
            </a:r>
            <a:r>
              <a:rPr lang="nb-NO" baseline="0" dirty="0" err="1"/>
              <a:t>also</a:t>
            </a:r>
            <a:r>
              <a:rPr lang="nb-NO" baseline="0" dirty="0"/>
              <a:t> </a:t>
            </a:r>
            <a:r>
              <a:rPr lang="nb-NO" baseline="0" dirty="0" err="1"/>
              <a:t>dig</a:t>
            </a:r>
            <a:r>
              <a:rPr lang="nb-NO" baseline="0" dirty="0"/>
              <a:t> </a:t>
            </a:r>
            <a:r>
              <a:rPr lang="nb-NO" baseline="0" dirty="0" err="1"/>
              <a:t>into</a:t>
            </a:r>
            <a:r>
              <a:rPr lang="nb-NO" baseline="0" dirty="0"/>
              <a:t> </a:t>
            </a:r>
            <a:r>
              <a:rPr lang="nb-NO" baseline="0" dirty="0" err="1"/>
              <a:t>the</a:t>
            </a:r>
            <a:r>
              <a:rPr lang="nb-NO" baseline="0" dirty="0"/>
              <a:t> </a:t>
            </a:r>
            <a:r>
              <a:rPr lang="nb-NO" baseline="0" dirty="0" err="1"/>
              <a:t>social-political</a:t>
            </a:r>
            <a:r>
              <a:rPr lang="nb-NO" baseline="0" dirty="0"/>
              <a:t> </a:t>
            </a:r>
            <a:r>
              <a:rPr lang="nb-NO" baseline="0" dirty="0" err="1"/>
              <a:t>reasons</a:t>
            </a:r>
            <a:r>
              <a:rPr lang="nb-NO" baseline="0" dirty="0"/>
              <a:t> for </a:t>
            </a:r>
            <a:r>
              <a:rPr lang="nb-NO" baseline="0" dirty="0" err="1"/>
              <a:t>misapplication</a:t>
            </a:r>
            <a:r>
              <a:rPr lang="nb-NO" baseline="0" dirty="0"/>
              <a:t> </a:t>
            </a:r>
            <a:r>
              <a:rPr lang="nb-NO" baseline="0" dirty="0" err="1"/>
              <a:t>of</a:t>
            </a:r>
            <a:r>
              <a:rPr lang="nb-NO" baseline="0" dirty="0"/>
              <a:t> EEA </a:t>
            </a:r>
            <a:r>
              <a:rPr lang="nb-NO" baseline="0" dirty="0" err="1"/>
              <a:t>law</a:t>
            </a:r>
            <a:r>
              <a:rPr lang="nb-NO" baseline="0" dirty="0"/>
              <a:t>.</a:t>
            </a:r>
            <a:endParaRPr lang="nb-NO" dirty="0"/>
          </a:p>
        </p:txBody>
      </p:sp>
    </p:spTree>
    <p:extLst>
      <p:ext uri="{BB962C8B-B14F-4D97-AF65-F5344CB8AC3E}">
        <p14:creationId xmlns:p14="http://schemas.microsoft.com/office/powerpoint/2010/main" val="2869900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pPr>
              <a:defRPr/>
            </a:pPr>
            <a:fld id="{A97CDC3F-29CB-417E-A8B7-6DDF6CDB74C8}" type="slidenum">
              <a:rPr lang="en-US" altLang="nb-NO" smtClean="0"/>
              <a:pPr>
                <a:defRPr/>
              </a:pPr>
              <a:t>4</a:t>
            </a:fld>
            <a:endParaRPr lang="en-US" altLang="nb-NO"/>
          </a:p>
        </p:txBody>
      </p:sp>
    </p:spTree>
    <p:extLst>
      <p:ext uri="{BB962C8B-B14F-4D97-AF65-F5344CB8AC3E}">
        <p14:creationId xmlns:p14="http://schemas.microsoft.com/office/powerpoint/2010/main" val="376799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Tree>
    <p:extLst>
      <p:ext uri="{BB962C8B-B14F-4D97-AF65-F5344CB8AC3E}">
        <p14:creationId xmlns:p14="http://schemas.microsoft.com/office/powerpoint/2010/main" val="38884898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a:t>In </a:t>
            </a:r>
            <a:r>
              <a:rPr lang="nb-NO" dirty="0" err="1"/>
              <a:t>the</a:t>
            </a:r>
            <a:r>
              <a:rPr lang="nb-NO" dirty="0"/>
              <a:t> </a:t>
            </a:r>
            <a:r>
              <a:rPr lang="nb-NO" dirty="0" err="1"/>
              <a:t>project</a:t>
            </a:r>
            <a:r>
              <a:rPr lang="nb-NO" dirty="0"/>
              <a:t> </a:t>
            </a:r>
            <a:r>
              <a:rPr lang="nb-NO" dirty="0" err="1"/>
              <a:t>description</a:t>
            </a:r>
            <a:r>
              <a:rPr lang="nb-NO" baseline="0" dirty="0"/>
              <a:t> </a:t>
            </a:r>
            <a:r>
              <a:rPr lang="nb-NO" baseline="0" dirty="0" err="1"/>
              <a:t>we</a:t>
            </a:r>
            <a:r>
              <a:rPr lang="nb-NO" baseline="0" dirty="0"/>
              <a:t> have </a:t>
            </a:r>
            <a:r>
              <a:rPr lang="nb-NO" baseline="0" dirty="0" err="1"/>
              <a:t>identified</a:t>
            </a:r>
            <a:r>
              <a:rPr lang="nb-NO" baseline="0" dirty="0"/>
              <a:t> </a:t>
            </a:r>
            <a:r>
              <a:rPr lang="nb-NO" baseline="0" dirty="0" err="1"/>
              <a:t>certain</a:t>
            </a:r>
            <a:r>
              <a:rPr lang="nb-NO" baseline="0" dirty="0"/>
              <a:t> problems and </a:t>
            </a:r>
            <a:r>
              <a:rPr lang="nb-NO" baseline="0" dirty="0" err="1"/>
              <a:t>challenges</a:t>
            </a:r>
            <a:r>
              <a:rPr lang="nb-NO" baseline="0" dirty="0"/>
              <a:t> in different </a:t>
            </a:r>
            <a:r>
              <a:rPr lang="nb-NO" baseline="0" dirty="0" err="1"/>
              <a:t>fields</a:t>
            </a:r>
            <a:r>
              <a:rPr lang="nb-NO" baseline="0" dirty="0"/>
              <a:t> </a:t>
            </a:r>
            <a:r>
              <a:rPr lang="nb-NO" baseline="0" dirty="0" err="1"/>
              <a:t>of</a:t>
            </a:r>
            <a:r>
              <a:rPr lang="nb-NO" baseline="0" dirty="0"/>
              <a:t> </a:t>
            </a:r>
            <a:r>
              <a:rPr lang="nb-NO" baseline="0" dirty="0" err="1"/>
              <a:t>law</a:t>
            </a:r>
            <a:r>
              <a:rPr lang="nb-NO" baseline="0" dirty="0"/>
              <a:t>, and </a:t>
            </a:r>
            <a:r>
              <a:rPr lang="nb-NO" baseline="0" dirty="0" err="1"/>
              <a:t>we</a:t>
            </a:r>
            <a:r>
              <a:rPr lang="nb-NO" baseline="0" dirty="0"/>
              <a:t> </a:t>
            </a:r>
            <a:r>
              <a:rPr lang="nb-NO" baseline="0" dirty="0" err="1"/>
              <a:t>want</a:t>
            </a:r>
            <a:r>
              <a:rPr lang="nb-NO" baseline="0" dirty="0"/>
              <a:t> to do </a:t>
            </a:r>
            <a:r>
              <a:rPr lang="nb-NO" baseline="0" dirty="0" err="1"/>
              <a:t>bottom</a:t>
            </a:r>
            <a:r>
              <a:rPr lang="nb-NO" baseline="0" dirty="0"/>
              <a:t> up studies </a:t>
            </a:r>
            <a:r>
              <a:rPr lang="nb-NO" baseline="0" dirty="0" err="1"/>
              <a:t>of</a:t>
            </a:r>
            <a:r>
              <a:rPr lang="nb-NO" baseline="0" dirty="0"/>
              <a:t> different </a:t>
            </a:r>
            <a:r>
              <a:rPr lang="nb-NO" baseline="0" dirty="0" err="1"/>
              <a:t>fields</a:t>
            </a:r>
            <a:r>
              <a:rPr lang="nb-NO" baseline="0" dirty="0"/>
              <a:t> at </a:t>
            </a:r>
            <a:r>
              <a:rPr lang="nb-NO" baseline="0" dirty="0" err="1"/>
              <a:t>the</a:t>
            </a:r>
            <a:r>
              <a:rPr lang="nb-NO" baseline="0" dirty="0"/>
              <a:t> same time as </a:t>
            </a:r>
            <a:r>
              <a:rPr lang="nb-NO" baseline="0" dirty="0" err="1"/>
              <a:t>the</a:t>
            </a:r>
            <a:r>
              <a:rPr lang="nb-NO" baseline="0" dirty="0"/>
              <a:t> </a:t>
            </a:r>
            <a:r>
              <a:rPr lang="nb-NO" baseline="0" dirty="0" err="1"/>
              <a:t>overarching</a:t>
            </a:r>
            <a:r>
              <a:rPr lang="nb-NO" baseline="0" dirty="0"/>
              <a:t> problems </a:t>
            </a:r>
            <a:r>
              <a:rPr lang="nb-NO" baseline="0" dirty="0" err="1"/>
              <a:t>will</a:t>
            </a:r>
            <a:r>
              <a:rPr lang="nb-NO" baseline="0" dirty="0"/>
              <a:t> </a:t>
            </a:r>
            <a:r>
              <a:rPr lang="nb-NO" baseline="0" dirty="0" err="1"/>
              <a:t>govern</a:t>
            </a:r>
            <a:r>
              <a:rPr lang="nb-NO" baseline="0" dirty="0"/>
              <a:t> </a:t>
            </a:r>
            <a:r>
              <a:rPr lang="nb-NO" baseline="0" dirty="0" err="1"/>
              <a:t>the</a:t>
            </a:r>
            <a:r>
              <a:rPr lang="nb-NO" baseline="0" dirty="0"/>
              <a:t> studies</a:t>
            </a:r>
            <a:endParaRPr lang="nb-NO" dirty="0"/>
          </a:p>
        </p:txBody>
      </p:sp>
      <p:sp>
        <p:nvSpPr>
          <p:cNvPr id="4" name="Slide Number Placeholder 3"/>
          <p:cNvSpPr>
            <a:spLocks noGrp="1"/>
          </p:cNvSpPr>
          <p:nvPr>
            <p:ph type="sldNum" sz="quarter" idx="10"/>
          </p:nvPr>
        </p:nvSpPr>
        <p:spPr/>
        <p:txBody>
          <a:bodyPr/>
          <a:lstStyle/>
          <a:p>
            <a:pPr>
              <a:defRPr/>
            </a:pPr>
            <a:fld id="{A97CDC3F-29CB-417E-A8B7-6DDF6CDB74C8}" type="slidenum">
              <a:rPr lang="en-US" altLang="nb-NO" smtClean="0"/>
              <a:pPr>
                <a:defRPr/>
              </a:pPr>
              <a:t>6</a:t>
            </a:fld>
            <a:endParaRPr lang="en-US" altLang="nb-NO"/>
          </a:p>
        </p:txBody>
      </p:sp>
    </p:spTree>
    <p:extLst>
      <p:ext uri="{BB962C8B-B14F-4D97-AF65-F5344CB8AC3E}">
        <p14:creationId xmlns:p14="http://schemas.microsoft.com/office/powerpoint/2010/main" val="4285666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B87CC49-A3F1-8E09-8C79-ADD89EC71CE9}"/>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69D7DF39-DDB6-F8ED-3979-F7BBBC74D2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138BDE5C-2DEC-ADCB-65FE-3AF1AF6EDE14}"/>
              </a:ext>
            </a:extLst>
          </p:cNvPr>
          <p:cNvSpPr>
            <a:spLocks noGrp="1"/>
          </p:cNvSpPr>
          <p:nvPr>
            <p:ph type="dt" sz="half" idx="10"/>
          </p:nvPr>
        </p:nvSpPr>
        <p:spPr/>
        <p:txBody>
          <a:bodyPr/>
          <a:lstStyle/>
          <a:p>
            <a:fld id="{821B3170-3A85-4F05-900C-3C41C272DC69}" type="datetimeFigureOut">
              <a:rPr lang="nb-NO" smtClean="0"/>
              <a:t>06.10.2023</a:t>
            </a:fld>
            <a:endParaRPr lang="nb-NO"/>
          </a:p>
        </p:txBody>
      </p:sp>
      <p:sp>
        <p:nvSpPr>
          <p:cNvPr id="5" name="Plassholder for bunntekst 4">
            <a:extLst>
              <a:ext uri="{FF2B5EF4-FFF2-40B4-BE49-F238E27FC236}">
                <a16:creationId xmlns:a16="http://schemas.microsoft.com/office/drawing/2014/main" id="{073123AE-FB99-FDC8-4540-CBF998626928}"/>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78E63E88-AECA-9D66-9437-1A19F6D6472E}"/>
              </a:ext>
            </a:extLst>
          </p:cNvPr>
          <p:cNvSpPr>
            <a:spLocks noGrp="1"/>
          </p:cNvSpPr>
          <p:nvPr>
            <p:ph type="sldNum" sz="quarter" idx="12"/>
          </p:nvPr>
        </p:nvSpPr>
        <p:spPr/>
        <p:txBody>
          <a:bodyPr/>
          <a:lstStyle/>
          <a:p>
            <a:fld id="{112A2407-7F09-4607-8200-AEA7DBF69DFE}" type="slidenum">
              <a:rPr lang="nb-NO" smtClean="0"/>
              <a:t>‹#›</a:t>
            </a:fld>
            <a:endParaRPr lang="nb-NO"/>
          </a:p>
        </p:txBody>
      </p:sp>
    </p:spTree>
    <p:extLst>
      <p:ext uri="{BB962C8B-B14F-4D97-AF65-F5344CB8AC3E}">
        <p14:creationId xmlns:p14="http://schemas.microsoft.com/office/powerpoint/2010/main" val="3170421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0D68C5B-5E11-902D-ADA1-E910EB1496CE}"/>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BE4D1FD9-862A-B1C5-C803-F5D5235C9BFD}"/>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16E478D2-8A8B-F4A3-0284-A07E4FE0594D}"/>
              </a:ext>
            </a:extLst>
          </p:cNvPr>
          <p:cNvSpPr>
            <a:spLocks noGrp="1"/>
          </p:cNvSpPr>
          <p:nvPr>
            <p:ph type="dt" sz="half" idx="10"/>
          </p:nvPr>
        </p:nvSpPr>
        <p:spPr/>
        <p:txBody>
          <a:bodyPr/>
          <a:lstStyle/>
          <a:p>
            <a:fld id="{821B3170-3A85-4F05-900C-3C41C272DC69}" type="datetimeFigureOut">
              <a:rPr lang="nb-NO" smtClean="0"/>
              <a:t>06.10.2023</a:t>
            </a:fld>
            <a:endParaRPr lang="nb-NO"/>
          </a:p>
        </p:txBody>
      </p:sp>
      <p:sp>
        <p:nvSpPr>
          <p:cNvPr id="5" name="Plassholder for bunntekst 4">
            <a:extLst>
              <a:ext uri="{FF2B5EF4-FFF2-40B4-BE49-F238E27FC236}">
                <a16:creationId xmlns:a16="http://schemas.microsoft.com/office/drawing/2014/main" id="{F2E315BA-991A-8951-5231-590FBF449A0C}"/>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6966533C-A4DB-D15D-561F-1160F37A33C1}"/>
              </a:ext>
            </a:extLst>
          </p:cNvPr>
          <p:cNvSpPr>
            <a:spLocks noGrp="1"/>
          </p:cNvSpPr>
          <p:nvPr>
            <p:ph type="sldNum" sz="quarter" idx="12"/>
          </p:nvPr>
        </p:nvSpPr>
        <p:spPr/>
        <p:txBody>
          <a:bodyPr/>
          <a:lstStyle/>
          <a:p>
            <a:fld id="{112A2407-7F09-4607-8200-AEA7DBF69DFE}" type="slidenum">
              <a:rPr lang="nb-NO" smtClean="0"/>
              <a:t>‹#›</a:t>
            </a:fld>
            <a:endParaRPr lang="nb-NO"/>
          </a:p>
        </p:txBody>
      </p:sp>
    </p:spTree>
    <p:extLst>
      <p:ext uri="{BB962C8B-B14F-4D97-AF65-F5344CB8AC3E}">
        <p14:creationId xmlns:p14="http://schemas.microsoft.com/office/powerpoint/2010/main" val="1115342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374132D7-FFC0-C510-BE19-87CE152CD993}"/>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E2449B61-4474-4D33-B9C5-1D8AB799A11D}"/>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678F98AA-27DE-C8C2-65F6-46D05D43032C}"/>
              </a:ext>
            </a:extLst>
          </p:cNvPr>
          <p:cNvSpPr>
            <a:spLocks noGrp="1"/>
          </p:cNvSpPr>
          <p:nvPr>
            <p:ph type="dt" sz="half" idx="10"/>
          </p:nvPr>
        </p:nvSpPr>
        <p:spPr/>
        <p:txBody>
          <a:bodyPr/>
          <a:lstStyle/>
          <a:p>
            <a:fld id="{821B3170-3A85-4F05-900C-3C41C272DC69}" type="datetimeFigureOut">
              <a:rPr lang="nb-NO" smtClean="0"/>
              <a:t>06.10.2023</a:t>
            </a:fld>
            <a:endParaRPr lang="nb-NO"/>
          </a:p>
        </p:txBody>
      </p:sp>
      <p:sp>
        <p:nvSpPr>
          <p:cNvPr id="5" name="Plassholder for bunntekst 4">
            <a:extLst>
              <a:ext uri="{FF2B5EF4-FFF2-40B4-BE49-F238E27FC236}">
                <a16:creationId xmlns:a16="http://schemas.microsoft.com/office/drawing/2014/main" id="{73967601-50B3-6BE8-4369-4398C93E8E29}"/>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BB01C1DD-48E3-5BD8-073E-0E386AA4495B}"/>
              </a:ext>
            </a:extLst>
          </p:cNvPr>
          <p:cNvSpPr>
            <a:spLocks noGrp="1"/>
          </p:cNvSpPr>
          <p:nvPr>
            <p:ph type="sldNum" sz="quarter" idx="12"/>
          </p:nvPr>
        </p:nvSpPr>
        <p:spPr/>
        <p:txBody>
          <a:bodyPr/>
          <a:lstStyle/>
          <a:p>
            <a:fld id="{112A2407-7F09-4607-8200-AEA7DBF69DFE}" type="slidenum">
              <a:rPr lang="nb-NO" smtClean="0"/>
              <a:t>‹#›</a:t>
            </a:fld>
            <a:endParaRPr lang="nb-NO"/>
          </a:p>
        </p:txBody>
      </p:sp>
    </p:spTree>
    <p:extLst>
      <p:ext uri="{BB962C8B-B14F-4D97-AF65-F5344CB8AC3E}">
        <p14:creationId xmlns:p14="http://schemas.microsoft.com/office/powerpoint/2010/main" val="1198714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C80816C-3917-C8A3-7271-8C017214D15E}"/>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2C16D33D-38BF-304A-DD3C-72C2945593F1}"/>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66C7C26F-2762-80AA-E1A3-4C0612212270}"/>
              </a:ext>
            </a:extLst>
          </p:cNvPr>
          <p:cNvSpPr>
            <a:spLocks noGrp="1"/>
          </p:cNvSpPr>
          <p:nvPr>
            <p:ph type="dt" sz="half" idx="10"/>
          </p:nvPr>
        </p:nvSpPr>
        <p:spPr/>
        <p:txBody>
          <a:bodyPr/>
          <a:lstStyle/>
          <a:p>
            <a:fld id="{821B3170-3A85-4F05-900C-3C41C272DC69}" type="datetimeFigureOut">
              <a:rPr lang="nb-NO" smtClean="0"/>
              <a:t>06.10.2023</a:t>
            </a:fld>
            <a:endParaRPr lang="nb-NO"/>
          </a:p>
        </p:txBody>
      </p:sp>
      <p:sp>
        <p:nvSpPr>
          <p:cNvPr id="5" name="Plassholder for bunntekst 4">
            <a:extLst>
              <a:ext uri="{FF2B5EF4-FFF2-40B4-BE49-F238E27FC236}">
                <a16:creationId xmlns:a16="http://schemas.microsoft.com/office/drawing/2014/main" id="{1CF5FD6C-8992-A93E-8E13-F346833143C6}"/>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EBFAFFF-E4A3-9691-8549-F939C71C1D5D}"/>
              </a:ext>
            </a:extLst>
          </p:cNvPr>
          <p:cNvSpPr>
            <a:spLocks noGrp="1"/>
          </p:cNvSpPr>
          <p:nvPr>
            <p:ph type="sldNum" sz="quarter" idx="12"/>
          </p:nvPr>
        </p:nvSpPr>
        <p:spPr/>
        <p:txBody>
          <a:bodyPr/>
          <a:lstStyle/>
          <a:p>
            <a:fld id="{112A2407-7F09-4607-8200-AEA7DBF69DFE}" type="slidenum">
              <a:rPr lang="nb-NO" smtClean="0"/>
              <a:t>‹#›</a:t>
            </a:fld>
            <a:endParaRPr lang="nb-NO"/>
          </a:p>
        </p:txBody>
      </p:sp>
    </p:spTree>
    <p:extLst>
      <p:ext uri="{BB962C8B-B14F-4D97-AF65-F5344CB8AC3E}">
        <p14:creationId xmlns:p14="http://schemas.microsoft.com/office/powerpoint/2010/main" val="508576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5F5C728-ED84-F70E-4D27-FCF2631BD205}"/>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2BE5C322-E4C4-7761-7186-BE96C88894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C3A58423-4E0B-85A0-8552-5A61B39A526F}"/>
              </a:ext>
            </a:extLst>
          </p:cNvPr>
          <p:cNvSpPr>
            <a:spLocks noGrp="1"/>
          </p:cNvSpPr>
          <p:nvPr>
            <p:ph type="dt" sz="half" idx="10"/>
          </p:nvPr>
        </p:nvSpPr>
        <p:spPr/>
        <p:txBody>
          <a:bodyPr/>
          <a:lstStyle/>
          <a:p>
            <a:fld id="{821B3170-3A85-4F05-900C-3C41C272DC69}" type="datetimeFigureOut">
              <a:rPr lang="nb-NO" smtClean="0"/>
              <a:t>06.10.2023</a:t>
            </a:fld>
            <a:endParaRPr lang="nb-NO"/>
          </a:p>
        </p:txBody>
      </p:sp>
      <p:sp>
        <p:nvSpPr>
          <p:cNvPr id="5" name="Plassholder for bunntekst 4">
            <a:extLst>
              <a:ext uri="{FF2B5EF4-FFF2-40B4-BE49-F238E27FC236}">
                <a16:creationId xmlns:a16="http://schemas.microsoft.com/office/drawing/2014/main" id="{14E1948D-0166-20F2-0C79-8C025CB103FB}"/>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04613A0E-93F2-0C24-3C8D-81A5D3005997}"/>
              </a:ext>
            </a:extLst>
          </p:cNvPr>
          <p:cNvSpPr>
            <a:spLocks noGrp="1"/>
          </p:cNvSpPr>
          <p:nvPr>
            <p:ph type="sldNum" sz="quarter" idx="12"/>
          </p:nvPr>
        </p:nvSpPr>
        <p:spPr/>
        <p:txBody>
          <a:bodyPr/>
          <a:lstStyle/>
          <a:p>
            <a:fld id="{112A2407-7F09-4607-8200-AEA7DBF69DFE}" type="slidenum">
              <a:rPr lang="nb-NO" smtClean="0"/>
              <a:t>‹#›</a:t>
            </a:fld>
            <a:endParaRPr lang="nb-NO"/>
          </a:p>
        </p:txBody>
      </p:sp>
    </p:spTree>
    <p:extLst>
      <p:ext uri="{BB962C8B-B14F-4D97-AF65-F5344CB8AC3E}">
        <p14:creationId xmlns:p14="http://schemas.microsoft.com/office/powerpoint/2010/main" val="1246787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70BBFC1-5471-E12B-333F-76D6DA5D6795}"/>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4F279D49-D8F6-A24F-D1B0-F315BE7318D3}"/>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2CE7C9F2-D749-F5F2-064B-28759D6471D6}"/>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0E42FF54-C621-03B2-B1F2-8CB78EC4FB21}"/>
              </a:ext>
            </a:extLst>
          </p:cNvPr>
          <p:cNvSpPr>
            <a:spLocks noGrp="1"/>
          </p:cNvSpPr>
          <p:nvPr>
            <p:ph type="dt" sz="half" idx="10"/>
          </p:nvPr>
        </p:nvSpPr>
        <p:spPr/>
        <p:txBody>
          <a:bodyPr/>
          <a:lstStyle/>
          <a:p>
            <a:fld id="{821B3170-3A85-4F05-900C-3C41C272DC69}" type="datetimeFigureOut">
              <a:rPr lang="nb-NO" smtClean="0"/>
              <a:t>06.10.2023</a:t>
            </a:fld>
            <a:endParaRPr lang="nb-NO"/>
          </a:p>
        </p:txBody>
      </p:sp>
      <p:sp>
        <p:nvSpPr>
          <p:cNvPr id="6" name="Plassholder for bunntekst 5">
            <a:extLst>
              <a:ext uri="{FF2B5EF4-FFF2-40B4-BE49-F238E27FC236}">
                <a16:creationId xmlns:a16="http://schemas.microsoft.com/office/drawing/2014/main" id="{687D0DC6-3916-DCCE-43A8-46800DC49DDD}"/>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FC77F2E2-0972-2FF4-211D-E8CBFEB31425}"/>
              </a:ext>
            </a:extLst>
          </p:cNvPr>
          <p:cNvSpPr>
            <a:spLocks noGrp="1"/>
          </p:cNvSpPr>
          <p:nvPr>
            <p:ph type="sldNum" sz="quarter" idx="12"/>
          </p:nvPr>
        </p:nvSpPr>
        <p:spPr/>
        <p:txBody>
          <a:bodyPr/>
          <a:lstStyle/>
          <a:p>
            <a:fld id="{112A2407-7F09-4607-8200-AEA7DBF69DFE}" type="slidenum">
              <a:rPr lang="nb-NO" smtClean="0"/>
              <a:t>‹#›</a:t>
            </a:fld>
            <a:endParaRPr lang="nb-NO"/>
          </a:p>
        </p:txBody>
      </p:sp>
    </p:spTree>
    <p:extLst>
      <p:ext uri="{BB962C8B-B14F-4D97-AF65-F5344CB8AC3E}">
        <p14:creationId xmlns:p14="http://schemas.microsoft.com/office/powerpoint/2010/main" val="1914863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16643C-991D-0A8A-B20F-DBF3854BD417}"/>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3F000E66-EAD0-4C19-B6EB-41291C0E1B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88C53B35-8BA9-9996-17D0-273A540467CC}"/>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80BE61E4-7858-10DE-F9F3-327C46A7DC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C0FBDDA9-B22D-BF75-9386-C329305D3419}"/>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448A0B8B-A90A-A89A-FA9F-12697877456F}"/>
              </a:ext>
            </a:extLst>
          </p:cNvPr>
          <p:cNvSpPr>
            <a:spLocks noGrp="1"/>
          </p:cNvSpPr>
          <p:nvPr>
            <p:ph type="dt" sz="half" idx="10"/>
          </p:nvPr>
        </p:nvSpPr>
        <p:spPr/>
        <p:txBody>
          <a:bodyPr/>
          <a:lstStyle/>
          <a:p>
            <a:fld id="{821B3170-3A85-4F05-900C-3C41C272DC69}" type="datetimeFigureOut">
              <a:rPr lang="nb-NO" smtClean="0"/>
              <a:t>06.10.2023</a:t>
            </a:fld>
            <a:endParaRPr lang="nb-NO"/>
          </a:p>
        </p:txBody>
      </p:sp>
      <p:sp>
        <p:nvSpPr>
          <p:cNvPr id="8" name="Plassholder for bunntekst 7">
            <a:extLst>
              <a:ext uri="{FF2B5EF4-FFF2-40B4-BE49-F238E27FC236}">
                <a16:creationId xmlns:a16="http://schemas.microsoft.com/office/drawing/2014/main" id="{30C3C28D-82D5-C760-71C1-9C957A636FBF}"/>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21CD2086-ACE3-FE9F-3C74-3F7E5B0B3BA8}"/>
              </a:ext>
            </a:extLst>
          </p:cNvPr>
          <p:cNvSpPr>
            <a:spLocks noGrp="1"/>
          </p:cNvSpPr>
          <p:nvPr>
            <p:ph type="sldNum" sz="quarter" idx="12"/>
          </p:nvPr>
        </p:nvSpPr>
        <p:spPr/>
        <p:txBody>
          <a:bodyPr/>
          <a:lstStyle/>
          <a:p>
            <a:fld id="{112A2407-7F09-4607-8200-AEA7DBF69DFE}" type="slidenum">
              <a:rPr lang="nb-NO" smtClean="0"/>
              <a:t>‹#›</a:t>
            </a:fld>
            <a:endParaRPr lang="nb-NO"/>
          </a:p>
        </p:txBody>
      </p:sp>
    </p:spTree>
    <p:extLst>
      <p:ext uri="{BB962C8B-B14F-4D97-AF65-F5344CB8AC3E}">
        <p14:creationId xmlns:p14="http://schemas.microsoft.com/office/powerpoint/2010/main" val="3571381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55B55BB-ADED-D20B-0888-7E44677B6CF3}"/>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E7848E44-5F27-B5E2-BFDA-F3E0A87C0341}"/>
              </a:ext>
            </a:extLst>
          </p:cNvPr>
          <p:cNvSpPr>
            <a:spLocks noGrp="1"/>
          </p:cNvSpPr>
          <p:nvPr>
            <p:ph type="dt" sz="half" idx="10"/>
          </p:nvPr>
        </p:nvSpPr>
        <p:spPr/>
        <p:txBody>
          <a:bodyPr/>
          <a:lstStyle/>
          <a:p>
            <a:fld id="{821B3170-3A85-4F05-900C-3C41C272DC69}" type="datetimeFigureOut">
              <a:rPr lang="nb-NO" smtClean="0"/>
              <a:t>06.10.2023</a:t>
            </a:fld>
            <a:endParaRPr lang="nb-NO"/>
          </a:p>
        </p:txBody>
      </p:sp>
      <p:sp>
        <p:nvSpPr>
          <p:cNvPr id="4" name="Plassholder for bunntekst 3">
            <a:extLst>
              <a:ext uri="{FF2B5EF4-FFF2-40B4-BE49-F238E27FC236}">
                <a16:creationId xmlns:a16="http://schemas.microsoft.com/office/drawing/2014/main" id="{8A4BD411-F8F4-E379-D6B8-D3C013B1D97E}"/>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0A189A9A-9268-178D-0C1D-9A7F68EB66AE}"/>
              </a:ext>
            </a:extLst>
          </p:cNvPr>
          <p:cNvSpPr>
            <a:spLocks noGrp="1"/>
          </p:cNvSpPr>
          <p:nvPr>
            <p:ph type="sldNum" sz="quarter" idx="12"/>
          </p:nvPr>
        </p:nvSpPr>
        <p:spPr/>
        <p:txBody>
          <a:bodyPr/>
          <a:lstStyle/>
          <a:p>
            <a:fld id="{112A2407-7F09-4607-8200-AEA7DBF69DFE}" type="slidenum">
              <a:rPr lang="nb-NO" smtClean="0"/>
              <a:t>‹#›</a:t>
            </a:fld>
            <a:endParaRPr lang="nb-NO"/>
          </a:p>
        </p:txBody>
      </p:sp>
    </p:spTree>
    <p:extLst>
      <p:ext uri="{BB962C8B-B14F-4D97-AF65-F5344CB8AC3E}">
        <p14:creationId xmlns:p14="http://schemas.microsoft.com/office/powerpoint/2010/main" val="2962767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8434B58C-723C-F9E4-04F6-3AE7FE6859D5}"/>
              </a:ext>
            </a:extLst>
          </p:cNvPr>
          <p:cNvSpPr>
            <a:spLocks noGrp="1"/>
          </p:cNvSpPr>
          <p:nvPr>
            <p:ph type="dt" sz="half" idx="10"/>
          </p:nvPr>
        </p:nvSpPr>
        <p:spPr/>
        <p:txBody>
          <a:bodyPr/>
          <a:lstStyle/>
          <a:p>
            <a:fld id="{821B3170-3A85-4F05-900C-3C41C272DC69}" type="datetimeFigureOut">
              <a:rPr lang="nb-NO" smtClean="0"/>
              <a:t>06.10.2023</a:t>
            </a:fld>
            <a:endParaRPr lang="nb-NO"/>
          </a:p>
        </p:txBody>
      </p:sp>
      <p:sp>
        <p:nvSpPr>
          <p:cNvPr id="3" name="Plassholder for bunntekst 2">
            <a:extLst>
              <a:ext uri="{FF2B5EF4-FFF2-40B4-BE49-F238E27FC236}">
                <a16:creationId xmlns:a16="http://schemas.microsoft.com/office/drawing/2014/main" id="{4E796FA5-2984-AF28-B75E-D1FA9DE115CF}"/>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7908463A-C088-88D5-E027-DF7AB1663886}"/>
              </a:ext>
            </a:extLst>
          </p:cNvPr>
          <p:cNvSpPr>
            <a:spLocks noGrp="1"/>
          </p:cNvSpPr>
          <p:nvPr>
            <p:ph type="sldNum" sz="quarter" idx="12"/>
          </p:nvPr>
        </p:nvSpPr>
        <p:spPr/>
        <p:txBody>
          <a:bodyPr/>
          <a:lstStyle/>
          <a:p>
            <a:fld id="{112A2407-7F09-4607-8200-AEA7DBF69DFE}" type="slidenum">
              <a:rPr lang="nb-NO" smtClean="0"/>
              <a:t>‹#›</a:t>
            </a:fld>
            <a:endParaRPr lang="nb-NO"/>
          </a:p>
        </p:txBody>
      </p:sp>
    </p:spTree>
    <p:extLst>
      <p:ext uri="{BB962C8B-B14F-4D97-AF65-F5344CB8AC3E}">
        <p14:creationId xmlns:p14="http://schemas.microsoft.com/office/powerpoint/2010/main" val="2713844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980B7D8-6EB3-CFBC-7954-98BA90A0D8A5}"/>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81B847DC-FEDB-FE6E-889E-25BB00436C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F84B8F37-BDDF-344F-A80C-631A9F1A7F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47A944A2-906D-4C5F-284F-69F59AD1807B}"/>
              </a:ext>
            </a:extLst>
          </p:cNvPr>
          <p:cNvSpPr>
            <a:spLocks noGrp="1"/>
          </p:cNvSpPr>
          <p:nvPr>
            <p:ph type="dt" sz="half" idx="10"/>
          </p:nvPr>
        </p:nvSpPr>
        <p:spPr/>
        <p:txBody>
          <a:bodyPr/>
          <a:lstStyle/>
          <a:p>
            <a:fld id="{821B3170-3A85-4F05-900C-3C41C272DC69}" type="datetimeFigureOut">
              <a:rPr lang="nb-NO" smtClean="0"/>
              <a:t>06.10.2023</a:t>
            </a:fld>
            <a:endParaRPr lang="nb-NO"/>
          </a:p>
        </p:txBody>
      </p:sp>
      <p:sp>
        <p:nvSpPr>
          <p:cNvPr id="6" name="Plassholder for bunntekst 5">
            <a:extLst>
              <a:ext uri="{FF2B5EF4-FFF2-40B4-BE49-F238E27FC236}">
                <a16:creationId xmlns:a16="http://schemas.microsoft.com/office/drawing/2014/main" id="{2E41AF94-BE35-C7F2-9D1F-2F18254EF2E6}"/>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6EC0E374-395F-8C48-1D87-B2CE237B4526}"/>
              </a:ext>
            </a:extLst>
          </p:cNvPr>
          <p:cNvSpPr>
            <a:spLocks noGrp="1"/>
          </p:cNvSpPr>
          <p:nvPr>
            <p:ph type="sldNum" sz="quarter" idx="12"/>
          </p:nvPr>
        </p:nvSpPr>
        <p:spPr/>
        <p:txBody>
          <a:bodyPr/>
          <a:lstStyle/>
          <a:p>
            <a:fld id="{112A2407-7F09-4607-8200-AEA7DBF69DFE}" type="slidenum">
              <a:rPr lang="nb-NO" smtClean="0"/>
              <a:t>‹#›</a:t>
            </a:fld>
            <a:endParaRPr lang="nb-NO"/>
          </a:p>
        </p:txBody>
      </p:sp>
    </p:spTree>
    <p:extLst>
      <p:ext uri="{BB962C8B-B14F-4D97-AF65-F5344CB8AC3E}">
        <p14:creationId xmlns:p14="http://schemas.microsoft.com/office/powerpoint/2010/main" val="440656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E3D9CB3-F5E5-C857-7E3C-BF76A8EE2416}"/>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5D712D13-3CC0-CACE-3775-F7F0C7389C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37293B11-4849-3A04-AC37-DD3B76C591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7840C763-B8E9-F00F-0378-2E01DDB89F9D}"/>
              </a:ext>
            </a:extLst>
          </p:cNvPr>
          <p:cNvSpPr>
            <a:spLocks noGrp="1"/>
          </p:cNvSpPr>
          <p:nvPr>
            <p:ph type="dt" sz="half" idx="10"/>
          </p:nvPr>
        </p:nvSpPr>
        <p:spPr/>
        <p:txBody>
          <a:bodyPr/>
          <a:lstStyle/>
          <a:p>
            <a:fld id="{821B3170-3A85-4F05-900C-3C41C272DC69}" type="datetimeFigureOut">
              <a:rPr lang="nb-NO" smtClean="0"/>
              <a:t>06.10.2023</a:t>
            </a:fld>
            <a:endParaRPr lang="nb-NO"/>
          </a:p>
        </p:txBody>
      </p:sp>
      <p:sp>
        <p:nvSpPr>
          <p:cNvPr id="6" name="Plassholder for bunntekst 5">
            <a:extLst>
              <a:ext uri="{FF2B5EF4-FFF2-40B4-BE49-F238E27FC236}">
                <a16:creationId xmlns:a16="http://schemas.microsoft.com/office/drawing/2014/main" id="{9B286134-3CB8-7E39-98E1-425EF469B152}"/>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83472FE4-D461-0C5E-088C-A5E09AB9C78B}"/>
              </a:ext>
            </a:extLst>
          </p:cNvPr>
          <p:cNvSpPr>
            <a:spLocks noGrp="1"/>
          </p:cNvSpPr>
          <p:nvPr>
            <p:ph type="sldNum" sz="quarter" idx="12"/>
          </p:nvPr>
        </p:nvSpPr>
        <p:spPr/>
        <p:txBody>
          <a:bodyPr/>
          <a:lstStyle/>
          <a:p>
            <a:fld id="{112A2407-7F09-4607-8200-AEA7DBF69DFE}" type="slidenum">
              <a:rPr lang="nb-NO" smtClean="0"/>
              <a:t>‹#›</a:t>
            </a:fld>
            <a:endParaRPr lang="nb-NO"/>
          </a:p>
        </p:txBody>
      </p:sp>
    </p:spTree>
    <p:extLst>
      <p:ext uri="{BB962C8B-B14F-4D97-AF65-F5344CB8AC3E}">
        <p14:creationId xmlns:p14="http://schemas.microsoft.com/office/powerpoint/2010/main" val="3337569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9E5D4BEB-5609-5502-5FC6-89C7515A2D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123453CD-EF4B-EF28-DD84-DC41DF2E17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20BCE416-CF87-A3D4-5B92-D02842D333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1B3170-3A85-4F05-900C-3C41C272DC69}" type="datetimeFigureOut">
              <a:rPr lang="nb-NO" smtClean="0"/>
              <a:t>06.10.2023</a:t>
            </a:fld>
            <a:endParaRPr lang="nb-NO"/>
          </a:p>
        </p:txBody>
      </p:sp>
      <p:sp>
        <p:nvSpPr>
          <p:cNvPr id="5" name="Plassholder for bunntekst 4">
            <a:extLst>
              <a:ext uri="{FF2B5EF4-FFF2-40B4-BE49-F238E27FC236}">
                <a16:creationId xmlns:a16="http://schemas.microsoft.com/office/drawing/2014/main" id="{B6D6EE69-A9C4-5316-9BB0-23C673D0C3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EBAF78B1-779D-21E4-CAA9-66C4348495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2A2407-7F09-4607-8200-AEA7DBF69DFE}" type="slidenum">
              <a:rPr lang="nb-NO" smtClean="0"/>
              <a:t>‹#›</a:t>
            </a:fld>
            <a:endParaRPr lang="nb-NO"/>
          </a:p>
        </p:txBody>
      </p:sp>
    </p:spTree>
    <p:extLst>
      <p:ext uri="{BB962C8B-B14F-4D97-AF65-F5344CB8AC3E}">
        <p14:creationId xmlns:p14="http://schemas.microsoft.com/office/powerpoint/2010/main" val="2772624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p:txBody>
          <a:bodyPr/>
          <a:lstStyle/>
          <a:p>
            <a:r>
              <a:rPr lang="en-US" sz="2962" dirty="0"/>
              <a:t>Research Centre on the European Dimension of Norwegian law – start-up conference</a:t>
            </a:r>
          </a:p>
        </p:txBody>
      </p:sp>
      <p:sp>
        <p:nvSpPr>
          <p:cNvPr id="5" name="Subtitle 4"/>
          <p:cNvSpPr>
            <a:spLocks noGrp="1"/>
          </p:cNvSpPr>
          <p:nvPr>
            <p:ph type="subTitle" sz="quarter" idx="1"/>
          </p:nvPr>
        </p:nvSpPr>
        <p:spPr/>
        <p:txBody>
          <a:bodyPr/>
          <a:lstStyle/>
          <a:p>
            <a:endParaRPr lang="en-US" sz="2539" dirty="0"/>
          </a:p>
        </p:txBody>
      </p:sp>
      <p:pic>
        <p:nvPicPr>
          <p:cNvPr id="2050" name="Picture 2" descr="puzzle, norwegian flag, EU flag">
            <a:extLst>
              <a:ext uri="{FF2B5EF4-FFF2-40B4-BE49-F238E27FC236}">
                <a16:creationId xmlns:a16="http://schemas.microsoft.com/office/drawing/2014/main" id="{7FD56C59-8290-EAD7-98AF-E5F60BACDF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3132" y="3602038"/>
            <a:ext cx="5025736" cy="2824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8627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Sylinder 2">
            <a:extLst>
              <a:ext uri="{FF2B5EF4-FFF2-40B4-BE49-F238E27FC236}">
                <a16:creationId xmlns:a16="http://schemas.microsoft.com/office/drawing/2014/main" id="{B998DBFC-F8CF-EB2A-0D21-B7450B209182}"/>
              </a:ext>
            </a:extLst>
          </p:cNvPr>
          <p:cNvSpPr txBox="1"/>
          <p:nvPr/>
        </p:nvSpPr>
        <p:spPr>
          <a:xfrm>
            <a:off x="611826" y="1220097"/>
            <a:ext cx="8680438" cy="5659883"/>
          </a:xfrm>
          <a:prstGeom prst="rect">
            <a:avLst/>
          </a:prstGeom>
          <a:noFill/>
        </p:spPr>
        <p:txBody>
          <a:bodyPr wrap="square">
            <a:spAutoFit/>
          </a:bodyPr>
          <a:lstStyle/>
          <a:p>
            <a:pPr algn="l" fontAlgn="base"/>
            <a:r>
              <a:rPr lang="nb-NO" sz="1904" b="1" dirty="0" err="1">
                <a:solidFill>
                  <a:srgbClr val="000000"/>
                </a:solidFill>
                <a:latin typeface="Helvetica" panose="020B0604020202020204" pitchFamily="34" charset="0"/>
              </a:rPr>
              <a:t>Session</a:t>
            </a:r>
            <a:r>
              <a:rPr lang="nb-NO" sz="1904" b="1" dirty="0">
                <a:solidFill>
                  <a:srgbClr val="000000"/>
                </a:solidFill>
                <a:latin typeface="Helvetica" panose="020B0604020202020204" pitchFamily="34" charset="0"/>
              </a:rPr>
              <a:t> 2: </a:t>
            </a:r>
            <a:r>
              <a:rPr lang="nb-NO" sz="1904" b="1" dirty="0" err="1">
                <a:solidFill>
                  <a:srgbClr val="000000"/>
                </a:solidFill>
                <a:latin typeface="Helvetica" panose="020B0604020202020204" pitchFamily="34" charset="0"/>
              </a:rPr>
              <a:t>Compliance</a:t>
            </a:r>
            <a:r>
              <a:rPr lang="nb-NO" sz="1904" b="1" dirty="0">
                <a:solidFill>
                  <a:srgbClr val="000000"/>
                </a:solidFill>
                <a:latin typeface="Helvetica" panose="020B0604020202020204" pitchFamily="34" charset="0"/>
              </a:rPr>
              <a:t> and </a:t>
            </a:r>
            <a:r>
              <a:rPr lang="nb-NO" sz="1904" b="1" dirty="0" err="1">
                <a:solidFill>
                  <a:srgbClr val="000000"/>
                </a:solidFill>
                <a:latin typeface="Helvetica" panose="020B0604020202020204" pitchFamily="34" charset="0"/>
              </a:rPr>
              <a:t>enforcement</a:t>
            </a:r>
            <a:r>
              <a:rPr lang="nb-NO" sz="1904" b="1" dirty="0">
                <a:solidFill>
                  <a:srgbClr val="000000"/>
                </a:solidFill>
                <a:latin typeface="Helvetica" panose="020B0604020202020204" pitchFamily="34" charset="0"/>
              </a:rPr>
              <a:t> </a:t>
            </a:r>
            <a:r>
              <a:rPr lang="nb-NO" sz="1904" b="1" dirty="0" err="1">
                <a:solidFill>
                  <a:srgbClr val="000000"/>
                </a:solidFill>
                <a:latin typeface="Helvetica" panose="020B0604020202020204" pitchFamily="34" charset="0"/>
              </a:rPr>
              <a:t>of</a:t>
            </a:r>
            <a:r>
              <a:rPr lang="nb-NO" sz="1904" b="1" dirty="0">
                <a:solidFill>
                  <a:srgbClr val="000000"/>
                </a:solidFill>
                <a:latin typeface="Helvetica" panose="020B0604020202020204" pitchFamily="34" charset="0"/>
              </a:rPr>
              <a:t> EEA-</a:t>
            </a:r>
            <a:r>
              <a:rPr lang="nb-NO" sz="1904" b="1" dirty="0" err="1">
                <a:solidFill>
                  <a:srgbClr val="000000"/>
                </a:solidFill>
                <a:latin typeface="Helvetica" panose="020B0604020202020204" pitchFamily="34" charset="0"/>
              </a:rPr>
              <a:t>law</a:t>
            </a:r>
            <a:r>
              <a:rPr lang="nb-NO" sz="1904" b="1" dirty="0">
                <a:solidFill>
                  <a:srgbClr val="000000"/>
                </a:solidFill>
                <a:latin typeface="Helvetica" panose="020B0604020202020204" pitchFamily="34" charset="0"/>
              </a:rPr>
              <a:t> in Norway</a:t>
            </a:r>
            <a:br>
              <a:rPr lang="nb-NO" sz="1904" dirty="0">
                <a:solidFill>
                  <a:srgbClr val="000000"/>
                </a:solidFill>
                <a:latin typeface="Helvetica" panose="020B0604020202020204" pitchFamily="34" charset="0"/>
              </a:rPr>
            </a:br>
            <a:endParaRPr lang="nb-NO" sz="1904" dirty="0">
              <a:solidFill>
                <a:srgbClr val="000000"/>
              </a:solidFill>
              <a:latin typeface="Helvetica" panose="020B0604020202020204" pitchFamily="34" charset="0"/>
            </a:endParaRPr>
          </a:p>
          <a:p>
            <a:pPr algn="l" fontAlgn="base"/>
            <a:r>
              <a:rPr lang="nb-NO" sz="1904" dirty="0">
                <a:solidFill>
                  <a:srgbClr val="000000"/>
                </a:solidFill>
                <a:latin typeface="Helvetica" panose="020B0604020202020204" pitchFamily="34" charset="0"/>
              </a:rPr>
              <a:t>Part 2 (in Norwegian </a:t>
            </a:r>
            <a:r>
              <a:rPr lang="nb-NO" sz="1904" dirty="0" err="1">
                <a:solidFill>
                  <a:srgbClr val="000000"/>
                </a:solidFill>
                <a:latin typeface="Helvetica" panose="020B0604020202020204" pitchFamily="34" charset="0"/>
              </a:rPr>
              <a:t>language</a:t>
            </a:r>
            <a:r>
              <a:rPr lang="nb-NO" sz="1904" dirty="0">
                <a:solidFill>
                  <a:srgbClr val="000000"/>
                </a:solidFill>
                <a:latin typeface="Helvetica" panose="020B0604020202020204" pitchFamily="34" charset="0"/>
              </a:rPr>
              <a:t>)</a:t>
            </a:r>
          </a:p>
          <a:p>
            <a:r>
              <a:rPr lang="en-US" sz="1904" b="1" dirty="0">
                <a:solidFill>
                  <a:srgbClr val="000000"/>
                </a:solidFill>
                <a:latin typeface="Helvetica" panose="020B0604020202020204" pitchFamily="34" charset="0"/>
              </a:rPr>
              <a:t>Enforcement in practice - specific deep dives from various areas of law</a:t>
            </a:r>
            <a:r>
              <a:rPr lang="en-US" sz="1904" dirty="0">
                <a:solidFill>
                  <a:srgbClr val="000000"/>
                </a:solidFill>
                <a:latin typeface="Helvetica" panose="020B0604020202020204" pitchFamily="34" charset="0"/>
              </a:rPr>
              <a:t> </a:t>
            </a:r>
          </a:p>
          <a:p>
            <a:pPr algn="l" fontAlgn="base"/>
            <a:endParaRPr lang="en-US" sz="1904" dirty="0">
              <a:solidFill>
                <a:srgbClr val="000000"/>
              </a:solidFill>
              <a:latin typeface="Helvetica" panose="020B0604020202020204" pitchFamily="34" charset="0"/>
            </a:endParaRPr>
          </a:p>
          <a:p>
            <a:pPr algn="l" fontAlgn="base"/>
            <a:r>
              <a:rPr lang="en-US" sz="1904" dirty="0">
                <a:solidFill>
                  <a:srgbClr val="000000"/>
                </a:solidFill>
                <a:latin typeface="Helvetica" panose="020B0604020202020204" pitchFamily="34" charset="0"/>
              </a:rPr>
              <a:t>The Boards of Appeal Secretariat (</a:t>
            </a:r>
            <a:r>
              <a:rPr lang="en-US" sz="1904" dirty="0" err="1">
                <a:solidFill>
                  <a:srgbClr val="000000"/>
                </a:solidFill>
                <a:latin typeface="Helvetica" panose="020B0604020202020204" pitchFamily="34" charset="0"/>
              </a:rPr>
              <a:t>Klagenemndssekretariatet</a:t>
            </a:r>
            <a:r>
              <a:rPr lang="en-US" sz="1904" dirty="0">
                <a:solidFill>
                  <a:srgbClr val="000000"/>
                </a:solidFill>
                <a:latin typeface="Helvetica" panose="020B0604020202020204" pitchFamily="34" charset="0"/>
              </a:rPr>
              <a:t>), by CEO Anneline </a:t>
            </a:r>
            <a:r>
              <a:rPr lang="en-US" sz="1904" dirty="0" err="1">
                <a:solidFill>
                  <a:srgbClr val="000000"/>
                </a:solidFill>
                <a:latin typeface="Helvetica" panose="020B0604020202020204" pitchFamily="34" charset="0"/>
              </a:rPr>
              <a:t>Vingsgård</a:t>
            </a:r>
            <a:endParaRPr lang="en-US" sz="1904" dirty="0">
              <a:solidFill>
                <a:srgbClr val="000000"/>
              </a:solidFill>
              <a:latin typeface="Helvetica" panose="020B0604020202020204" pitchFamily="34" charset="0"/>
            </a:endParaRPr>
          </a:p>
          <a:p>
            <a:pPr algn="l" fontAlgn="base"/>
            <a:endParaRPr lang="en-US" sz="1904" dirty="0">
              <a:solidFill>
                <a:srgbClr val="000000"/>
              </a:solidFill>
              <a:latin typeface="Helvetica" panose="020B0604020202020204" pitchFamily="34" charset="0"/>
            </a:endParaRPr>
          </a:p>
          <a:p>
            <a:pPr algn="l" fontAlgn="base"/>
            <a:r>
              <a:rPr lang="en-US" sz="1904" dirty="0">
                <a:solidFill>
                  <a:srgbClr val="000000"/>
                </a:solidFill>
                <a:latin typeface="Helvetica" panose="020B0604020202020204" pitchFamily="34" charset="0"/>
              </a:rPr>
              <a:t>The Anti-Discrimination Tribunal by senior adviser Sunniva </a:t>
            </a:r>
            <a:r>
              <a:rPr lang="en-US" sz="1904" dirty="0" err="1">
                <a:solidFill>
                  <a:srgbClr val="000000"/>
                </a:solidFill>
                <a:latin typeface="Helvetica" panose="020B0604020202020204" pitchFamily="34" charset="0"/>
              </a:rPr>
              <a:t>Ingermårsen</a:t>
            </a:r>
            <a:endParaRPr lang="en-US" sz="1904" dirty="0">
              <a:solidFill>
                <a:srgbClr val="000000"/>
              </a:solidFill>
              <a:latin typeface="Helvetica" panose="020B0604020202020204" pitchFamily="34" charset="0"/>
            </a:endParaRPr>
          </a:p>
          <a:p>
            <a:pPr algn="l" fontAlgn="base"/>
            <a:endParaRPr lang="en-US" sz="1904" dirty="0">
              <a:solidFill>
                <a:srgbClr val="000000"/>
              </a:solidFill>
              <a:latin typeface="Helvetica" panose="020B0604020202020204" pitchFamily="34" charset="0"/>
            </a:endParaRPr>
          </a:p>
          <a:p>
            <a:pPr algn="l" fontAlgn="base"/>
            <a:r>
              <a:rPr lang="en-US" sz="1904" dirty="0">
                <a:solidFill>
                  <a:srgbClr val="000000"/>
                </a:solidFill>
                <a:latin typeface="Helvetica" panose="020B0604020202020204" pitchFamily="34" charset="0"/>
              </a:rPr>
              <a:t>The Financial Supervisory Authority by Ann </a:t>
            </a:r>
            <a:r>
              <a:rPr lang="en-US" sz="1904" dirty="0" err="1">
                <a:solidFill>
                  <a:srgbClr val="000000"/>
                </a:solidFill>
                <a:latin typeface="Helvetica" panose="020B0604020202020204" pitchFamily="34" charset="0"/>
              </a:rPr>
              <a:t>Viljugrein</a:t>
            </a:r>
            <a:r>
              <a:rPr lang="en-US" sz="1904" dirty="0">
                <a:solidFill>
                  <a:srgbClr val="000000"/>
                </a:solidFill>
                <a:latin typeface="Helvetica" panose="020B0604020202020204" pitchFamily="34" charset="0"/>
              </a:rPr>
              <a:t> </a:t>
            </a:r>
          </a:p>
          <a:p>
            <a:pPr algn="l" fontAlgn="base"/>
            <a:endParaRPr lang="en-US" sz="1904" dirty="0">
              <a:solidFill>
                <a:srgbClr val="000000"/>
              </a:solidFill>
              <a:latin typeface="Helvetica" panose="020B0604020202020204" pitchFamily="34" charset="0"/>
            </a:endParaRPr>
          </a:p>
          <a:p>
            <a:pPr algn="l" fontAlgn="base"/>
            <a:r>
              <a:rPr lang="en-US" sz="1904" dirty="0">
                <a:solidFill>
                  <a:srgbClr val="000000"/>
                </a:solidFill>
                <a:latin typeface="Helvetica" panose="020B0604020202020204" pitchFamily="34" charset="0"/>
              </a:rPr>
              <a:t>The consumer field by Vebjørn Wold, Doctoral Research Fellow - Department of Private Law, University of Oslo</a:t>
            </a:r>
          </a:p>
          <a:p>
            <a:pPr algn="l" fontAlgn="base"/>
            <a:endParaRPr lang="en-US" sz="1904" dirty="0">
              <a:solidFill>
                <a:srgbClr val="000000"/>
              </a:solidFill>
              <a:latin typeface="Helvetica" panose="020B0604020202020204" pitchFamily="34" charset="0"/>
            </a:endParaRPr>
          </a:p>
          <a:p>
            <a:pPr algn="l" fontAlgn="base"/>
            <a:r>
              <a:rPr lang="en-US" sz="1904" dirty="0">
                <a:solidFill>
                  <a:srgbClr val="000000"/>
                </a:solidFill>
                <a:latin typeface="Helvetica" panose="020B0604020202020204" pitchFamily="34" charset="0"/>
              </a:rPr>
              <a:t>The National Insurance Court by Leif Erlend Johannessen, head of the court's EEA committee</a:t>
            </a:r>
          </a:p>
          <a:p>
            <a:endParaRPr lang="en-US" sz="1904" dirty="0">
              <a:solidFill>
                <a:srgbClr val="000000"/>
              </a:solidFill>
              <a:latin typeface="Helvetica" panose="020B0604020202020204" pitchFamily="34" charset="0"/>
            </a:endParaRPr>
          </a:p>
          <a:p>
            <a:pPr algn="l" fontAlgn="base"/>
            <a:endParaRPr lang="nb-NO" sz="1904" dirty="0">
              <a:solidFill>
                <a:srgbClr val="000000"/>
              </a:solidFill>
              <a:latin typeface="Helvetica" panose="020B0604020202020204" pitchFamily="34" charset="0"/>
            </a:endParaRPr>
          </a:p>
        </p:txBody>
      </p:sp>
    </p:spTree>
    <p:extLst>
      <p:ext uri="{BB962C8B-B14F-4D97-AF65-F5344CB8AC3E}">
        <p14:creationId xmlns:p14="http://schemas.microsoft.com/office/powerpoint/2010/main" val="2154172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Sylinder 2">
            <a:extLst>
              <a:ext uri="{FF2B5EF4-FFF2-40B4-BE49-F238E27FC236}">
                <a16:creationId xmlns:a16="http://schemas.microsoft.com/office/drawing/2014/main" id="{99F64B88-C0C2-B481-F10E-36B9E8959D9E}"/>
              </a:ext>
            </a:extLst>
          </p:cNvPr>
          <p:cNvSpPr txBox="1"/>
          <p:nvPr/>
        </p:nvSpPr>
        <p:spPr>
          <a:xfrm>
            <a:off x="1678193" y="1905618"/>
            <a:ext cx="7384164" cy="1850507"/>
          </a:xfrm>
          <a:prstGeom prst="rect">
            <a:avLst/>
          </a:prstGeom>
          <a:noFill/>
        </p:spPr>
        <p:txBody>
          <a:bodyPr wrap="square">
            <a:spAutoFit/>
          </a:bodyPr>
          <a:lstStyle/>
          <a:p>
            <a:pPr algn="l" fontAlgn="base"/>
            <a:r>
              <a:rPr lang="en-US" sz="1904" b="1" dirty="0">
                <a:solidFill>
                  <a:srgbClr val="000000"/>
                </a:solidFill>
                <a:latin typeface="Helvetica" panose="020B0604020202020204" pitchFamily="34" charset="0"/>
              </a:rPr>
              <a:t>Session 3: Teaching in EU/EEA law (in Norwegian language)</a:t>
            </a:r>
          </a:p>
          <a:p>
            <a:pPr algn="l" fontAlgn="base"/>
            <a:endParaRPr lang="en-US" sz="1904" b="1" dirty="0">
              <a:solidFill>
                <a:srgbClr val="000000"/>
              </a:solidFill>
              <a:latin typeface="Helvetica" panose="020B0604020202020204" pitchFamily="34" charset="0"/>
            </a:endParaRPr>
          </a:p>
          <a:p>
            <a:pPr algn="l" fontAlgn="base"/>
            <a:r>
              <a:rPr lang="en-US" sz="1904" dirty="0">
                <a:solidFill>
                  <a:srgbClr val="000000"/>
                </a:solidFill>
                <a:latin typeface="Helvetica" panose="020B0604020202020204" pitchFamily="34" charset="0"/>
              </a:rPr>
              <a:t>Outline for a teaching model: Professor Erling Hjelmeng, University of Oslo</a:t>
            </a:r>
          </a:p>
          <a:p>
            <a:br>
              <a:rPr lang="en-US" sz="1904" dirty="0"/>
            </a:br>
            <a:endParaRPr lang="nb-NO" sz="1904" dirty="0"/>
          </a:p>
        </p:txBody>
      </p:sp>
    </p:spTree>
    <p:extLst>
      <p:ext uri="{BB962C8B-B14F-4D97-AF65-F5344CB8AC3E}">
        <p14:creationId xmlns:p14="http://schemas.microsoft.com/office/powerpoint/2010/main" val="2803634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njoy - Crunchbase Company Profile &amp; Funding">
            <a:extLst>
              <a:ext uri="{FF2B5EF4-FFF2-40B4-BE49-F238E27FC236}">
                <a16:creationId xmlns:a16="http://schemas.microsoft.com/office/drawing/2014/main" id="{BF9DA324-6813-6D88-2E5B-4E939C3C5E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1" y="0"/>
            <a:ext cx="6858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9984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333" y="382237"/>
            <a:ext cx="10559036" cy="1143560"/>
          </a:xfrm>
        </p:spPr>
        <p:txBody>
          <a:bodyPr>
            <a:normAutofit fontScale="90000"/>
          </a:bodyPr>
          <a:lstStyle/>
          <a:p>
            <a:r>
              <a:rPr lang="en-US" dirty="0"/>
              <a:t>Research Centre on the European Dimension of Norwegian Law</a:t>
            </a:r>
            <a:endParaRPr lang="nb-NO" dirty="0"/>
          </a:p>
        </p:txBody>
      </p:sp>
      <p:sp>
        <p:nvSpPr>
          <p:cNvPr id="3" name="Content Placeholder 2"/>
          <p:cNvSpPr>
            <a:spLocks noGrp="1"/>
          </p:cNvSpPr>
          <p:nvPr>
            <p:ph idx="1"/>
          </p:nvPr>
        </p:nvSpPr>
        <p:spPr>
          <a:xfrm>
            <a:off x="348155" y="1372435"/>
            <a:ext cx="11806209" cy="5409396"/>
          </a:xfrm>
        </p:spPr>
        <p:txBody>
          <a:bodyPr>
            <a:normAutofit/>
          </a:bodyPr>
          <a:lstStyle/>
          <a:p>
            <a:endParaRPr lang="nb-NO" dirty="0"/>
          </a:p>
          <a:p>
            <a:r>
              <a:rPr lang="nb-NO" dirty="0"/>
              <a:t>Call by </a:t>
            </a:r>
            <a:r>
              <a:rPr lang="nb-NO" dirty="0" err="1"/>
              <a:t>the</a:t>
            </a:r>
            <a:r>
              <a:rPr lang="nb-NO" dirty="0"/>
              <a:t> NCR summer 2022, </a:t>
            </a:r>
            <a:r>
              <a:rPr lang="nb-NO" dirty="0" err="1"/>
              <a:t>application</a:t>
            </a:r>
            <a:r>
              <a:rPr lang="nb-NO" dirty="0"/>
              <a:t> deadline 21/9</a:t>
            </a:r>
          </a:p>
          <a:p>
            <a:r>
              <a:rPr lang="nb-NO" dirty="0"/>
              <a:t>42 </a:t>
            </a:r>
            <a:r>
              <a:rPr lang="nb-NO" dirty="0" err="1"/>
              <a:t>mill</a:t>
            </a:r>
            <a:r>
              <a:rPr lang="nb-NO" dirty="0"/>
              <a:t> NOK for </a:t>
            </a:r>
            <a:r>
              <a:rPr lang="nb-NO" dirty="0" err="1"/>
              <a:t>two</a:t>
            </a:r>
            <a:r>
              <a:rPr lang="nb-NO" dirty="0"/>
              <a:t> </a:t>
            </a:r>
            <a:r>
              <a:rPr lang="nb-NO" dirty="0" err="1"/>
              <a:t>research</a:t>
            </a:r>
            <a:r>
              <a:rPr lang="nb-NO" dirty="0"/>
              <a:t> </a:t>
            </a:r>
            <a:r>
              <a:rPr lang="nb-NO" dirty="0" err="1"/>
              <a:t>centres</a:t>
            </a:r>
            <a:r>
              <a:rPr lang="nb-NO" dirty="0"/>
              <a:t> </a:t>
            </a:r>
            <a:r>
              <a:rPr lang="nb-NO" dirty="0" err="1"/>
              <a:t>dedicated</a:t>
            </a:r>
            <a:r>
              <a:rPr lang="nb-NO" dirty="0"/>
              <a:t> to </a:t>
            </a:r>
            <a:r>
              <a:rPr lang="nb-NO" dirty="0" err="1"/>
              <a:t>institutions</a:t>
            </a:r>
            <a:r>
              <a:rPr lang="nb-NO" dirty="0"/>
              <a:t> </a:t>
            </a:r>
            <a:r>
              <a:rPr lang="nb-NO" dirty="0" err="1"/>
              <a:t>holding</a:t>
            </a:r>
            <a:r>
              <a:rPr lang="nb-NO" dirty="0"/>
              <a:t> master programs in </a:t>
            </a:r>
            <a:r>
              <a:rPr lang="nb-NO" dirty="0" err="1"/>
              <a:t>law</a:t>
            </a:r>
            <a:endParaRPr lang="nb-NO" dirty="0"/>
          </a:p>
          <a:p>
            <a:r>
              <a:rPr lang="nb-NO" dirty="0" err="1"/>
              <a:t>Obvious</a:t>
            </a:r>
            <a:r>
              <a:rPr lang="nb-NO" dirty="0"/>
              <a:t> </a:t>
            </a:r>
            <a:r>
              <a:rPr lang="nb-NO" dirty="0" err="1"/>
              <a:t>background</a:t>
            </a:r>
            <a:r>
              <a:rPr lang="nb-NO" dirty="0"/>
              <a:t>: The NAV </a:t>
            </a:r>
            <a:r>
              <a:rPr lang="nb-NO" dirty="0" err="1"/>
              <a:t>scandal</a:t>
            </a:r>
            <a:endParaRPr lang="nb-NO" dirty="0"/>
          </a:p>
          <a:p>
            <a:r>
              <a:rPr lang="nb-NO" dirty="0" err="1"/>
              <a:t>Two</a:t>
            </a:r>
            <a:r>
              <a:rPr lang="nb-NO" dirty="0"/>
              <a:t> </a:t>
            </a:r>
            <a:r>
              <a:rPr lang="nb-NO" dirty="0" err="1"/>
              <a:t>applications</a:t>
            </a:r>
            <a:r>
              <a:rPr lang="nb-NO" dirty="0"/>
              <a:t>: UiO (with UiT) og UiB (med </a:t>
            </a:r>
            <a:r>
              <a:rPr lang="nb-NO" dirty="0" err="1"/>
              <a:t>UiS</a:t>
            </a:r>
            <a:r>
              <a:rPr lang="nb-NO" dirty="0"/>
              <a:t> </a:t>
            </a:r>
            <a:r>
              <a:rPr lang="nb-NO" dirty="0" err="1"/>
              <a:t>ogUiA</a:t>
            </a:r>
            <a:r>
              <a:rPr lang="nb-NO" dirty="0"/>
              <a:t>). </a:t>
            </a:r>
            <a:r>
              <a:rPr lang="nb-NO" dirty="0" err="1"/>
              <a:t>Both</a:t>
            </a:r>
            <a:r>
              <a:rPr lang="nb-NO" dirty="0"/>
              <a:t> </a:t>
            </a:r>
            <a:r>
              <a:rPr lang="nb-NO" dirty="0" err="1"/>
              <a:t>applications</a:t>
            </a:r>
            <a:r>
              <a:rPr lang="nb-NO" dirty="0"/>
              <a:t> </a:t>
            </a:r>
            <a:r>
              <a:rPr lang="nb-NO" dirty="0" err="1"/>
              <a:t>were</a:t>
            </a:r>
            <a:r>
              <a:rPr lang="nb-NO" dirty="0"/>
              <a:t> </a:t>
            </a:r>
            <a:r>
              <a:rPr lang="nb-NO" dirty="0" err="1"/>
              <a:t>granted</a:t>
            </a:r>
            <a:r>
              <a:rPr lang="nb-NO" dirty="0"/>
              <a:t> in </a:t>
            </a:r>
            <a:r>
              <a:rPr lang="nb-NO" dirty="0" err="1"/>
              <a:t>December</a:t>
            </a:r>
            <a:r>
              <a:rPr lang="nb-NO" dirty="0"/>
              <a:t> 2022. </a:t>
            </a:r>
            <a:r>
              <a:rPr lang="nb-NO" dirty="0" err="1"/>
              <a:t>Revised</a:t>
            </a:r>
            <a:r>
              <a:rPr lang="nb-NO" dirty="0"/>
              <a:t> </a:t>
            </a:r>
            <a:r>
              <a:rPr lang="nb-NO" dirty="0" err="1"/>
              <a:t>application</a:t>
            </a:r>
            <a:r>
              <a:rPr lang="nb-NO" dirty="0"/>
              <a:t> by 28/2-23</a:t>
            </a:r>
          </a:p>
          <a:p>
            <a:pPr lvl="1"/>
            <a:r>
              <a:rPr lang="nb-NO" dirty="0"/>
              <a:t>UiO: Research Centre </a:t>
            </a:r>
            <a:r>
              <a:rPr lang="nb-NO" dirty="0" err="1"/>
              <a:t>on</a:t>
            </a:r>
            <a:r>
              <a:rPr lang="nb-NO" dirty="0"/>
              <a:t> </a:t>
            </a:r>
            <a:r>
              <a:rPr lang="nb-NO" dirty="0" err="1"/>
              <a:t>the</a:t>
            </a:r>
            <a:r>
              <a:rPr lang="nb-NO" dirty="0"/>
              <a:t> European Dimension </a:t>
            </a:r>
            <a:r>
              <a:rPr lang="nb-NO" dirty="0" err="1"/>
              <a:t>of</a:t>
            </a:r>
            <a:r>
              <a:rPr lang="nb-NO" dirty="0"/>
              <a:t> Norwegian Law</a:t>
            </a:r>
          </a:p>
          <a:p>
            <a:pPr marL="483626" lvl="1" indent="0">
              <a:buNone/>
            </a:pPr>
            <a:r>
              <a:rPr lang="nb-NO" dirty="0"/>
              <a:t> (EURNOR)</a:t>
            </a:r>
          </a:p>
          <a:p>
            <a:pPr marL="1283726" lvl="2" indent="-342900"/>
            <a:r>
              <a:rPr lang="nb-NO" dirty="0"/>
              <a:t>The </a:t>
            </a:r>
            <a:r>
              <a:rPr lang="nb-NO" dirty="0" err="1"/>
              <a:t>role</a:t>
            </a:r>
            <a:r>
              <a:rPr lang="nb-NO" dirty="0"/>
              <a:t> </a:t>
            </a:r>
            <a:r>
              <a:rPr lang="nb-NO" dirty="0" err="1"/>
              <a:t>of</a:t>
            </a:r>
            <a:r>
              <a:rPr lang="nb-NO" dirty="0"/>
              <a:t>/</a:t>
            </a:r>
            <a:r>
              <a:rPr lang="nb-NO" dirty="0" err="1"/>
              <a:t>relationship</a:t>
            </a:r>
            <a:r>
              <a:rPr lang="nb-NO" dirty="0"/>
              <a:t> to Centre for European Law, UiO (</a:t>
            </a:r>
            <a:r>
              <a:rPr lang="nb-NO" dirty="0" err="1"/>
              <a:t>since</a:t>
            </a:r>
            <a:r>
              <a:rPr lang="nb-NO" dirty="0"/>
              <a:t> 1989)</a:t>
            </a:r>
          </a:p>
          <a:p>
            <a:pPr lvl="1"/>
            <a:r>
              <a:rPr lang="nb-NO" dirty="0"/>
              <a:t>UiB: </a:t>
            </a:r>
            <a:r>
              <a:rPr lang="en-US" dirty="0"/>
              <a:t>Centre on the Europeanisation of Norwegian Law (CENTENOL) (focusing on free movement of persons)</a:t>
            </a:r>
            <a:endParaRPr lang="nb-NO" dirty="0"/>
          </a:p>
          <a:p>
            <a:pPr marL="483626" lvl="1" indent="0">
              <a:buNone/>
            </a:pPr>
            <a:endParaRPr lang="nb-NO" dirty="0"/>
          </a:p>
        </p:txBody>
      </p:sp>
    </p:spTree>
    <p:extLst>
      <p:ext uri="{BB962C8B-B14F-4D97-AF65-F5344CB8AC3E}">
        <p14:creationId xmlns:p14="http://schemas.microsoft.com/office/powerpoint/2010/main" val="3125067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996" y="534575"/>
            <a:ext cx="9522804" cy="1446626"/>
          </a:xfrm>
        </p:spPr>
        <p:txBody>
          <a:bodyPr/>
          <a:lstStyle/>
          <a:p>
            <a:r>
              <a:rPr lang="nb-NO" dirty="0" err="1"/>
              <a:t>Primary</a:t>
            </a:r>
            <a:r>
              <a:rPr lang="nb-NO" dirty="0"/>
              <a:t> </a:t>
            </a:r>
            <a:r>
              <a:rPr lang="nb-NO" dirty="0" err="1"/>
              <a:t>objective</a:t>
            </a:r>
            <a:endParaRPr lang="nb-NO" dirty="0"/>
          </a:p>
        </p:txBody>
      </p:sp>
      <p:sp>
        <p:nvSpPr>
          <p:cNvPr id="3" name="Content Placeholder 2"/>
          <p:cNvSpPr>
            <a:spLocks noGrp="1"/>
          </p:cNvSpPr>
          <p:nvPr>
            <p:ph idx="1"/>
          </p:nvPr>
        </p:nvSpPr>
        <p:spPr>
          <a:xfrm>
            <a:off x="687996" y="1677112"/>
            <a:ext cx="9980006" cy="5180889"/>
          </a:xfrm>
        </p:spPr>
        <p:txBody>
          <a:bodyPr/>
          <a:lstStyle/>
          <a:p>
            <a:pPr lvl="2"/>
            <a:endParaRPr lang="en-US" sz="1600" dirty="0"/>
          </a:p>
          <a:p>
            <a:pPr marL="0" indent="0">
              <a:buNone/>
            </a:pPr>
            <a:r>
              <a:rPr lang="en-US" dirty="0"/>
              <a:t>Ensure better integration of EEA law and domestic (Norwegian) law, by improving the understanding of the complexity of the legal questions arising from the integration of EEA law in Norwegian law as well as the underlying causes for misapplication of EEA law, thereby reducing the risk of future wrongful application of EEA law </a:t>
            </a:r>
            <a:endParaRPr lang="en-US" sz="2116" dirty="0"/>
          </a:p>
          <a:p>
            <a:pPr marL="0" indent="0">
              <a:buNone/>
            </a:pPr>
            <a:endParaRPr lang="en-US" sz="2116" dirty="0"/>
          </a:p>
          <a:p>
            <a:pPr marL="0" indent="0">
              <a:buNone/>
            </a:pPr>
            <a:endParaRPr lang="en-US" sz="2116" dirty="0"/>
          </a:p>
          <a:p>
            <a:pPr marL="0" indent="0">
              <a:buNone/>
            </a:pPr>
            <a:endParaRPr lang="nb-NO" sz="2116" dirty="0"/>
          </a:p>
          <a:p>
            <a:pPr marL="457220" lvl="1" indent="0">
              <a:buNone/>
            </a:pPr>
            <a:endParaRPr lang="nb-NO" dirty="0"/>
          </a:p>
        </p:txBody>
      </p:sp>
    </p:spTree>
    <p:extLst>
      <p:ext uri="{BB962C8B-B14F-4D97-AF65-F5344CB8AC3E}">
        <p14:creationId xmlns:p14="http://schemas.microsoft.com/office/powerpoint/2010/main" val="2892479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Research questions</a:t>
            </a:r>
          </a:p>
        </p:txBody>
      </p:sp>
      <p:sp>
        <p:nvSpPr>
          <p:cNvPr id="3" name="Content Placeholder 2"/>
          <p:cNvSpPr>
            <a:spLocks noGrp="1"/>
          </p:cNvSpPr>
          <p:nvPr>
            <p:ph idx="1"/>
          </p:nvPr>
        </p:nvSpPr>
        <p:spPr/>
        <p:txBody>
          <a:bodyPr/>
          <a:lstStyle/>
          <a:p>
            <a:pPr marL="0" indent="0">
              <a:buNone/>
            </a:pPr>
            <a:endParaRPr lang="nb-NO" dirty="0"/>
          </a:p>
          <a:p>
            <a:pPr marL="544079" indent="-544079">
              <a:buFont typeface="+mj-lt"/>
              <a:buAutoNum type="arabicPeriod"/>
            </a:pPr>
            <a:r>
              <a:rPr lang="en-US" dirty="0"/>
              <a:t>What are the challenges of </a:t>
            </a:r>
            <a:r>
              <a:rPr lang="en-US" i="1" dirty="0"/>
              <a:t>discovering </a:t>
            </a:r>
            <a:r>
              <a:rPr lang="en-US" dirty="0"/>
              <a:t>the EEA dimension? </a:t>
            </a:r>
          </a:p>
          <a:p>
            <a:pPr marL="544079" indent="-544079">
              <a:buFont typeface="+mj-lt"/>
              <a:buAutoNum type="arabicPeriod"/>
            </a:pPr>
            <a:r>
              <a:rPr lang="en-US" dirty="0"/>
              <a:t>What are the challenges in </a:t>
            </a:r>
            <a:r>
              <a:rPr lang="en-US" i="1" dirty="0"/>
              <a:t>interpreting and applying </a:t>
            </a:r>
            <a:r>
              <a:rPr lang="en-US" dirty="0"/>
              <a:t>EEA law? </a:t>
            </a:r>
          </a:p>
          <a:p>
            <a:pPr marL="544079" indent="-544079">
              <a:buFont typeface="+mj-lt"/>
              <a:buAutoNum type="arabicPeriod"/>
            </a:pPr>
            <a:r>
              <a:rPr lang="en-US" dirty="0"/>
              <a:t>How may potential tensions between EEA law and domestic law be </a:t>
            </a:r>
            <a:r>
              <a:rPr lang="en-US" i="1" dirty="0"/>
              <a:t>addressed</a:t>
            </a:r>
            <a:r>
              <a:rPr lang="en-US" dirty="0"/>
              <a:t>? </a:t>
            </a:r>
          </a:p>
          <a:p>
            <a:pPr marL="544079" indent="-544079">
              <a:buFont typeface="+mj-lt"/>
              <a:buAutoNum type="arabicPeriod"/>
            </a:pPr>
            <a:endParaRPr lang="en-US" dirty="0"/>
          </a:p>
          <a:p>
            <a:pPr marL="544079" indent="-544079">
              <a:buFont typeface="+mj-lt"/>
              <a:buAutoNum type="arabicPeriod"/>
            </a:pPr>
            <a:endParaRPr lang="en-US" dirty="0"/>
          </a:p>
          <a:p>
            <a:pPr marL="544079" indent="-544079">
              <a:buFont typeface="+mj-lt"/>
              <a:buAutoNum type="arabicPeriod"/>
            </a:pPr>
            <a:endParaRPr lang="nb-NO" dirty="0"/>
          </a:p>
          <a:p>
            <a:pPr marL="0" indent="0">
              <a:buNone/>
            </a:pPr>
            <a:endParaRPr lang="nb-NO" dirty="0"/>
          </a:p>
          <a:p>
            <a:pPr marL="544079" indent="-544079">
              <a:buFont typeface="+mj-lt"/>
              <a:buAutoNum type="arabicPeriod"/>
            </a:pPr>
            <a:endParaRPr lang="nb-NO" dirty="0"/>
          </a:p>
        </p:txBody>
      </p:sp>
    </p:spTree>
    <p:extLst>
      <p:ext uri="{BB962C8B-B14F-4D97-AF65-F5344CB8AC3E}">
        <p14:creationId xmlns:p14="http://schemas.microsoft.com/office/powerpoint/2010/main" val="327272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487" y="61802"/>
            <a:ext cx="9751313" cy="1598964"/>
          </a:xfrm>
        </p:spPr>
        <p:txBody>
          <a:bodyPr/>
          <a:lstStyle/>
          <a:p>
            <a:r>
              <a:rPr lang="en-US" dirty="0"/>
              <a:t>Organization: 5 work packages (WPs)</a:t>
            </a:r>
            <a:endParaRPr lang="nb-NO" dirty="0"/>
          </a:p>
        </p:txBody>
      </p:sp>
      <p:sp>
        <p:nvSpPr>
          <p:cNvPr id="3" name="Content Placeholder 2"/>
          <p:cNvSpPr>
            <a:spLocks noGrp="1"/>
          </p:cNvSpPr>
          <p:nvPr>
            <p:ph idx="1"/>
          </p:nvPr>
        </p:nvSpPr>
        <p:spPr>
          <a:xfrm>
            <a:off x="611826" y="1296266"/>
            <a:ext cx="9980006" cy="5180889"/>
          </a:xfrm>
        </p:spPr>
        <p:txBody>
          <a:bodyPr>
            <a:normAutofit fontScale="92500" lnSpcReduction="20000"/>
          </a:bodyPr>
          <a:lstStyle/>
          <a:p>
            <a:pPr lvl="2"/>
            <a:endParaRPr lang="en-US" sz="1600" dirty="0"/>
          </a:p>
          <a:p>
            <a:pPr marL="0" indent="0">
              <a:buNone/>
            </a:pPr>
            <a:r>
              <a:rPr lang="en-US" sz="2116" dirty="0"/>
              <a:t>WP1: EU law and EEA law and their interrelationship</a:t>
            </a:r>
          </a:p>
          <a:p>
            <a:pPr marL="0" indent="0">
              <a:buNone/>
            </a:pPr>
            <a:r>
              <a:rPr lang="en-US" sz="2116" dirty="0"/>
              <a:t>	</a:t>
            </a:r>
            <a:r>
              <a:rPr lang="en-US" sz="1900" dirty="0"/>
              <a:t>Various features of EU/EEA law that provide challenges for correct implementation of EEA law 	in domestic law will be investigated</a:t>
            </a:r>
          </a:p>
          <a:p>
            <a:pPr marL="0" indent="0">
              <a:buNone/>
            </a:pPr>
            <a:endParaRPr lang="en-US" sz="2116" dirty="0"/>
          </a:p>
          <a:p>
            <a:pPr marL="0" indent="0">
              <a:buNone/>
            </a:pPr>
            <a:r>
              <a:rPr lang="en-US" sz="2116" dirty="0"/>
              <a:t>WP2: Methodological challenges to interpreting Norwegian law consistently with EEA law</a:t>
            </a:r>
          </a:p>
          <a:p>
            <a:pPr marL="0" indent="0">
              <a:buNone/>
            </a:pPr>
            <a:r>
              <a:rPr lang="en-US" sz="2116" dirty="0"/>
              <a:t>	</a:t>
            </a:r>
            <a:r>
              <a:rPr lang="en-US" sz="1900" dirty="0"/>
              <a:t>Use of various legal techniques in the implementation process</a:t>
            </a:r>
          </a:p>
          <a:p>
            <a:pPr marL="0" indent="0">
              <a:buNone/>
            </a:pPr>
            <a:r>
              <a:rPr lang="en-US" sz="1900" dirty="0"/>
              <a:t>	Methodological variances between legal systems</a:t>
            </a:r>
            <a:endParaRPr lang="nb-NO" sz="1900" dirty="0"/>
          </a:p>
          <a:p>
            <a:pPr marL="0" indent="0">
              <a:buNone/>
            </a:pPr>
            <a:endParaRPr lang="en-US" sz="1900" dirty="0"/>
          </a:p>
          <a:p>
            <a:pPr marL="0" indent="0">
              <a:buNone/>
            </a:pPr>
            <a:r>
              <a:rPr lang="en-US" sz="2116" dirty="0"/>
              <a:t>WP3: </a:t>
            </a:r>
            <a:r>
              <a:rPr lang="nb-NO" sz="2116" dirty="0" err="1"/>
              <a:t>Governance</a:t>
            </a:r>
            <a:r>
              <a:rPr lang="nb-NO" sz="2116" dirty="0"/>
              <a:t> and </a:t>
            </a:r>
            <a:r>
              <a:rPr lang="nb-NO" sz="2116" dirty="0" err="1"/>
              <a:t>rights</a:t>
            </a:r>
            <a:endParaRPr lang="nb-NO" sz="2116" dirty="0"/>
          </a:p>
          <a:p>
            <a:pPr marL="0" indent="0">
              <a:buNone/>
            </a:pPr>
            <a:r>
              <a:rPr lang="nb-NO" sz="2116" dirty="0"/>
              <a:t>	</a:t>
            </a:r>
            <a:r>
              <a:rPr lang="nb-NO" sz="2200" dirty="0"/>
              <a:t>The legislators, </a:t>
            </a:r>
            <a:r>
              <a:rPr lang="nb-NO" sz="2200" dirty="0" err="1"/>
              <a:t>courts</a:t>
            </a:r>
            <a:r>
              <a:rPr lang="nb-NO" sz="2200" dirty="0"/>
              <a:t> og </a:t>
            </a:r>
            <a:r>
              <a:rPr lang="nb-NO" sz="2200" dirty="0" err="1"/>
              <a:t>public</a:t>
            </a:r>
            <a:r>
              <a:rPr lang="nb-NO" sz="2200" dirty="0"/>
              <a:t> </a:t>
            </a:r>
            <a:r>
              <a:rPr lang="nb-NO" sz="2200" dirty="0" err="1"/>
              <a:t>administration</a:t>
            </a:r>
            <a:r>
              <a:rPr lang="nb-NO" sz="2200" dirty="0"/>
              <a:t> </a:t>
            </a:r>
            <a:r>
              <a:rPr lang="nb-NO" sz="2200" dirty="0" err="1"/>
              <a:t>facing</a:t>
            </a:r>
            <a:r>
              <a:rPr lang="nb-NO" sz="2200" dirty="0"/>
              <a:t> </a:t>
            </a:r>
            <a:r>
              <a:rPr lang="nb-NO" sz="2200" dirty="0" err="1"/>
              <a:t>the</a:t>
            </a:r>
            <a:r>
              <a:rPr lang="nb-NO" sz="2200" dirty="0"/>
              <a:t> </a:t>
            </a:r>
            <a:r>
              <a:rPr lang="nb-NO" sz="2200" dirty="0" err="1"/>
              <a:t>challenges</a:t>
            </a:r>
            <a:endParaRPr lang="en-US" sz="2200" dirty="0"/>
          </a:p>
          <a:p>
            <a:pPr marL="0" indent="0">
              <a:buNone/>
            </a:pPr>
            <a:endParaRPr lang="en-US" sz="2116" dirty="0"/>
          </a:p>
          <a:p>
            <a:pPr marL="0" indent="0">
              <a:buNone/>
            </a:pPr>
            <a:r>
              <a:rPr lang="en-US" sz="2116" dirty="0"/>
              <a:t>WP4: </a:t>
            </a:r>
            <a:r>
              <a:rPr lang="nb-NO" sz="2116" dirty="0" err="1"/>
              <a:t>Teaching</a:t>
            </a:r>
            <a:r>
              <a:rPr lang="nb-NO" sz="2116" dirty="0"/>
              <a:t> and </a:t>
            </a:r>
            <a:r>
              <a:rPr lang="nb-NO" sz="2116" dirty="0" err="1"/>
              <a:t>education</a:t>
            </a:r>
            <a:endParaRPr lang="en-US" sz="2116" dirty="0"/>
          </a:p>
          <a:p>
            <a:pPr marL="0" indent="0">
              <a:buNone/>
            </a:pPr>
            <a:endParaRPr lang="en-US" sz="2116" dirty="0"/>
          </a:p>
          <a:p>
            <a:pPr marL="0" indent="0">
              <a:buNone/>
            </a:pPr>
            <a:r>
              <a:rPr lang="en-US" sz="2116" dirty="0"/>
              <a:t>WP5: </a:t>
            </a:r>
            <a:r>
              <a:rPr lang="nb-NO" sz="2116" dirty="0"/>
              <a:t>Administration, </a:t>
            </a:r>
            <a:r>
              <a:rPr lang="nb-NO" sz="2116" dirty="0" err="1"/>
              <a:t>coordination</a:t>
            </a:r>
            <a:r>
              <a:rPr lang="nb-NO" sz="2116" dirty="0"/>
              <a:t> and </a:t>
            </a:r>
            <a:r>
              <a:rPr lang="nb-NO" sz="2116" dirty="0" err="1"/>
              <a:t>dissemination</a:t>
            </a:r>
            <a:endParaRPr lang="en-US" sz="2116" dirty="0"/>
          </a:p>
          <a:p>
            <a:pPr marL="0" indent="0">
              <a:buNone/>
            </a:pPr>
            <a:endParaRPr lang="en-US" sz="2116" dirty="0"/>
          </a:p>
          <a:p>
            <a:pPr marL="0" indent="0">
              <a:buNone/>
            </a:pPr>
            <a:endParaRPr lang="nb-NO" sz="2116" dirty="0"/>
          </a:p>
          <a:p>
            <a:pPr marL="457220" lvl="1" indent="0">
              <a:buNone/>
            </a:pPr>
            <a:endParaRPr lang="nb-NO" dirty="0"/>
          </a:p>
        </p:txBody>
      </p:sp>
    </p:spTree>
    <p:extLst>
      <p:ext uri="{BB962C8B-B14F-4D97-AF65-F5344CB8AC3E}">
        <p14:creationId xmlns:p14="http://schemas.microsoft.com/office/powerpoint/2010/main" val="315246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Fields </a:t>
            </a:r>
            <a:r>
              <a:rPr lang="nb-NO" dirty="0" err="1"/>
              <a:t>of</a:t>
            </a:r>
            <a:r>
              <a:rPr lang="nb-NO" dirty="0"/>
              <a:t> </a:t>
            </a:r>
            <a:r>
              <a:rPr lang="nb-NO" dirty="0" err="1"/>
              <a:t>law</a:t>
            </a:r>
            <a:r>
              <a:rPr lang="nb-NO" dirty="0"/>
              <a:t> </a:t>
            </a:r>
            <a:r>
              <a:rPr lang="nb-NO" dirty="0" err="1"/>
              <a:t>subject</a:t>
            </a:r>
            <a:r>
              <a:rPr lang="nb-NO" dirty="0"/>
              <a:t> to studies (not </a:t>
            </a:r>
            <a:r>
              <a:rPr lang="nb-NO" dirty="0" err="1"/>
              <a:t>exhaustive</a:t>
            </a:r>
            <a:r>
              <a:rPr lang="nb-NO" dirty="0"/>
              <a:t>)</a:t>
            </a:r>
          </a:p>
        </p:txBody>
      </p:sp>
      <p:sp>
        <p:nvSpPr>
          <p:cNvPr id="3" name="Content Placeholder 2"/>
          <p:cNvSpPr>
            <a:spLocks noGrp="1"/>
          </p:cNvSpPr>
          <p:nvPr>
            <p:ph idx="1"/>
          </p:nvPr>
        </p:nvSpPr>
        <p:spPr/>
        <p:txBody>
          <a:bodyPr>
            <a:normAutofit lnSpcReduction="10000"/>
          </a:bodyPr>
          <a:lstStyle/>
          <a:p>
            <a:r>
              <a:rPr lang="nb-NO" dirty="0" err="1"/>
              <a:t>Social</a:t>
            </a:r>
            <a:r>
              <a:rPr lang="nb-NO" dirty="0"/>
              <a:t> </a:t>
            </a:r>
            <a:r>
              <a:rPr lang="nb-NO" dirty="0" err="1"/>
              <a:t>security</a:t>
            </a:r>
            <a:r>
              <a:rPr lang="nb-NO" dirty="0"/>
              <a:t> </a:t>
            </a:r>
            <a:r>
              <a:rPr lang="nb-NO" dirty="0" err="1"/>
              <a:t>law</a:t>
            </a:r>
            <a:r>
              <a:rPr lang="nb-NO" dirty="0"/>
              <a:t> (</a:t>
            </a:r>
            <a:r>
              <a:rPr lang="nb-NO" dirty="0" err="1"/>
              <a:t>specifically</a:t>
            </a:r>
            <a:r>
              <a:rPr lang="nb-NO" dirty="0"/>
              <a:t> </a:t>
            </a:r>
            <a:r>
              <a:rPr lang="nb-NO" dirty="0" err="1"/>
              <a:t>mentioned</a:t>
            </a:r>
            <a:r>
              <a:rPr lang="nb-NO" dirty="0"/>
              <a:t> in </a:t>
            </a:r>
            <a:r>
              <a:rPr lang="nb-NO" dirty="0" err="1"/>
              <a:t>the</a:t>
            </a:r>
            <a:r>
              <a:rPr lang="nb-NO" dirty="0"/>
              <a:t> </a:t>
            </a:r>
            <a:r>
              <a:rPr lang="nb-NO" dirty="0" err="1"/>
              <a:t>call</a:t>
            </a:r>
            <a:r>
              <a:rPr lang="nb-NO" dirty="0"/>
              <a:t>)</a:t>
            </a:r>
          </a:p>
          <a:p>
            <a:r>
              <a:rPr lang="nb-NO" dirty="0" err="1"/>
              <a:t>Labor</a:t>
            </a:r>
            <a:r>
              <a:rPr lang="nb-NO" dirty="0"/>
              <a:t> and </a:t>
            </a:r>
            <a:r>
              <a:rPr lang="nb-NO" dirty="0" err="1"/>
              <a:t>discrimination</a:t>
            </a:r>
            <a:r>
              <a:rPr lang="nb-NO" dirty="0"/>
              <a:t> </a:t>
            </a:r>
            <a:r>
              <a:rPr lang="nb-NO" dirty="0" err="1"/>
              <a:t>law</a:t>
            </a:r>
            <a:endParaRPr lang="nb-NO" dirty="0"/>
          </a:p>
          <a:p>
            <a:r>
              <a:rPr lang="nb-NO" dirty="0" err="1"/>
              <a:t>Immigration</a:t>
            </a:r>
            <a:r>
              <a:rPr lang="nb-NO" dirty="0"/>
              <a:t> </a:t>
            </a:r>
            <a:r>
              <a:rPr lang="nb-NO" dirty="0" err="1"/>
              <a:t>law</a:t>
            </a:r>
            <a:endParaRPr lang="nb-NO" dirty="0"/>
          </a:p>
          <a:p>
            <a:r>
              <a:rPr lang="nb-NO" dirty="0" err="1"/>
              <a:t>Environmental</a:t>
            </a:r>
            <a:r>
              <a:rPr lang="nb-NO" dirty="0"/>
              <a:t>- and </a:t>
            </a:r>
            <a:r>
              <a:rPr lang="nb-NO" dirty="0" err="1"/>
              <a:t>natural</a:t>
            </a:r>
            <a:r>
              <a:rPr lang="nb-NO" dirty="0"/>
              <a:t> </a:t>
            </a:r>
            <a:r>
              <a:rPr lang="nb-NO" dirty="0" err="1"/>
              <a:t>resources</a:t>
            </a:r>
            <a:r>
              <a:rPr lang="nb-NO" dirty="0"/>
              <a:t> </a:t>
            </a:r>
            <a:r>
              <a:rPr lang="nb-NO" dirty="0" err="1"/>
              <a:t>law</a:t>
            </a:r>
            <a:endParaRPr lang="nb-NO" dirty="0"/>
          </a:p>
          <a:p>
            <a:r>
              <a:rPr lang="nb-NO" dirty="0"/>
              <a:t>Energy </a:t>
            </a:r>
            <a:r>
              <a:rPr lang="nb-NO" dirty="0" err="1"/>
              <a:t>law</a:t>
            </a:r>
            <a:endParaRPr lang="nb-NO" dirty="0"/>
          </a:p>
          <a:p>
            <a:r>
              <a:rPr lang="nb-NO" dirty="0"/>
              <a:t>Data- and AI-</a:t>
            </a:r>
            <a:r>
              <a:rPr lang="nb-NO" dirty="0" err="1"/>
              <a:t>law</a:t>
            </a:r>
            <a:endParaRPr lang="nb-NO" dirty="0"/>
          </a:p>
          <a:p>
            <a:r>
              <a:rPr lang="nb-NO" dirty="0"/>
              <a:t>General administrative </a:t>
            </a:r>
            <a:r>
              <a:rPr lang="nb-NO" dirty="0" err="1"/>
              <a:t>law</a:t>
            </a:r>
            <a:endParaRPr lang="nb-NO" dirty="0"/>
          </a:p>
          <a:p>
            <a:endParaRPr lang="nb-NO" dirty="0"/>
          </a:p>
          <a:p>
            <a:pPr marL="0" indent="0">
              <a:buNone/>
            </a:pPr>
            <a:r>
              <a:rPr lang="nb-NO" dirty="0"/>
              <a:t>(Top </a:t>
            </a:r>
            <a:r>
              <a:rPr lang="nb-NO" dirty="0" err="1"/>
              <a:t>down</a:t>
            </a:r>
            <a:r>
              <a:rPr lang="nb-NO" dirty="0"/>
              <a:t> and </a:t>
            </a:r>
            <a:r>
              <a:rPr lang="nb-NO" dirty="0" err="1"/>
              <a:t>bottom</a:t>
            </a:r>
            <a:r>
              <a:rPr lang="nb-NO" dirty="0"/>
              <a:t> up)</a:t>
            </a:r>
          </a:p>
          <a:p>
            <a:endParaRPr lang="nb-NO" dirty="0"/>
          </a:p>
        </p:txBody>
      </p:sp>
    </p:spTree>
    <p:extLst>
      <p:ext uri="{BB962C8B-B14F-4D97-AF65-F5344CB8AC3E}">
        <p14:creationId xmlns:p14="http://schemas.microsoft.com/office/powerpoint/2010/main" val="4036741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Sylinder 2">
            <a:extLst>
              <a:ext uri="{FF2B5EF4-FFF2-40B4-BE49-F238E27FC236}">
                <a16:creationId xmlns:a16="http://schemas.microsoft.com/office/drawing/2014/main" id="{528D43A4-0983-2723-5B48-6B17BA068FED}"/>
              </a:ext>
            </a:extLst>
          </p:cNvPr>
          <p:cNvSpPr txBox="1"/>
          <p:nvPr/>
        </p:nvSpPr>
        <p:spPr>
          <a:xfrm>
            <a:off x="992671" y="1677111"/>
            <a:ext cx="8378600" cy="3022622"/>
          </a:xfrm>
          <a:prstGeom prst="rect">
            <a:avLst/>
          </a:prstGeom>
          <a:noFill/>
        </p:spPr>
        <p:txBody>
          <a:bodyPr wrap="square">
            <a:spAutoFit/>
          </a:bodyPr>
          <a:lstStyle/>
          <a:p>
            <a:pPr algn="l" fontAlgn="base"/>
            <a:r>
              <a:rPr lang="en-US" sz="1904" b="1" dirty="0">
                <a:solidFill>
                  <a:srgbClr val="000000"/>
                </a:solidFill>
                <a:latin typeface="Helvetica" panose="020B0604020202020204" pitchFamily="34" charset="0"/>
              </a:rPr>
              <a:t>Session 1: Comparative and external perspectives on the implementation of EU law in national law</a:t>
            </a:r>
            <a:br>
              <a:rPr lang="en-US" sz="1904" dirty="0">
                <a:solidFill>
                  <a:srgbClr val="000000"/>
                </a:solidFill>
                <a:latin typeface="Helvetica" panose="020B0604020202020204" pitchFamily="34" charset="0"/>
              </a:rPr>
            </a:br>
            <a:endParaRPr lang="en-US" sz="1904" dirty="0">
              <a:solidFill>
                <a:srgbClr val="000000"/>
              </a:solidFill>
              <a:latin typeface="Helvetica" panose="020B0604020202020204" pitchFamily="34" charset="0"/>
            </a:endParaRPr>
          </a:p>
          <a:p>
            <a:pPr algn="l" fontAlgn="base"/>
            <a:r>
              <a:rPr lang="en-US" sz="1904" dirty="0">
                <a:solidFill>
                  <a:srgbClr val="000000"/>
                </a:solidFill>
                <a:latin typeface="Helvetica" panose="020B0604020202020204" pitchFamily="34" charset="0"/>
              </a:rPr>
              <a:t>Part 1</a:t>
            </a:r>
          </a:p>
          <a:p>
            <a:pPr algn="l" fontAlgn="base"/>
            <a:endParaRPr lang="en-US" sz="1904" dirty="0">
              <a:solidFill>
                <a:srgbClr val="000000"/>
              </a:solidFill>
              <a:latin typeface="Helvetica" panose="020B0604020202020204" pitchFamily="34" charset="0"/>
            </a:endParaRPr>
          </a:p>
          <a:p>
            <a:pPr algn="l" fontAlgn="base"/>
            <a:r>
              <a:rPr lang="en-US" sz="1904" dirty="0">
                <a:solidFill>
                  <a:srgbClr val="000000"/>
                </a:solidFill>
                <a:latin typeface="Helvetica" panose="020B0604020202020204" pitchFamily="34" charset="0"/>
              </a:rPr>
              <a:t>National Implementation of EU Law: The German Experience: Professor Andreas Paulus, University of Göttingen, Germany</a:t>
            </a:r>
          </a:p>
          <a:p>
            <a:pPr algn="l" fontAlgn="base"/>
            <a:endParaRPr lang="en-US" sz="1904" dirty="0">
              <a:solidFill>
                <a:srgbClr val="000000"/>
              </a:solidFill>
              <a:latin typeface="Helvetica" panose="020B0604020202020204" pitchFamily="34" charset="0"/>
            </a:endParaRPr>
          </a:p>
          <a:p>
            <a:pPr algn="l" fontAlgn="base"/>
            <a:r>
              <a:rPr lang="en-US" sz="1904" dirty="0">
                <a:solidFill>
                  <a:srgbClr val="000000"/>
                </a:solidFill>
                <a:latin typeface="Helvetica" panose="020B0604020202020204" pitchFamily="34" charset="0"/>
              </a:rPr>
              <a:t>National Implementation of EU Law: The Danish Experience: Ass. Professor Sune Klinge, Copenhagen University, Denmark</a:t>
            </a:r>
          </a:p>
        </p:txBody>
      </p:sp>
    </p:spTree>
    <p:extLst>
      <p:ext uri="{BB962C8B-B14F-4D97-AF65-F5344CB8AC3E}">
        <p14:creationId xmlns:p14="http://schemas.microsoft.com/office/powerpoint/2010/main" val="866052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Sylinder 2">
            <a:extLst>
              <a:ext uri="{FF2B5EF4-FFF2-40B4-BE49-F238E27FC236}">
                <a16:creationId xmlns:a16="http://schemas.microsoft.com/office/drawing/2014/main" id="{528D43A4-0983-2723-5B48-6B17BA068FED}"/>
              </a:ext>
            </a:extLst>
          </p:cNvPr>
          <p:cNvSpPr txBox="1"/>
          <p:nvPr/>
        </p:nvSpPr>
        <p:spPr>
          <a:xfrm>
            <a:off x="1297348" y="1677112"/>
            <a:ext cx="8073923" cy="3901709"/>
          </a:xfrm>
          <a:prstGeom prst="rect">
            <a:avLst/>
          </a:prstGeom>
          <a:noFill/>
        </p:spPr>
        <p:txBody>
          <a:bodyPr wrap="square">
            <a:spAutoFit/>
          </a:bodyPr>
          <a:lstStyle/>
          <a:p>
            <a:pPr algn="l" fontAlgn="base"/>
            <a:r>
              <a:rPr lang="en-US" sz="1904" b="1" dirty="0">
                <a:solidFill>
                  <a:srgbClr val="000000"/>
                </a:solidFill>
                <a:latin typeface="Helvetica" panose="020B0604020202020204" pitchFamily="34" charset="0"/>
              </a:rPr>
              <a:t>Session 1: Comparative and external perspectives on the implementation of EU law in national law</a:t>
            </a:r>
            <a:br>
              <a:rPr lang="en-US" sz="1904" dirty="0">
                <a:solidFill>
                  <a:srgbClr val="000000"/>
                </a:solidFill>
                <a:latin typeface="Helvetica" panose="020B0604020202020204" pitchFamily="34" charset="0"/>
              </a:rPr>
            </a:br>
            <a:endParaRPr lang="en-US" sz="1904" dirty="0">
              <a:solidFill>
                <a:srgbClr val="000000"/>
              </a:solidFill>
              <a:latin typeface="Helvetica" panose="020B0604020202020204" pitchFamily="34" charset="0"/>
            </a:endParaRPr>
          </a:p>
          <a:p>
            <a:pPr algn="l" fontAlgn="base"/>
            <a:r>
              <a:rPr lang="en-US" sz="1904" dirty="0">
                <a:solidFill>
                  <a:srgbClr val="000000"/>
                </a:solidFill>
                <a:latin typeface="Helvetica" panose="020B0604020202020204" pitchFamily="34" charset="0"/>
              </a:rPr>
              <a:t>Part 2</a:t>
            </a:r>
          </a:p>
          <a:p>
            <a:pPr algn="l" fontAlgn="base"/>
            <a:endParaRPr lang="en-US" sz="1904" dirty="0">
              <a:solidFill>
                <a:srgbClr val="000000"/>
              </a:solidFill>
              <a:latin typeface="Helvetica" panose="020B0604020202020204" pitchFamily="34" charset="0"/>
            </a:endParaRPr>
          </a:p>
          <a:p>
            <a:pPr algn="l" fontAlgn="base"/>
            <a:r>
              <a:rPr lang="en-US" sz="1904" dirty="0">
                <a:solidFill>
                  <a:srgbClr val="000000"/>
                </a:solidFill>
                <a:latin typeface="Helvetica" panose="020B0604020202020204" pitchFamily="34" charset="0"/>
              </a:rPr>
              <a:t>Challenges concerning national implementation of EU environmental law: Professor Aine Ryall, University College Cork, Ireland</a:t>
            </a:r>
          </a:p>
          <a:p>
            <a:pPr algn="l" fontAlgn="base"/>
            <a:endParaRPr lang="en-US" sz="1904" dirty="0">
              <a:solidFill>
                <a:srgbClr val="000000"/>
              </a:solidFill>
              <a:latin typeface="Helvetica" panose="020B0604020202020204" pitchFamily="34" charset="0"/>
            </a:endParaRPr>
          </a:p>
          <a:p>
            <a:pPr algn="l" fontAlgn="base"/>
            <a:r>
              <a:rPr lang="en-US" sz="1904" dirty="0">
                <a:solidFill>
                  <a:srgbClr val="000000"/>
                </a:solidFill>
                <a:latin typeface="Helvetica" panose="020B0604020202020204" pitchFamily="34" charset="0"/>
              </a:rPr>
              <a:t>The relationship between the European Court of Justice and national actors: Professor Daniel Naurin, University of Oslo</a:t>
            </a:r>
          </a:p>
          <a:p>
            <a:pPr algn="l" fontAlgn="base"/>
            <a:endParaRPr lang="en-US" sz="1904" dirty="0">
              <a:solidFill>
                <a:srgbClr val="000000"/>
              </a:solidFill>
              <a:latin typeface="Helvetica" panose="020B0604020202020204" pitchFamily="34" charset="0"/>
            </a:endParaRPr>
          </a:p>
          <a:p>
            <a:pPr algn="l" fontAlgn="base"/>
            <a:endParaRPr lang="en-US" sz="1904" dirty="0">
              <a:solidFill>
                <a:srgbClr val="000000"/>
              </a:solidFill>
              <a:latin typeface="Helvetica" panose="020B0604020202020204" pitchFamily="34" charset="0"/>
            </a:endParaRPr>
          </a:p>
          <a:p>
            <a:pPr algn="l" fontAlgn="base"/>
            <a:endParaRPr lang="en-US" sz="1904" dirty="0">
              <a:solidFill>
                <a:srgbClr val="000000"/>
              </a:solidFill>
              <a:latin typeface="Helvetica" panose="020B0604020202020204" pitchFamily="34" charset="0"/>
            </a:endParaRPr>
          </a:p>
        </p:txBody>
      </p:sp>
    </p:spTree>
    <p:extLst>
      <p:ext uri="{BB962C8B-B14F-4D97-AF65-F5344CB8AC3E}">
        <p14:creationId xmlns:p14="http://schemas.microsoft.com/office/powerpoint/2010/main" val="3346315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Sylinder 2">
            <a:extLst>
              <a:ext uri="{FF2B5EF4-FFF2-40B4-BE49-F238E27FC236}">
                <a16:creationId xmlns:a16="http://schemas.microsoft.com/office/drawing/2014/main" id="{B998DBFC-F8CF-EB2A-0D21-B7450B209182}"/>
              </a:ext>
            </a:extLst>
          </p:cNvPr>
          <p:cNvSpPr txBox="1"/>
          <p:nvPr/>
        </p:nvSpPr>
        <p:spPr>
          <a:xfrm>
            <a:off x="459487" y="1753279"/>
            <a:ext cx="9043741" cy="2143536"/>
          </a:xfrm>
          <a:prstGeom prst="rect">
            <a:avLst/>
          </a:prstGeom>
          <a:noFill/>
        </p:spPr>
        <p:txBody>
          <a:bodyPr wrap="square">
            <a:spAutoFit/>
          </a:bodyPr>
          <a:lstStyle/>
          <a:p>
            <a:pPr algn="l" fontAlgn="base"/>
            <a:r>
              <a:rPr lang="nb-NO" sz="1904" b="1" dirty="0" err="1">
                <a:solidFill>
                  <a:srgbClr val="000000"/>
                </a:solidFill>
                <a:latin typeface="Helvetica" panose="020B0604020202020204" pitchFamily="34" charset="0"/>
              </a:rPr>
              <a:t>Session</a:t>
            </a:r>
            <a:r>
              <a:rPr lang="nb-NO" sz="1904" b="1" dirty="0">
                <a:solidFill>
                  <a:srgbClr val="000000"/>
                </a:solidFill>
                <a:latin typeface="Helvetica" panose="020B0604020202020204" pitchFamily="34" charset="0"/>
              </a:rPr>
              <a:t> 2: </a:t>
            </a:r>
            <a:r>
              <a:rPr lang="nb-NO" sz="1904" b="1" dirty="0" err="1">
                <a:solidFill>
                  <a:srgbClr val="000000"/>
                </a:solidFill>
                <a:latin typeface="Helvetica" panose="020B0604020202020204" pitchFamily="34" charset="0"/>
              </a:rPr>
              <a:t>Compliance</a:t>
            </a:r>
            <a:r>
              <a:rPr lang="nb-NO" sz="1904" b="1" dirty="0">
                <a:solidFill>
                  <a:srgbClr val="000000"/>
                </a:solidFill>
                <a:latin typeface="Helvetica" panose="020B0604020202020204" pitchFamily="34" charset="0"/>
              </a:rPr>
              <a:t> and </a:t>
            </a:r>
            <a:r>
              <a:rPr lang="nb-NO" sz="1904" b="1" dirty="0" err="1">
                <a:solidFill>
                  <a:srgbClr val="000000"/>
                </a:solidFill>
                <a:latin typeface="Helvetica" panose="020B0604020202020204" pitchFamily="34" charset="0"/>
              </a:rPr>
              <a:t>enforcement</a:t>
            </a:r>
            <a:r>
              <a:rPr lang="nb-NO" sz="1904" b="1" dirty="0">
                <a:solidFill>
                  <a:srgbClr val="000000"/>
                </a:solidFill>
                <a:latin typeface="Helvetica" panose="020B0604020202020204" pitchFamily="34" charset="0"/>
              </a:rPr>
              <a:t> </a:t>
            </a:r>
            <a:r>
              <a:rPr lang="nb-NO" sz="1904" b="1" dirty="0" err="1">
                <a:solidFill>
                  <a:srgbClr val="000000"/>
                </a:solidFill>
                <a:latin typeface="Helvetica" panose="020B0604020202020204" pitchFamily="34" charset="0"/>
              </a:rPr>
              <a:t>of</a:t>
            </a:r>
            <a:r>
              <a:rPr lang="nb-NO" sz="1904" b="1" dirty="0">
                <a:solidFill>
                  <a:srgbClr val="000000"/>
                </a:solidFill>
                <a:latin typeface="Helvetica" panose="020B0604020202020204" pitchFamily="34" charset="0"/>
              </a:rPr>
              <a:t> EEA-</a:t>
            </a:r>
            <a:r>
              <a:rPr lang="nb-NO" sz="1904" b="1" dirty="0" err="1">
                <a:solidFill>
                  <a:srgbClr val="000000"/>
                </a:solidFill>
                <a:latin typeface="Helvetica" panose="020B0604020202020204" pitchFamily="34" charset="0"/>
              </a:rPr>
              <a:t>law</a:t>
            </a:r>
            <a:r>
              <a:rPr lang="nb-NO" sz="1904" b="1" dirty="0">
                <a:solidFill>
                  <a:srgbClr val="000000"/>
                </a:solidFill>
                <a:latin typeface="Helvetica" panose="020B0604020202020204" pitchFamily="34" charset="0"/>
              </a:rPr>
              <a:t> in Norway</a:t>
            </a:r>
            <a:br>
              <a:rPr lang="nb-NO" sz="1904" dirty="0">
                <a:solidFill>
                  <a:srgbClr val="000000"/>
                </a:solidFill>
                <a:latin typeface="Helvetica" panose="020B0604020202020204" pitchFamily="34" charset="0"/>
              </a:rPr>
            </a:br>
            <a:endParaRPr lang="nb-NO" sz="1904" dirty="0">
              <a:solidFill>
                <a:srgbClr val="000000"/>
              </a:solidFill>
              <a:latin typeface="Helvetica" panose="020B0604020202020204" pitchFamily="34" charset="0"/>
            </a:endParaRPr>
          </a:p>
          <a:p>
            <a:pPr algn="l" fontAlgn="base"/>
            <a:r>
              <a:rPr lang="nb-NO" sz="1904" dirty="0">
                <a:solidFill>
                  <a:srgbClr val="000000"/>
                </a:solidFill>
                <a:latin typeface="Helvetica" panose="020B0604020202020204" pitchFamily="34" charset="0"/>
              </a:rPr>
              <a:t>Part 1</a:t>
            </a:r>
          </a:p>
          <a:p>
            <a:pPr algn="l" fontAlgn="base"/>
            <a:endParaRPr lang="nb-NO" sz="1904" dirty="0">
              <a:solidFill>
                <a:srgbClr val="000000"/>
              </a:solidFill>
              <a:latin typeface="Helvetica" panose="020B0604020202020204" pitchFamily="34" charset="0"/>
            </a:endParaRPr>
          </a:p>
          <a:p>
            <a:pPr algn="l" fontAlgn="base"/>
            <a:r>
              <a:rPr lang="nb-NO" sz="1904" dirty="0" err="1">
                <a:solidFill>
                  <a:srgbClr val="000000"/>
                </a:solidFill>
                <a:latin typeface="Helvetica" panose="020B0604020202020204" pitchFamily="34" charset="0"/>
              </a:rPr>
              <a:t>Melpo-Menie</a:t>
            </a:r>
            <a:r>
              <a:rPr lang="nb-NO" sz="1904" dirty="0">
                <a:solidFill>
                  <a:srgbClr val="000000"/>
                </a:solidFill>
                <a:latin typeface="Helvetica" panose="020B0604020202020204" pitchFamily="34" charset="0"/>
              </a:rPr>
              <a:t> </a:t>
            </a:r>
            <a:r>
              <a:rPr lang="nb-NO" sz="1904" dirty="0" err="1">
                <a:solidFill>
                  <a:srgbClr val="000000"/>
                </a:solidFill>
                <a:latin typeface="Helvetica" panose="020B0604020202020204" pitchFamily="34" charset="0"/>
              </a:rPr>
              <a:t>Joséphides</a:t>
            </a:r>
            <a:r>
              <a:rPr lang="nb-NO" sz="1904" dirty="0">
                <a:solidFill>
                  <a:srgbClr val="000000"/>
                </a:solidFill>
                <a:latin typeface="Helvetica" panose="020B0604020202020204" pitchFamily="34" charset="0"/>
              </a:rPr>
              <a:t>, </a:t>
            </a:r>
            <a:r>
              <a:rPr lang="nb-NO" sz="1904" dirty="0" err="1">
                <a:solidFill>
                  <a:srgbClr val="000000"/>
                </a:solidFill>
                <a:latin typeface="Helvetica" panose="020B0604020202020204" pitchFamily="34" charset="0"/>
              </a:rPr>
              <a:t>Director</a:t>
            </a:r>
            <a:r>
              <a:rPr lang="nb-NO" sz="1904" dirty="0">
                <a:solidFill>
                  <a:srgbClr val="000000"/>
                </a:solidFill>
                <a:latin typeface="Helvetica" panose="020B0604020202020204" pitchFamily="34" charset="0"/>
              </a:rPr>
              <a:t>, Department </a:t>
            </a:r>
            <a:r>
              <a:rPr lang="nb-NO" sz="1904" dirty="0" err="1">
                <a:solidFill>
                  <a:srgbClr val="000000"/>
                </a:solidFill>
                <a:latin typeface="Helvetica" panose="020B0604020202020204" pitchFamily="34" charset="0"/>
              </a:rPr>
              <a:t>of</a:t>
            </a:r>
            <a:r>
              <a:rPr lang="nb-NO" sz="1904" dirty="0">
                <a:solidFill>
                  <a:srgbClr val="000000"/>
                </a:solidFill>
                <a:latin typeface="Helvetica" panose="020B0604020202020204" pitchFamily="34" charset="0"/>
              </a:rPr>
              <a:t> Legal &amp; </a:t>
            </a:r>
            <a:r>
              <a:rPr lang="nb-NO" sz="1904" dirty="0" err="1">
                <a:solidFill>
                  <a:srgbClr val="000000"/>
                </a:solidFill>
                <a:latin typeface="Helvetica" panose="020B0604020202020204" pitchFamily="34" charset="0"/>
              </a:rPr>
              <a:t>Executive</a:t>
            </a:r>
            <a:r>
              <a:rPr lang="nb-NO" sz="1904" dirty="0">
                <a:solidFill>
                  <a:srgbClr val="000000"/>
                </a:solidFill>
                <a:latin typeface="Helvetica" panose="020B0604020202020204" pitchFamily="34" charset="0"/>
              </a:rPr>
              <a:t> </a:t>
            </a:r>
            <a:r>
              <a:rPr lang="nb-NO" sz="1904" dirty="0" err="1">
                <a:solidFill>
                  <a:srgbClr val="000000"/>
                </a:solidFill>
                <a:latin typeface="Helvetica" panose="020B0604020202020204" pitchFamily="34" charset="0"/>
              </a:rPr>
              <a:t>Affairs</a:t>
            </a:r>
            <a:r>
              <a:rPr lang="nb-NO" sz="1904" dirty="0">
                <a:solidFill>
                  <a:srgbClr val="000000"/>
                </a:solidFill>
                <a:latin typeface="Helvetica" panose="020B0604020202020204" pitchFamily="34" charset="0"/>
              </a:rPr>
              <a:t>, EFTA </a:t>
            </a:r>
            <a:r>
              <a:rPr lang="nb-NO" sz="1904" dirty="0" err="1">
                <a:solidFill>
                  <a:srgbClr val="000000"/>
                </a:solidFill>
                <a:latin typeface="Helvetica" panose="020B0604020202020204" pitchFamily="34" charset="0"/>
              </a:rPr>
              <a:t>Surveillance</a:t>
            </a:r>
            <a:r>
              <a:rPr lang="nb-NO" sz="1904" dirty="0">
                <a:solidFill>
                  <a:srgbClr val="000000"/>
                </a:solidFill>
                <a:latin typeface="Helvetica" panose="020B0604020202020204" pitchFamily="34" charset="0"/>
              </a:rPr>
              <a:t> </a:t>
            </a:r>
            <a:r>
              <a:rPr lang="nb-NO" sz="1904" dirty="0" err="1">
                <a:solidFill>
                  <a:srgbClr val="000000"/>
                </a:solidFill>
                <a:latin typeface="Helvetica" panose="020B0604020202020204" pitchFamily="34" charset="0"/>
              </a:rPr>
              <a:t>Authority</a:t>
            </a:r>
            <a:r>
              <a:rPr lang="nb-NO" sz="1904" dirty="0">
                <a:solidFill>
                  <a:srgbClr val="000000"/>
                </a:solidFill>
                <a:latin typeface="Helvetica" panose="020B0604020202020204" pitchFamily="34" charset="0"/>
              </a:rPr>
              <a:t> (ESA):  </a:t>
            </a:r>
            <a:r>
              <a:rPr lang="nb-NO" sz="1904" dirty="0" err="1">
                <a:solidFill>
                  <a:srgbClr val="000000"/>
                </a:solidFill>
                <a:latin typeface="Helvetica" panose="020B0604020202020204" pitchFamily="34" charset="0"/>
              </a:rPr>
              <a:t>Enforcement</a:t>
            </a:r>
            <a:r>
              <a:rPr lang="nb-NO" sz="1904" dirty="0">
                <a:solidFill>
                  <a:srgbClr val="000000"/>
                </a:solidFill>
                <a:latin typeface="Helvetica" panose="020B0604020202020204" pitchFamily="34" charset="0"/>
              </a:rPr>
              <a:t> </a:t>
            </a:r>
            <a:r>
              <a:rPr lang="nb-NO" sz="1904" dirty="0" err="1">
                <a:solidFill>
                  <a:srgbClr val="000000"/>
                </a:solidFill>
                <a:latin typeface="Helvetica" panose="020B0604020202020204" pitchFamily="34" charset="0"/>
              </a:rPr>
              <a:t>of</a:t>
            </a:r>
            <a:r>
              <a:rPr lang="nb-NO" sz="1904" dirty="0">
                <a:solidFill>
                  <a:srgbClr val="000000"/>
                </a:solidFill>
                <a:latin typeface="Helvetica" panose="020B0604020202020204" pitchFamily="34" charset="0"/>
              </a:rPr>
              <a:t> EEA </a:t>
            </a:r>
            <a:r>
              <a:rPr lang="nb-NO" sz="1904" dirty="0" err="1">
                <a:solidFill>
                  <a:srgbClr val="000000"/>
                </a:solidFill>
                <a:latin typeface="Helvetica" panose="020B0604020202020204" pitchFamily="34" charset="0"/>
              </a:rPr>
              <a:t>law</a:t>
            </a:r>
            <a:r>
              <a:rPr lang="nb-NO" sz="1904" dirty="0">
                <a:solidFill>
                  <a:srgbClr val="000000"/>
                </a:solidFill>
                <a:latin typeface="Helvetica" panose="020B0604020202020204" pitchFamily="34" charset="0"/>
              </a:rPr>
              <a:t> – </a:t>
            </a:r>
            <a:r>
              <a:rPr lang="nb-NO" sz="1904" dirty="0" err="1">
                <a:solidFill>
                  <a:srgbClr val="000000"/>
                </a:solidFill>
                <a:latin typeface="Helvetica" panose="020B0604020202020204" pitchFamily="34" charset="0"/>
              </a:rPr>
              <a:t>challenges</a:t>
            </a:r>
            <a:r>
              <a:rPr lang="nb-NO" sz="1904" dirty="0">
                <a:solidFill>
                  <a:srgbClr val="000000"/>
                </a:solidFill>
                <a:latin typeface="Helvetica" panose="020B0604020202020204" pitchFamily="34" charset="0"/>
              </a:rPr>
              <a:t> and </a:t>
            </a:r>
            <a:r>
              <a:rPr lang="nb-NO" sz="1904" dirty="0" err="1">
                <a:solidFill>
                  <a:srgbClr val="000000"/>
                </a:solidFill>
                <a:latin typeface="Helvetica" panose="020B0604020202020204" pitchFamily="34" charset="0"/>
              </a:rPr>
              <a:t>possibilities</a:t>
            </a:r>
            <a:r>
              <a:rPr lang="nb-NO" sz="1904" dirty="0">
                <a:solidFill>
                  <a:srgbClr val="000000"/>
                </a:solidFill>
                <a:latin typeface="Helvetica" panose="020B0604020202020204" pitchFamily="34" charset="0"/>
              </a:rPr>
              <a:t> </a:t>
            </a:r>
          </a:p>
        </p:txBody>
      </p:sp>
    </p:spTree>
    <p:extLst>
      <p:ext uri="{BB962C8B-B14F-4D97-AF65-F5344CB8AC3E}">
        <p14:creationId xmlns:p14="http://schemas.microsoft.com/office/powerpoint/2010/main" val="317856751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861</Words>
  <Application>Microsoft Office PowerPoint</Application>
  <PresentationFormat>Widescreen</PresentationFormat>
  <Paragraphs>91</Paragraphs>
  <Slides>12</Slides>
  <Notes>6</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12</vt:i4>
      </vt:variant>
    </vt:vector>
  </HeadingPairs>
  <TitlesOfParts>
    <vt:vector size="17" baseType="lpstr">
      <vt:lpstr>Arial</vt:lpstr>
      <vt:lpstr>Calibri</vt:lpstr>
      <vt:lpstr>Calibri Light</vt:lpstr>
      <vt:lpstr>Helvetica</vt:lpstr>
      <vt:lpstr>Office-tema</vt:lpstr>
      <vt:lpstr>Research Centre on the European Dimension of Norwegian law – start-up conference</vt:lpstr>
      <vt:lpstr>Research Centre on the European Dimension of Norwegian Law</vt:lpstr>
      <vt:lpstr>Primary objective</vt:lpstr>
      <vt:lpstr>Research questions</vt:lpstr>
      <vt:lpstr>Organization: 5 work packages (WPs)</vt:lpstr>
      <vt:lpstr>Fields of law subject to studies (not exhaustive)</vt:lpstr>
      <vt:lpstr>PowerPoint-presentasjon</vt:lpstr>
      <vt:lpstr>PowerPoint-presentasjon</vt:lpstr>
      <vt:lpstr>PowerPoint-presentasjon</vt:lpstr>
      <vt:lpstr>PowerPoint-presentasjon</vt:lpstr>
      <vt:lpstr>PowerPoint-presentasjon</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Centre on the European Dimension of Norwegian law – start-up conference</dc:title>
  <dc:creator>Ole-Andreas Rognstad</dc:creator>
  <cp:lastModifiedBy>Ole-Andreas Rognstad</cp:lastModifiedBy>
  <cp:revision>1</cp:revision>
  <dcterms:created xsi:type="dcterms:W3CDTF">2023-10-06T14:12:20Z</dcterms:created>
  <dcterms:modified xsi:type="dcterms:W3CDTF">2023-10-06T14:27:02Z</dcterms:modified>
</cp:coreProperties>
</file>