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sldIdLst>
    <p:sldId id="258" r:id="rId2"/>
    <p:sldId id="300" r:id="rId3"/>
    <p:sldId id="309" r:id="rId4"/>
    <p:sldId id="302" r:id="rId5"/>
    <p:sldId id="346" r:id="rId6"/>
    <p:sldId id="261" r:id="rId7"/>
    <p:sldId id="347" r:id="rId8"/>
    <p:sldId id="262" r:id="rId9"/>
    <p:sldId id="263" r:id="rId10"/>
    <p:sldId id="349" r:id="rId11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Hox" initials="MH" lastIdx="1" clrIdx="0">
    <p:extLst>
      <p:ext uri="{19B8F6BF-5375-455C-9EA6-DF929625EA0E}">
        <p15:presenceInfo xmlns:p15="http://schemas.microsoft.com/office/powerpoint/2012/main" userId="S::Monica.Hox@diskrimineringsnemnda.no::a1a03f43-0d85-4d94-8feb-6f2f71ee87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0881" autoAdjust="0"/>
    <p:restoredTop sz="54172" autoAdjust="0"/>
  </p:normalViewPr>
  <p:slideViewPr>
    <p:cSldViewPr snapToGrid="0">
      <p:cViewPr varScale="1">
        <p:scale>
          <a:sx n="61" d="100"/>
          <a:sy n="61" d="100"/>
        </p:scale>
        <p:origin x="3156" y="78"/>
      </p:cViewPr>
      <p:guideLst/>
    </p:cSldViewPr>
  </p:slideViewPr>
  <p:outlineViewPr>
    <p:cViewPr>
      <p:scale>
        <a:sx n="33" d="100"/>
        <a:sy n="33" d="100"/>
      </p:scale>
      <p:origin x="0" y="-141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403AB-8512-4050-A954-16D3E9AE019C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6616B-9C40-40AA-95E8-7EA94C4124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52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6616B-9C40-40AA-95E8-7EA94C41244B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148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6616B-9C40-40AA-95E8-7EA94C41244B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63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268A0-94CE-4F85-BCF9-9144CE31014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932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7268A0-94CE-4F85-BCF9-9144CE31014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00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268A0-94CE-4F85-BCF9-9144CE31014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20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6616B-9C40-40AA-95E8-7EA94C41244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2848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6616B-9C40-40AA-95E8-7EA94C41244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946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6616B-9C40-40AA-95E8-7EA94C41244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333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6616B-9C40-40AA-95E8-7EA94C41244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35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iskrimineringsnemnda.no/nb/innhold/side/forside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kas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199" y="3612178"/>
            <a:ext cx="9595757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83D1-53B5-4291-819E-288A06B8986F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 dirty="0"/>
              <a:t>www.diskrimineringsnemnda.no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/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0" y="401376"/>
            <a:ext cx="4352897" cy="151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3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kast 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1465" y="1245874"/>
            <a:ext cx="10078617" cy="65757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latin typeface="+mj-lt"/>
              </a:rPr>
              <a:t>www.diskrimineringsnemnda.no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1071563" y="1987420"/>
            <a:ext cx="10078519" cy="411493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8" descr="cid:image002.png@01D42FDF.5F466B50">
            <a:hlinkClick r:id="rId2"/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7" y="355022"/>
            <a:ext cx="1700789" cy="550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76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F70EF80-48A5-4CBC-A875-68DD4AC32666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www.diskrimineringsnemnda.no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09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37D6-CEA8-4560-B9F0-CCD678EFB5F5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 dirty="0"/>
              <a:t>www.diskrimineringsnemnda.no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90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30000"/>
            <a:lum/>
          </a:blip>
          <a:srcRect/>
          <a:stretch>
            <a:fillRect l="30000" t="20000" r="-3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0C7A7CB-D60A-4556-A6A4-CD13AEBE9FBE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www.diskrimineringsnemnda.no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D1FC-9176-4D08-A298-653B9FF5CA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96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21" r:id="rId3"/>
    <p:sldLayoutId id="2147483722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554476" y="1684422"/>
            <a:ext cx="9963885" cy="3883614"/>
          </a:xfrm>
        </p:spPr>
        <p:txBody>
          <a:bodyPr>
            <a:normAutofit fontScale="90000"/>
          </a:bodyPr>
          <a:lstStyle/>
          <a:p>
            <a:br>
              <a:rPr lang="nb-NO" sz="1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1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sz="1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b-NO" b="1" dirty="0">
                <a:ea typeface="Verdana" panose="020B0604030504040204" pitchFamily="34" charset="0"/>
              </a:rPr>
            </a:br>
            <a:r>
              <a:rPr lang="nb-NO" b="1" dirty="0">
                <a:ea typeface="Verdana" panose="020B0604030504040204" pitchFamily="34" charset="0"/>
              </a:rPr>
              <a:t>Håndheving av EØS-retten i Diskrimineringsnemnda</a:t>
            </a:r>
            <a:br>
              <a:rPr lang="nb-NO" dirty="0"/>
            </a:br>
            <a:br>
              <a:rPr lang="nb-NO" dirty="0"/>
            </a:br>
            <a:br>
              <a:rPr lang="nb-NO" sz="1400" dirty="0"/>
            </a:br>
            <a:br>
              <a:rPr lang="nb-NO" sz="1400" dirty="0"/>
            </a:br>
            <a:r>
              <a:rPr lang="nb-NO" sz="2700" dirty="0">
                <a:latin typeface="+mn-lt"/>
              </a:rPr>
              <a:t>Oslo, 9. oktober 2023</a:t>
            </a:r>
            <a:br>
              <a:rPr lang="nb-NO" sz="2700" dirty="0">
                <a:latin typeface="+mn-lt"/>
              </a:rPr>
            </a:br>
            <a:r>
              <a:rPr lang="nb-NO" sz="2700" dirty="0">
                <a:latin typeface="+mn-lt"/>
              </a:rPr>
              <a:t>Sunniva Ingemårsen, juridisk seniorrådgiver </a:t>
            </a:r>
            <a:br>
              <a:rPr lang="nn-NO" sz="1400" dirty="0"/>
            </a:br>
            <a:br>
              <a:rPr lang="nb-NO" sz="1400" dirty="0"/>
            </a:br>
            <a:endParaRPr lang="nb-NO" sz="3200" b="1" i="1" dirty="0"/>
          </a:p>
        </p:txBody>
      </p:sp>
      <p:pic>
        <p:nvPicPr>
          <p:cNvPr id="3" name="Bilde 2" descr="Dekorativt bilete av Statens Hus i Bergen">
            <a:extLst>
              <a:ext uri="{FF2B5EF4-FFF2-40B4-BE49-F238E27FC236}">
                <a16:creationId xmlns:a16="http://schemas.microsoft.com/office/drawing/2014/main" id="{EF3E821F-95C8-4CC1-80AC-AEFF77FBB2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616" y="1371600"/>
            <a:ext cx="3182228" cy="419643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 descr="Diskrimineringsnemnda">
            <a:extLst>
              <a:ext uri="{FF2B5EF4-FFF2-40B4-BE49-F238E27FC236}">
                <a16:creationId xmlns:a16="http://schemas.microsoft.com/office/drawing/2014/main" id="{06EC24C4-E483-41F8-BD21-829293038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59" y="24337"/>
            <a:ext cx="1503674" cy="150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B865DBF9-826C-498F-9863-558D6C87FDE0}"/>
              </a:ext>
            </a:extLst>
          </p:cNvPr>
          <p:cNvSpPr txBox="1"/>
          <p:nvPr/>
        </p:nvSpPr>
        <p:spPr>
          <a:xfrm>
            <a:off x="387254" y="1528011"/>
            <a:ext cx="555773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200" b="1" dirty="0"/>
              <a:t>DISKRIMINERINGSNEMNDA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DD92CA0-5CCC-0EFB-B324-38C7BD8361E9}"/>
              </a:ext>
            </a:extLst>
          </p:cNvPr>
          <p:cNvSpPr txBox="1"/>
          <p:nvPr/>
        </p:nvSpPr>
        <p:spPr>
          <a:xfrm>
            <a:off x="1021405" y="2828835"/>
            <a:ext cx="6215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726947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05723D-9074-AC65-5048-88A4DE5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Løsninger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4F414CA-94A9-441B-B825-E7F03307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911182C-AB84-3042-2F7E-D6D39332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1ECBFA6-24AC-6EDA-8877-9A0312BF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10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32E5424-A001-570E-63BA-668017F713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Prosjekt internasjonale rettskilder</a:t>
            </a:r>
          </a:p>
          <a:p>
            <a:r>
              <a:rPr lang="nb-NO" dirty="0"/>
              <a:t>Forskningen </a:t>
            </a:r>
          </a:p>
        </p:txBody>
      </p:sp>
    </p:spTree>
    <p:extLst>
      <p:ext uri="{BB962C8B-B14F-4D97-AF65-F5344CB8AC3E}">
        <p14:creationId xmlns:p14="http://schemas.microsoft.com/office/powerpoint/2010/main" val="318075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0E55E8-8D4F-4ACB-8584-5F20F54F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er Diskrimineringsnemnda?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3889FAB-B608-49D7-BBFE-A1FAF1CC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875867-32C3-4E9C-BF8C-2582793408BA}" type="datetime1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03.10.2023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1D529C-4261-4A82-95A0-6A82B3E0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www.diskrimineringsnemnda.no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93B1E9C-8E21-49E6-89C5-ED3E741F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F7D1FC-9176-4D08-A298-653B9FF5CA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3DEF303C-D9F2-4295-AE4A-AAFF42B5C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01012" y="2266682"/>
            <a:ext cx="10078519" cy="3751694"/>
          </a:xfrm>
        </p:spPr>
        <p:txBody>
          <a:bodyPr>
            <a:normAutofit/>
          </a:bodyPr>
          <a:lstStyle/>
          <a:p>
            <a:r>
              <a:rPr lang="nb-NO" sz="2400" dirty="0" err="1">
                <a:latin typeface="+mn-lt"/>
              </a:rPr>
              <a:t>Domstolslignende</a:t>
            </a:r>
            <a:r>
              <a:rPr lang="nb-NO" sz="2400" dirty="0">
                <a:latin typeface="+mn-lt"/>
              </a:rPr>
              <a:t> forvaltningsorgan</a:t>
            </a:r>
          </a:p>
          <a:p>
            <a:r>
              <a:rPr lang="nb-NO" sz="2400" dirty="0">
                <a:latin typeface="+mn-lt"/>
              </a:rPr>
              <a:t>Statlig og nasjonalt</a:t>
            </a:r>
          </a:p>
          <a:p>
            <a:r>
              <a:rPr lang="nb-NO" sz="2400" dirty="0">
                <a:latin typeface="+mn-lt"/>
              </a:rPr>
              <a:t>Avgjør saker om brudd på diskrimineringsregelverket</a:t>
            </a:r>
          </a:p>
          <a:p>
            <a:r>
              <a:rPr lang="nb-NO" sz="2400" dirty="0">
                <a:latin typeface="+mn-lt"/>
              </a:rPr>
              <a:t>Rent klageorgan</a:t>
            </a:r>
          </a:p>
          <a:p>
            <a:r>
              <a:rPr lang="nb-NO" sz="2400" dirty="0">
                <a:latin typeface="+mn-lt"/>
              </a:rPr>
              <a:t>Delt inn i sekretariat og nemnd</a:t>
            </a:r>
          </a:p>
          <a:p>
            <a:r>
              <a:rPr lang="nb-NO" sz="2400" dirty="0">
                <a:latin typeface="+mn-lt"/>
              </a:rPr>
              <a:t>Rettighetsveiledning og tilsyn er lagt til andre</a:t>
            </a:r>
          </a:p>
          <a:p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454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C5CCE7-748C-7F92-A8F3-3D1C80C9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Lovene vi håndhever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4B75B29-03CB-1E63-F2C1-6582A70F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C6930E0-0388-E8C4-1699-0BB444D4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EF9415-BE3A-DDCF-B01B-DCFF255A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3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D131EBE-4FC2-5292-A5E2-D5B795D1D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likestillings- og diskrimineringsloven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arbeidsmiljøloven kapittel 13, unntatt § 13-1 tredje ledd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arbeidsmiljøloven § 2 A-4 og § 2 A-5 (gjengjeldelse, oppreisning og erstatning)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skipsarbeidsloven kapittel 10, med unntak av § 10-1</a:t>
            </a:r>
            <a:r>
              <a:rPr lang="nb-NO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​</a:t>
            </a:r>
            <a:r>
              <a:rPr lang="nb-NO" sz="1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tredje ledd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n-NO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oliglovene</a:t>
            </a:r>
            <a:r>
              <a:rPr lang="nn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n-NO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eierseksjonsloven</a:t>
            </a:r>
            <a:r>
              <a:rPr lang="nn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§ 6, husleieloven § 1-8</a:t>
            </a:r>
            <a:r>
              <a:rPr lang="nb-NO" sz="1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n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bustadbyggjelagslova § 1-4</a:t>
            </a:r>
            <a:r>
              <a:rPr lang="nb-NO" sz="1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n-NO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burettslagslova § 1-5</a:t>
            </a:r>
            <a:endParaRPr lang="nb-NO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309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59BAC9-20B9-4F9B-8872-AA062F94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Hvilke saksområder håndhever vi?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AD418CB-1201-424F-AD7E-5C43CC4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875867-32C3-4E9C-BF8C-2582793408BA}" type="datetime1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03.10.2023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6811A2-D650-4A48-951D-95287DD9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www.diskrimineringsnemnda.no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4DDD64F-03E9-49AE-A3CC-A61CCE1B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F7D1FC-9176-4D08-A298-653B9FF5CA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385A2EFE-C8AD-4D16-AAAD-6C1E2B11D6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nb-NO" sz="2000" dirty="0">
              <a:latin typeface="+mn-lt"/>
            </a:endParaRPr>
          </a:p>
          <a:p>
            <a:r>
              <a:rPr lang="nb-NO" sz="2400" dirty="0">
                <a:latin typeface="+mn-lt"/>
              </a:rPr>
              <a:t>Forbudet mot diskriminering </a:t>
            </a:r>
          </a:p>
          <a:p>
            <a:r>
              <a:rPr lang="nb-NO" sz="2400" dirty="0">
                <a:latin typeface="+mn-lt"/>
              </a:rPr>
              <a:t>Forbudet mot trakassering, inkl. seksuell trakassering</a:t>
            </a:r>
          </a:p>
          <a:p>
            <a:r>
              <a:rPr lang="nb-NO" sz="2400" dirty="0">
                <a:latin typeface="+mn-lt"/>
              </a:rPr>
              <a:t>Diskriminering gjennom manglende universell utforming</a:t>
            </a:r>
          </a:p>
          <a:p>
            <a:r>
              <a:rPr lang="nb-NO" sz="2400" dirty="0">
                <a:latin typeface="+mn-lt"/>
              </a:rPr>
              <a:t>Diskriminering gjennom manglende individuell tilrettelegging</a:t>
            </a:r>
          </a:p>
          <a:p>
            <a:r>
              <a:rPr lang="nb-NO" sz="2400" dirty="0">
                <a:latin typeface="+mn-lt"/>
              </a:rPr>
              <a:t>Forbudet mot gjengjeldelse etter klage</a:t>
            </a:r>
          </a:p>
          <a:p>
            <a:endParaRPr lang="nb-NO" sz="2400" dirty="0">
              <a:latin typeface="+mn-lt"/>
            </a:endParaRPr>
          </a:p>
          <a:p>
            <a:r>
              <a:rPr lang="nb-NO" sz="2400" dirty="0">
                <a:latin typeface="+mn-lt"/>
              </a:rPr>
              <a:t>Forbudet mot gjengjeldelse etter varsling</a:t>
            </a:r>
          </a:p>
          <a:p>
            <a:endParaRPr lang="nb-NO" sz="2400" dirty="0">
              <a:latin typeface="+mn-lt"/>
            </a:endParaRPr>
          </a:p>
          <a:p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24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6CEEC8-0071-6A8C-B39B-FDA5B862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Diskrimineringsgrunnlagene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154C4D-5A8F-58BF-7B45-A96A0FD6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EA491F7-2C3A-CB3A-EDEE-4735661E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CF77BCE-924C-4C99-60D2-DDD8ACA1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5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BF650D8-4A51-611F-FE22-056A891184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kjønn, graviditet,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permisjon ved fødsel eller adopsjon, omsorgsoppgaver,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etnisitet,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religion, livssyn,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funksjonsnedsettelse,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seksuell orientering, kjønnsidentitet, kjønnsuttrykk,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alder </a:t>
            </a:r>
          </a:p>
          <a:p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  <a:ea typeface="Verdana" panose="020B0604030504040204" pitchFamily="34" charset="0"/>
              </a:rPr>
              <a:t>eller kombinasjoner av disse</a:t>
            </a:r>
            <a:endParaRPr lang="nb-NO" sz="2400" dirty="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  <a:p>
            <a:r>
              <a:rPr lang="nb-NO" sz="2400" dirty="0">
                <a:latin typeface="+mn-lt"/>
              </a:rPr>
              <a:t>Alle samfunnsområder</a:t>
            </a:r>
            <a:endParaRPr lang="nb-NO" sz="2400" dirty="0"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0B3DB1-EBA3-3963-B686-971C80BF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Hvilke EØS-rettslige instrumenter håndhever vi?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66CF2CA-59CF-13C6-3C34-D4026F9B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DF04A0F-8E0E-05C1-4FC7-4D76975C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79FC6D6-77E6-F233-02B8-A2811C9D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6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7BCCF62-E211-69F1-BCB7-D7CC4919D2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latin typeface="+mn-lt"/>
              </a:rPr>
              <a:t>Gjennom EØS-avtalen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Direktiv 2006/54/EF</a:t>
            </a: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kjønnslikestillingsdirektivet i arbeidslivet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Direktiv 2004/113/EF </a:t>
            </a: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kjønnslikestillingsdirektivet om varer og tjenester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>
                <a:latin typeface="+mn-lt"/>
              </a:rPr>
              <a:t>Gjennomført gjennom likestillings- og diskrimineringsloven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Direktiv 2000/43/EF </a:t>
            </a: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rasediskrimineringsdirektivet</a:t>
            </a:r>
            <a:endParaRPr lang="nb-NO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Direktiv 2000/78/EF </a:t>
            </a: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x-none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rammedirektivet</a:t>
            </a:r>
            <a:endParaRPr lang="nb-NO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799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CB7652-D595-7F59-128F-60BB63C3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Eksempler på andre relevante direktiver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184354A-437C-7365-5422-4C23CA79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B5A6929-5903-A48C-214C-D99B85EB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E2C809-B892-1E62-419E-7F8FB09A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7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FFCBD8B-40D2-B24A-8AAB-29BFDB2EE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400" b="1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Svangerskapsdirektivet (direktiv 92/85/EØF)</a:t>
            </a:r>
          </a:p>
          <a:p>
            <a:pPr marL="342900" lvl="0" indent="-342900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Deltidsdirektivet (direktiv 97/81/EF)</a:t>
            </a:r>
          </a:p>
          <a:p>
            <a:pPr marL="342900" lvl="0" indent="-342900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Direktiv om midlertidig ansettelse (1999/70/EF)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nb-NO" sz="2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Foreldrepermisjonsdirektivet (2010/18/EU)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nb-NO" sz="24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Webdirektivet</a:t>
            </a:r>
            <a:r>
              <a:rPr lang="nb-NO" sz="24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nb-NO" sz="2400" b="0" i="0" dirty="0">
                <a:solidFill>
                  <a:srgbClr val="333333"/>
                </a:solidFill>
                <a:effectLst/>
                <a:latin typeface="+mn-lt"/>
              </a:rPr>
              <a:t>EU) 2016/2102)</a:t>
            </a:r>
            <a:endParaRPr lang="nb-NO" sz="24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8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153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1A1F5D-083B-88E9-B868-B39DED4B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Tas </a:t>
            </a:r>
            <a:r>
              <a:rPr lang="nb-NO" dirty="0"/>
              <a:t>dette</a:t>
            </a:r>
            <a:r>
              <a:rPr lang="nn-NO" dirty="0"/>
              <a:t> opp av </a:t>
            </a:r>
            <a:r>
              <a:rPr lang="nb-NO" dirty="0"/>
              <a:t>klagere</a:t>
            </a:r>
            <a:r>
              <a:rPr lang="nn-NO" dirty="0"/>
              <a:t> i praksis?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826CA69-534D-2218-9528-F628472D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B1140DF-32B4-4D1B-EAB2-CB6A548D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latin typeface="+mj-lt"/>
              </a:rPr>
              <a:t>www.diskrimineringsnemnda.no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8628BD9-5B77-6470-2905-21FCE4F7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8</a:t>
            </a:fld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02A9467-6F37-FCB4-CB34-B57F6846ED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+mn-lt"/>
              </a:rPr>
              <a:t>Det skjer, men meget sjeldent</a:t>
            </a:r>
          </a:p>
          <a:p>
            <a:r>
              <a:rPr lang="nb-NO" sz="2400" dirty="0">
                <a:latin typeface="+mn-lt"/>
              </a:rPr>
              <a:t>Selv ikke der klager har advokat</a:t>
            </a:r>
          </a:p>
          <a:p>
            <a:endParaRPr lang="nb-NO" sz="2400" dirty="0">
              <a:latin typeface="+mn-lt"/>
            </a:endParaRPr>
          </a:p>
          <a:p>
            <a:r>
              <a:rPr lang="nb-NO" sz="2400" dirty="0">
                <a:latin typeface="+mn-lt"/>
              </a:rPr>
              <a:t>Typisk: </a:t>
            </a:r>
          </a:p>
          <a:p>
            <a:pPr lvl="1"/>
            <a:r>
              <a:rPr lang="nb-NO" dirty="0">
                <a:latin typeface="+mn-lt"/>
              </a:rPr>
              <a:t>Klager er ansatt fra et EU/EØS-land og jobber i norske selskaper og mener seg diskriminert </a:t>
            </a:r>
            <a:r>
              <a:rPr lang="nb-NO" dirty="0" err="1">
                <a:latin typeface="+mn-lt"/>
              </a:rPr>
              <a:t>ifht</a:t>
            </a:r>
            <a:r>
              <a:rPr lang="nb-NO" dirty="0">
                <a:latin typeface="+mn-lt"/>
              </a:rPr>
              <a:t> trygd/pensjon</a:t>
            </a:r>
          </a:p>
          <a:p>
            <a:pPr lvl="1"/>
            <a:r>
              <a:rPr lang="nb-NO" dirty="0">
                <a:latin typeface="+mn-lt"/>
              </a:rPr>
              <a:t>Diskriminering pga nasjonal opprinnelse, der klager er fra et EU/EØS-land</a:t>
            </a:r>
          </a:p>
        </p:txBody>
      </p:sp>
    </p:spTree>
    <p:extLst>
      <p:ext uri="{BB962C8B-B14F-4D97-AF65-F5344CB8AC3E}">
        <p14:creationId xmlns:p14="http://schemas.microsoft.com/office/powerpoint/2010/main" val="240575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8937B-EE2E-2CD5-53B1-3F5E7E5FF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Utfordringer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7D8A2A2-AB3F-B17A-217D-EC9EA512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867-32C3-4E9C-BF8C-2582793408BA}" type="datetime1">
              <a:rPr lang="nb-NO" smtClean="0"/>
              <a:t>03.10.2023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6B0557A-51DF-7B55-105A-A50F8452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latin typeface="+mj-lt"/>
              </a:rPr>
              <a:t>www.diskrimineringsnemnda.no</a:t>
            </a:r>
            <a:endParaRPr lang="nb-NO" dirty="0">
              <a:latin typeface="+mj-lt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2CE4BC7-7BDF-152D-1919-88B0A267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D1FC-9176-4D08-A298-653B9FF5CA4E}" type="slidenum">
              <a:rPr lang="nb-NO" smtClean="0"/>
              <a:t>9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A2680235-D073-F9D8-4B22-5A5EE4D51B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+mn-lt"/>
              </a:rPr>
              <a:t>Ikke uberørt av usikkerheten knyttet til norsk etterlevelse av EØS-retten</a:t>
            </a:r>
          </a:p>
          <a:p>
            <a:r>
              <a:rPr lang="nb-NO" sz="2400" dirty="0">
                <a:latin typeface="+mn-lt"/>
              </a:rPr>
              <a:t>Access to </a:t>
            </a:r>
            <a:r>
              <a:rPr lang="nb-NO" sz="2400" dirty="0" err="1">
                <a:latin typeface="+mn-lt"/>
              </a:rPr>
              <a:t>justice</a:t>
            </a:r>
            <a:r>
              <a:rPr lang="nb-NO" sz="2400" dirty="0">
                <a:latin typeface="+mn-lt"/>
              </a:rPr>
              <a:t> og erstatning/oppreisning</a:t>
            </a:r>
          </a:p>
          <a:p>
            <a:r>
              <a:rPr lang="nb-NO" sz="2400" dirty="0">
                <a:latin typeface="+mn-lt"/>
              </a:rPr>
              <a:t>Rettslige standarder, tolkningene våre skal være i tråd med EU-retten</a:t>
            </a:r>
          </a:p>
          <a:p>
            <a:r>
              <a:rPr lang="nb-NO" sz="2400" dirty="0">
                <a:latin typeface="+mn-lt"/>
              </a:rPr>
              <a:t>Rettssikkerhet og effektivitet</a:t>
            </a:r>
          </a:p>
          <a:p>
            <a:r>
              <a:rPr lang="nb-NO" sz="2400" dirty="0">
                <a:latin typeface="+mn-lt"/>
              </a:rPr>
              <a:t>Komplisert rettskildebilde</a:t>
            </a:r>
          </a:p>
          <a:p>
            <a:r>
              <a:rPr lang="nb-NO" sz="2400" dirty="0">
                <a:latin typeface="+mn-lt"/>
              </a:rPr>
              <a:t>Minimumsregler vs. sterkere nasjonalt vern</a:t>
            </a:r>
          </a:p>
          <a:p>
            <a:r>
              <a:rPr lang="nb-NO" sz="2400" dirty="0">
                <a:latin typeface="+mn-lt"/>
              </a:rPr>
              <a:t>Sterk økning i klagesaker, uten tilsvarende økning i saksbehandlere</a:t>
            </a:r>
          </a:p>
        </p:txBody>
      </p:sp>
    </p:spTree>
    <p:extLst>
      <p:ext uri="{BB962C8B-B14F-4D97-AF65-F5344CB8AC3E}">
        <p14:creationId xmlns:p14="http://schemas.microsoft.com/office/powerpoint/2010/main" val="231213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B0F709CA-2980-4DE0-8327-F690C710ADC2}" vid="{87D56070-D76D-42DE-A9E3-E7C57F0A80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2823</TotalTime>
  <Words>454</Words>
  <Application>Microsoft Office PowerPoint</Application>
  <PresentationFormat>Widescreen</PresentationFormat>
  <Paragraphs>105</Paragraphs>
  <Slides>10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Office-tema</vt:lpstr>
      <vt:lpstr>    Håndheving av EØS-retten i Diskrimineringsnemnda    Oslo, 9. oktober 2023 Sunniva Ingemårsen, juridisk seniorrådgiver   </vt:lpstr>
      <vt:lpstr>Hva er Diskrimineringsnemnda?</vt:lpstr>
      <vt:lpstr>Lovene vi håndhever</vt:lpstr>
      <vt:lpstr>Hvilke saksområder håndhever vi?</vt:lpstr>
      <vt:lpstr>Diskrimineringsgrunnlagene</vt:lpstr>
      <vt:lpstr>Hvilke EØS-rettslige instrumenter håndhever vi?</vt:lpstr>
      <vt:lpstr>Eksempler på andre relevante direktiver</vt:lpstr>
      <vt:lpstr>Tas dette opp av klagere i praksis?</vt:lpstr>
      <vt:lpstr>Utfordringer</vt:lpstr>
      <vt:lpstr>Løsninger</vt:lpstr>
    </vt:vector>
  </TitlesOfParts>
  <Company>Braathe Gruppen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Håndheving av EØS-retten Sunniva Ingemårsen Diskrimineringsnemnda</dc:title>
  <dc:creator>Sunniva Ingemårsen</dc:creator>
  <cp:lastModifiedBy>Sunniva Ingemårsen</cp:lastModifiedBy>
  <cp:revision>447</cp:revision>
  <cp:lastPrinted>2019-10-01T08:36:08Z</cp:lastPrinted>
  <dcterms:created xsi:type="dcterms:W3CDTF">2018-10-17T07:53:35Z</dcterms:created>
  <dcterms:modified xsi:type="dcterms:W3CDTF">2023-10-03T14:26:25Z</dcterms:modified>
</cp:coreProperties>
</file>