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0" r:id="rId6"/>
    <p:sldId id="261" r:id="rId7"/>
    <p:sldId id="262" r:id="rId8"/>
    <p:sldId id="267" r:id="rId9"/>
    <p:sldId id="263" r:id="rId10"/>
    <p:sldId id="265" r:id="rId11"/>
    <p:sldId id="268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07BA5-B4F2-4454-951D-EDF9BC888549}" v="2" dt="2023-10-30T14:01:03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Juridisk fakultet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/>
              <a:t>Institutt for Privatrett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sz="3200" dirty="0"/>
              <a:t>Kort om håndheving av europeisk forbrukerrett i Norge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sz="1100" dirty="0"/>
              <a:t>Vebjørn Wold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sz="1050" dirty="0"/>
              <a:t>Stipendiat, UiO, </a:t>
            </a:r>
            <a:r>
              <a:rPr lang="nb-NO" sz="1050" dirty="0" err="1"/>
              <a:t>IfP</a:t>
            </a:r>
            <a:endParaRPr lang="nb-NO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sz="1100" dirty="0"/>
              <a:t>Åpningskonferanse </a:t>
            </a:r>
            <a:r>
              <a:rPr lang="nb-NO" sz="1100" dirty="0" err="1"/>
              <a:t>EurNor</a:t>
            </a:r>
            <a:endParaRPr lang="nb-NO" sz="11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09.10.23</a:t>
            </a: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4684686-48CE-CFC5-3DA9-25D5E1814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303515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europeiske </a:t>
            </a:r>
            <a:r>
              <a:rPr lang="nb-NO" dirty="0" err="1"/>
              <a:t>forbrukerretten</a:t>
            </a:r>
            <a:r>
              <a:rPr lang="nb-NO" dirty="0"/>
              <a:t> i norsk rett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sz="1400" dirty="0"/>
              <a:t>Direktiv 93/13 om urimelig kontraktsvilkår (avtaleloven §§ 36 og 37)</a:t>
            </a:r>
          </a:p>
          <a:p>
            <a:r>
              <a:rPr lang="nb-NO" sz="1400" dirty="0"/>
              <a:t>Direktiv 2015/2366 om betalingstjenester (finansavtaleloven)</a:t>
            </a:r>
          </a:p>
          <a:p>
            <a:r>
              <a:rPr lang="nb-NO" sz="1400" dirty="0"/>
              <a:t>Direktiv 2008/48 om forbrukskreditt (finansavtaleloven)</a:t>
            </a:r>
          </a:p>
          <a:p>
            <a:r>
              <a:rPr lang="nb-NO" sz="1400" dirty="0"/>
              <a:t>Direktiv 2014/17 om boliglånsavtaler (finansavtaleloven)</a:t>
            </a:r>
          </a:p>
          <a:p>
            <a:r>
              <a:rPr lang="nb-NO" sz="1400" dirty="0"/>
              <a:t>Direktiv 2019/771 om forbrukerkjøp (forbrukerkjøpsloven)</a:t>
            </a:r>
          </a:p>
          <a:p>
            <a:r>
              <a:rPr lang="nb-NO" sz="1400" dirty="0"/>
              <a:t>Direktiv 2014/65 om markeder for finansielle instrumenter (</a:t>
            </a:r>
            <a:r>
              <a:rPr lang="nb-NO" sz="1400" dirty="0" err="1"/>
              <a:t>verdipapirhandeloven</a:t>
            </a:r>
            <a:r>
              <a:rPr lang="nb-NO" sz="1400" dirty="0"/>
              <a:t>)</a:t>
            </a:r>
          </a:p>
          <a:p>
            <a:r>
              <a:rPr lang="nb-NO" sz="1400" dirty="0"/>
              <a:t>Direktiv 2011/83 om </a:t>
            </a:r>
            <a:r>
              <a:rPr lang="nb-NO" sz="1400" dirty="0" err="1"/>
              <a:t>forbrukerettigheter</a:t>
            </a:r>
            <a:r>
              <a:rPr lang="nb-NO" sz="1400" dirty="0"/>
              <a:t> (avtaleloven, </a:t>
            </a:r>
            <a:r>
              <a:rPr lang="nb-NO" sz="1400" dirty="0" err="1"/>
              <a:t>angrerettsloven</a:t>
            </a:r>
            <a:r>
              <a:rPr lang="nb-NO" sz="1400" dirty="0"/>
              <a:t> mv.)</a:t>
            </a:r>
          </a:p>
          <a:p>
            <a:r>
              <a:rPr lang="nb-NO" sz="1400" dirty="0"/>
              <a:t>Direktiv 2019/770 om digitale ytelser (lov om digitale ytelser)</a:t>
            </a:r>
          </a:p>
          <a:p>
            <a:r>
              <a:rPr lang="nb-NO" sz="1400" dirty="0"/>
              <a:t>Directive 2015/2302 om pakkereiser (pakkereiseloven)</a:t>
            </a:r>
          </a:p>
          <a:p>
            <a:endParaRPr lang="nb-NO" sz="1400" dirty="0"/>
          </a:p>
          <a:p>
            <a:r>
              <a:rPr lang="nb-NO" sz="1600" u="sng" dirty="0"/>
              <a:t>Skal tolkes direktivkonformt. Finnes betydelige mengder rettspraksis fra EU-domstolen</a:t>
            </a:r>
          </a:p>
          <a:p>
            <a:endParaRPr lang="nb-NO" sz="1400" dirty="0"/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28220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håndhever </a:t>
            </a:r>
            <a:r>
              <a:rPr lang="nb-NO" dirty="0" err="1"/>
              <a:t>forbrukerretten</a:t>
            </a:r>
            <a:r>
              <a:rPr lang="nb-NO" dirty="0"/>
              <a:t>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sz="1800" dirty="0"/>
              <a:t>Offentligrettslig tilsyn</a:t>
            </a:r>
          </a:p>
          <a:p>
            <a:pPr lvl="1"/>
            <a:r>
              <a:rPr lang="nb-NO" sz="1800" dirty="0"/>
              <a:t>Forbrukertilsynet </a:t>
            </a:r>
          </a:p>
          <a:p>
            <a:pPr lvl="1"/>
            <a:r>
              <a:rPr lang="nb-NO" sz="1800" dirty="0"/>
              <a:t>Ulike sektortilsyn (finanstilsynet, reguleringsmyndigheten for energi </a:t>
            </a:r>
            <a:r>
              <a:rPr lang="nb-NO" sz="1800" dirty="0" err="1"/>
              <a:t>etc</a:t>
            </a:r>
            <a:r>
              <a:rPr lang="nb-NO" sz="1800" dirty="0"/>
              <a:t>…) </a:t>
            </a:r>
          </a:p>
          <a:p>
            <a:r>
              <a:rPr lang="nb-NO" sz="1800" dirty="0"/>
              <a:t>Privatrettslig tvisteløsning</a:t>
            </a:r>
          </a:p>
          <a:p>
            <a:pPr lvl="1"/>
            <a:r>
              <a:rPr lang="nb-NO" sz="1800" dirty="0"/>
              <a:t>En rekke med nemder </a:t>
            </a:r>
          </a:p>
          <a:p>
            <a:pPr lvl="1"/>
            <a:r>
              <a:rPr lang="nb-NO" sz="1800" dirty="0"/>
              <a:t>De alminnelige domstoler </a:t>
            </a:r>
          </a:p>
          <a:p>
            <a:pPr lvl="1"/>
            <a:r>
              <a:rPr lang="nb-NO" sz="1800" dirty="0"/>
              <a:t>Forliksrådet </a:t>
            </a:r>
          </a:p>
          <a:p>
            <a:pPr lvl="1"/>
            <a:r>
              <a:rPr lang="nb-NO" sz="1800" dirty="0"/>
              <a:t>Namsmyndighetene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901" y="7684900"/>
            <a:ext cx="703605" cy="1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6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håndhever </a:t>
            </a:r>
            <a:r>
              <a:rPr lang="nb-NO" dirty="0" err="1"/>
              <a:t>forbrukerretten</a:t>
            </a:r>
            <a:r>
              <a:rPr lang="nb-NO" dirty="0"/>
              <a:t>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sz="1800" dirty="0"/>
              <a:t>Offentligrettslig tilsyn</a:t>
            </a:r>
          </a:p>
          <a:p>
            <a:pPr lvl="1"/>
            <a:r>
              <a:rPr lang="nb-NO" sz="1800" dirty="0"/>
              <a:t>Forbrukertilsynet </a:t>
            </a:r>
          </a:p>
          <a:p>
            <a:pPr lvl="1"/>
            <a:r>
              <a:rPr lang="nb-NO" sz="1800" dirty="0"/>
              <a:t>Ulike sektortilsyn (finanstilsynet, reguleringsmyndigheten for energi </a:t>
            </a:r>
            <a:r>
              <a:rPr lang="nb-NO" sz="1800" dirty="0" err="1"/>
              <a:t>etc</a:t>
            </a:r>
            <a:r>
              <a:rPr lang="nb-NO" sz="1800" dirty="0"/>
              <a:t>…) </a:t>
            </a:r>
          </a:p>
          <a:p>
            <a:r>
              <a:rPr lang="nb-NO" sz="1800" dirty="0"/>
              <a:t>Privatrettslig tvisteløsning</a:t>
            </a:r>
          </a:p>
          <a:p>
            <a:pPr lvl="1"/>
            <a:r>
              <a:rPr lang="nb-NO" sz="1800" dirty="0"/>
              <a:t>En rekke med nemder </a:t>
            </a:r>
          </a:p>
          <a:p>
            <a:pPr lvl="1"/>
            <a:r>
              <a:rPr lang="nb-NO" sz="1800" b="1" dirty="0"/>
              <a:t>De alminnelige domstoler </a:t>
            </a:r>
          </a:p>
          <a:p>
            <a:pPr lvl="1"/>
            <a:r>
              <a:rPr lang="nb-NO" sz="1800" b="1" dirty="0"/>
              <a:t>Forliksrådet </a:t>
            </a:r>
          </a:p>
          <a:p>
            <a:pPr lvl="1"/>
            <a:r>
              <a:rPr lang="nb-NO" sz="1800" b="1" dirty="0"/>
              <a:t>Namsmyndighetene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228600" rtl="0" eaLnBrk="1" latinLnBrk="0" hangingPunct="1">
              <a:defRPr sz="750" kern="1200">
                <a:solidFill>
                  <a:srgbClr val="524B48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7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 domstolene EU-</a:t>
            </a:r>
            <a:r>
              <a:rPr lang="nb-NO" dirty="0" err="1"/>
              <a:t>forbrukerretten</a:t>
            </a:r>
            <a:r>
              <a:rPr lang="nb-NO" dirty="0"/>
              <a:t>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Direktiv 93/13 om urimelige standardvilkår og </a:t>
            </a:r>
            <a:r>
              <a:rPr lang="nb-NO" dirty="0" err="1"/>
              <a:t>avtl</a:t>
            </a:r>
            <a:r>
              <a:rPr lang="nb-NO" dirty="0"/>
              <a:t>. §§ 36 og 37</a:t>
            </a:r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sz="2000" dirty="0"/>
              <a:t>Enormt tilfang av dommer fra EU-domstolen</a:t>
            </a:r>
          </a:p>
          <a:p>
            <a:r>
              <a:rPr lang="nb-NO" sz="2000" dirty="0"/>
              <a:t>En streng, «abstrakt» vurdering av balanse og klarhet i standardvilkår</a:t>
            </a:r>
          </a:p>
          <a:p>
            <a:r>
              <a:rPr lang="nb-NO" sz="2000" u="sng" dirty="0"/>
              <a:t>Absolutt ugyldighet med </a:t>
            </a:r>
            <a:r>
              <a:rPr lang="nb-NO" sz="2000" u="sng" dirty="0" err="1"/>
              <a:t>evt</a:t>
            </a:r>
            <a:r>
              <a:rPr lang="nb-NO" sz="2000" u="sng" dirty="0"/>
              <a:t> full restitusjon </a:t>
            </a:r>
            <a:r>
              <a:rPr lang="nb-NO" sz="2000" dirty="0"/>
              <a:t>som rettsvirkning – kan sluke nasjonale regler om foreldelse, berikelsesvederlag, avsavnsrenter, rettskraft mv.  </a:t>
            </a:r>
          </a:p>
          <a:p>
            <a:r>
              <a:rPr lang="nb-NO" sz="2000" dirty="0"/>
              <a:t>Dype spor i andre europeiske land </a:t>
            </a:r>
          </a:p>
          <a:p>
            <a:pPr lvl="1"/>
            <a:endParaRPr lang="nb-NO" sz="16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668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 norske domstoler EU-</a:t>
            </a:r>
            <a:r>
              <a:rPr lang="nb-NO" dirty="0" err="1"/>
              <a:t>forbrukerretten</a:t>
            </a:r>
            <a:r>
              <a:rPr lang="nb-NO" dirty="0"/>
              <a:t>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Direktiv 93/13 om urimelige standardvilkår og </a:t>
            </a:r>
            <a:r>
              <a:rPr lang="nb-NO" dirty="0" err="1"/>
              <a:t>avtl</a:t>
            </a:r>
            <a:r>
              <a:rPr lang="nb-NO" dirty="0"/>
              <a:t>. §§ 36 og 37 – opp mot direktivets standard</a:t>
            </a:r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sz="1800" dirty="0"/>
              <a:t>Jeg har ikke sett ett eneste eksempel på at en norsk domstol vurderer standardvilkår opp mot direktivets standard</a:t>
            </a:r>
          </a:p>
          <a:p>
            <a:r>
              <a:rPr lang="nb-NO" sz="1800" dirty="0"/>
              <a:t>Forsikring</a:t>
            </a:r>
          </a:p>
          <a:p>
            <a:pPr lvl="1"/>
            <a:r>
              <a:rPr lang="nb-NO" sz="1400" dirty="0"/>
              <a:t>HR-2020-1262 A – «Selv om den konkrete rimelighet er av betydning, må det vektlegges at det dreier seg om en masseavtale. Resultatet i saken vil ikke bare ha betydning for de konkrete parter, men også for andre forsikrede i tilsvarende situasjon». </a:t>
            </a:r>
            <a:r>
              <a:rPr lang="nb-NO" sz="1400" i="1" dirty="0"/>
              <a:t>Et argument mot sensur??? </a:t>
            </a:r>
            <a:r>
              <a:rPr lang="nb-NO" sz="1400" dirty="0"/>
              <a:t>Direktivet ikke nevnt.</a:t>
            </a:r>
          </a:p>
          <a:p>
            <a:r>
              <a:rPr lang="nb-NO" sz="1800" dirty="0"/>
              <a:t>Kredittavtaler</a:t>
            </a:r>
          </a:p>
          <a:p>
            <a:pPr lvl="1"/>
            <a:r>
              <a:rPr lang="nb-NO" sz="1400" dirty="0"/>
              <a:t>Valutalån som eksponerer forbrukere mot kursrisiko  </a:t>
            </a:r>
          </a:p>
          <a:p>
            <a:pPr lvl="2"/>
            <a:r>
              <a:rPr lang="nb-NO" sz="1400" dirty="0"/>
              <a:t>Et vell av saker fra EU-domstolen om at «</a:t>
            </a:r>
            <a:r>
              <a:rPr lang="da-DK" sz="1400" dirty="0"/>
              <a:t>et vilkår skal </a:t>
            </a:r>
            <a:r>
              <a:rPr lang="da-DK" sz="1400" dirty="0" err="1"/>
              <a:t>gjøre</a:t>
            </a:r>
            <a:r>
              <a:rPr lang="da-DK" sz="1400" dirty="0"/>
              <a:t> </a:t>
            </a:r>
            <a:r>
              <a:rPr lang="da-DK" sz="1400" dirty="0" err="1"/>
              <a:t>forbrukeren</a:t>
            </a:r>
            <a:r>
              <a:rPr lang="da-DK" sz="1400" dirty="0"/>
              <a:t> ….i stand at vurdere de potentielt alvorlige økonomiske følger, som et sådant aftalevilkår kan have for dennes økonomiske forpligtelser”</a:t>
            </a:r>
          </a:p>
          <a:p>
            <a:pPr lvl="2"/>
            <a:r>
              <a:rPr lang="da-DK" sz="1400" dirty="0"/>
              <a:t>Mange </a:t>
            </a:r>
            <a:r>
              <a:rPr lang="da-DK" sz="1400" dirty="0" err="1"/>
              <a:t>saker</a:t>
            </a:r>
            <a:r>
              <a:rPr lang="da-DK" sz="1400" dirty="0"/>
              <a:t> i </a:t>
            </a:r>
            <a:r>
              <a:rPr lang="da-DK" sz="1400" dirty="0" err="1"/>
              <a:t>FinKN</a:t>
            </a:r>
            <a:r>
              <a:rPr lang="da-DK" sz="1400" dirty="0"/>
              <a:t> (i alle </a:t>
            </a:r>
            <a:r>
              <a:rPr lang="da-DK" sz="1400" dirty="0" err="1"/>
              <a:t>fall</a:t>
            </a:r>
            <a:r>
              <a:rPr lang="da-DK" sz="1400" dirty="0"/>
              <a:t> 20) de </a:t>
            </a:r>
            <a:r>
              <a:rPr lang="da-DK" sz="1400" dirty="0" err="1"/>
              <a:t>siste</a:t>
            </a:r>
            <a:r>
              <a:rPr lang="da-DK" sz="1400" dirty="0"/>
              <a:t> årene, direktivet </a:t>
            </a:r>
            <a:r>
              <a:rPr lang="da-DK" sz="1400" dirty="0" err="1"/>
              <a:t>aldri</a:t>
            </a:r>
            <a:r>
              <a:rPr lang="da-DK" sz="1400" dirty="0"/>
              <a:t> </a:t>
            </a:r>
            <a:r>
              <a:rPr lang="da-DK" sz="1400" dirty="0" err="1"/>
              <a:t>nevnt</a:t>
            </a:r>
            <a:r>
              <a:rPr lang="da-DK" sz="1400" dirty="0"/>
              <a:t>, </a:t>
            </a:r>
            <a:r>
              <a:rPr lang="da-DK" sz="1400" dirty="0" err="1"/>
              <a:t>forbrukerne</a:t>
            </a:r>
            <a:r>
              <a:rPr lang="da-DK" sz="1400" dirty="0"/>
              <a:t> </a:t>
            </a:r>
            <a:r>
              <a:rPr lang="da-DK" sz="1400" dirty="0" err="1"/>
              <a:t>tapte</a:t>
            </a:r>
            <a:r>
              <a:rPr lang="da-DK" sz="1400" dirty="0"/>
              <a:t> </a:t>
            </a:r>
            <a:r>
              <a:rPr lang="da-DK" sz="1400" u="sng" dirty="0"/>
              <a:t>alle</a:t>
            </a:r>
            <a:r>
              <a:rPr lang="da-DK" sz="1400" dirty="0"/>
              <a:t>. Tilsvarende </a:t>
            </a:r>
            <a:r>
              <a:rPr lang="nb-NO" sz="1400" dirty="0"/>
              <a:t>LF-2017-160194 </a:t>
            </a:r>
          </a:p>
          <a:p>
            <a:pPr lvl="1"/>
            <a:r>
              <a:rPr lang="nb-NO" sz="1400" dirty="0"/>
              <a:t>Boliglån og forbrukskreditt – pågående EFTA-</a:t>
            </a:r>
            <a:r>
              <a:rPr lang="nb-NO" sz="1400" dirty="0" err="1"/>
              <a:t>domstolssaker</a:t>
            </a:r>
            <a:r>
              <a:rPr lang="nb-NO" sz="1400" dirty="0"/>
              <a:t> </a:t>
            </a:r>
          </a:p>
          <a:p>
            <a:r>
              <a:rPr lang="nb-NO" sz="1800" dirty="0"/>
              <a:t>Identitetstyveri-saker </a:t>
            </a:r>
          </a:p>
          <a:p>
            <a:pPr lvl="1"/>
            <a:r>
              <a:rPr lang="nb-NO" sz="1400" dirty="0"/>
              <a:t>Hundrevis++ av saker med standardvilkår som ansvarsgrunnlag for forbrukere, 0 vurderinger av om vilkårene </a:t>
            </a:r>
          </a:p>
        </p:txBody>
      </p:sp>
    </p:spTree>
    <p:extLst>
      <p:ext uri="{BB962C8B-B14F-4D97-AF65-F5344CB8AC3E}">
        <p14:creationId xmlns:p14="http://schemas.microsoft.com/office/powerpoint/2010/main" val="25539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 1: privatrettslig kulturkollisjon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sz="1800" dirty="0"/>
              <a:t>EU-</a:t>
            </a:r>
            <a:r>
              <a:rPr lang="nb-NO" sz="1800" dirty="0" err="1"/>
              <a:t>forbrukerretten</a:t>
            </a:r>
            <a:r>
              <a:rPr lang="nb-NO" sz="1800" dirty="0"/>
              <a:t>:  </a:t>
            </a:r>
          </a:p>
          <a:p>
            <a:pPr lvl="1"/>
            <a:r>
              <a:rPr lang="nb-NO" sz="1400" dirty="0"/>
              <a:t>Firkantede doktriner nærmere definert i rettspraksis, absolutte skranker og forutsetter stram domstolskontroll. </a:t>
            </a:r>
          </a:p>
          <a:p>
            <a:pPr lvl="1"/>
            <a:r>
              <a:rPr lang="nb-NO" sz="1400" dirty="0"/>
              <a:t>Balansen i det enkelte avtaleforholdet underordnes effektiv gjennomføring av direktivene</a:t>
            </a:r>
          </a:p>
          <a:p>
            <a:pPr lvl="1"/>
            <a:r>
              <a:rPr lang="nb-NO" sz="1400" dirty="0"/>
              <a:t>Bare tilgjengelig i </a:t>
            </a:r>
            <a:r>
              <a:rPr lang="nb-NO" sz="1400" dirty="0" err="1"/>
              <a:t>eurlex</a:t>
            </a:r>
            <a:r>
              <a:rPr lang="nb-NO" sz="1400" dirty="0"/>
              <a:t> og </a:t>
            </a:r>
            <a:r>
              <a:rPr lang="nb-NO" sz="1400" dirty="0" err="1"/>
              <a:t>curia</a:t>
            </a:r>
            <a:endParaRPr lang="nb-NO" sz="1400" dirty="0"/>
          </a:p>
          <a:p>
            <a:pPr marL="457223" lvl="1" indent="0">
              <a:buNone/>
            </a:pPr>
            <a:endParaRPr lang="nb-NO" sz="1400" dirty="0"/>
          </a:p>
          <a:p>
            <a:r>
              <a:rPr lang="nb-NO" sz="1800" dirty="0"/>
              <a:t>Norsk kontraktsrett er «rund i kantene» og fokusert på rimelighet i den enkelte sak</a:t>
            </a:r>
          </a:p>
          <a:p>
            <a:pPr lvl="1"/>
            <a:r>
              <a:rPr lang="nb-NO" sz="1400" dirty="0"/>
              <a:t>Kjente og kjære klisjeer - «</a:t>
            </a:r>
            <a:r>
              <a:rPr lang="nb-NO" sz="1400" dirty="0" err="1"/>
              <a:t>Konkreeeeet</a:t>
            </a:r>
            <a:r>
              <a:rPr lang="nb-NO" sz="1400" dirty="0"/>
              <a:t> helhetsvurdering….», «</a:t>
            </a:r>
            <a:r>
              <a:rPr lang="nb-NO" sz="1400" dirty="0" err="1"/>
              <a:t>klaaaart</a:t>
            </a:r>
            <a:r>
              <a:rPr lang="nb-NO" sz="1400" dirty="0"/>
              <a:t> utgangspunkt om at avtaler skal holdes….», «domstolene må være </a:t>
            </a:r>
            <a:r>
              <a:rPr lang="nb-NO" sz="1400" dirty="0" err="1"/>
              <a:t>vaaarsomme</a:t>
            </a:r>
            <a:r>
              <a:rPr lang="nb-NO" sz="1400" dirty="0"/>
              <a:t> med å gripe inn…», «å ende dette må være en </a:t>
            </a:r>
            <a:r>
              <a:rPr lang="nb-NO" sz="1400" dirty="0" err="1"/>
              <a:t>lovgiveroppave</a:t>
            </a:r>
            <a:r>
              <a:rPr lang="nb-NO" sz="1400" dirty="0"/>
              <a:t>….» - rekker ikke til</a:t>
            </a:r>
          </a:p>
          <a:p>
            <a:pPr lvl="1"/>
            <a:endParaRPr lang="nb-NO" sz="1600" dirty="0"/>
          </a:p>
          <a:p>
            <a:endParaRPr lang="nb-NO" sz="1800" dirty="0"/>
          </a:p>
          <a:p>
            <a:pPr lvl="1"/>
            <a:endParaRPr lang="nb-NO" sz="1400" dirty="0"/>
          </a:p>
          <a:p>
            <a:pPr marL="457223" lvl="1" indent="0">
              <a:buNone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0923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 2: strukturelle skjevheter i rettssystemet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sz="1600" dirty="0"/>
              <a:t>Forbrukere har lite kunnskap og ressurser, sjelden fri rettshjelp i forbrukersaker </a:t>
            </a:r>
          </a:p>
          <a:p>
            <a:r>
              <a:rPr lang="nb-NO" sz="1600" dirty="0"/>
              <a:t>EU-domstolen har tatt konsekvensen av dette, og gitt forbrukervernet en prosessuell dimensjon</a:t>
            </a:r>
          </a:p>
          <a:p>
            <a:pPr lvl="1"/>
            <a:r>
              <a:rPr lang="nb-NO" sz="1600" dirty="0"/>
              <a:t>Vurdering av EU-</a:t>
            </a:r>
            <a:r>
              <a:rPr lang="nb-NO" sz="1600" dirty="0" err="1"/>
              <a:t>forbrukerretten</a:t>
            </a:r>
            <a:r>
              <a:rPr lang="nb-NO" sz="1600" dirty="0"/>
              <a:t> av rettens eget tiltak</a:t>
            </a:r>
          </a:p>
          <a:p>
            <a:pPr lvl="1"/>
            <a:r>
              <a:rPr lang="nb-NO" sz="1600" dirty="0"/>
              <a:t>Plikt til å veilede forbrukere </a:t>
            </a:r>
          </a:p>
          <a:p>
            <a:pPr lvl="1"/>
            <a:r>
              <a:rPr lang="nb-NO" sz="1600" dirty="0"/>
              <a:t>Begrensninger i adgangen til å avsi fraværsdom på saksøkers påstandsgrunnlag </a:t>
            </a:r>
          </a:p>
          <a:p>
            <a:pPr lvl="1"/>
            <a:r>
              <a:rPr lang="nb-NO" sz="1600" dirty="0"/>
              <a:t>Begrensninger i rettskraftsvirkninger av dommer mot forbrukere</a:t>
            </a:r>
          </a:p>
          <a:p>
            <a:r>
              <a:rPr lang="nb-NO" sz="1600" dirty="0"/>
              <a:t>…men ingen spor av dette i norsk rettspraksis heller</a:t>
            </a:r>
          </a:p>
          <a:p>
            <a:pPr lvl="1"/>
            <a:endParaRPr lang="nb-NO" sz="1600" dirty="0"/>
          </a:p>
          <a:p>
            <a:pPr lvl="1"/>
            <a:endParaRPr lang="nb-NO" sz="1600" dirty="0"/>
          </a:p>
          <a:p>
            <a:endParaRPr lang="nb-NO" sz="1600" dirty="0"/>
          </a:p>
          <a:p>
            <a:pPr lvl="1"/>
            <a:endParaRPr lang="nb-NO" sz="1600" dirty="0"/>
          </a:p>
          <a:p>
            <a:pPr marL="457223" lvl="1" indent="0">
              <a:buNone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354681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CCB1BA9365C54B9C3EB9E23C1B2633" ma:contentTypeVersion="16" ma:contentTypeDescription="Opprett et nytt dokument." ma:contentTypeScope="" ma:versionID="93af56722714a35e0b6c134da29e569e">
  <xsd:schema xmlns:xsd="http://www.w3.org/2001/XMLSchema" xmlns:xs="http://www.w3.org/2001/XMLSchema" xmlns:p="http://schemas.microsoft.com/office/2006/metadata/properties" xmlns:ns3="421202cc-cfcf-450e-a55d-9487af6c1599" xmlns:ns4="9de6e283-f6b6-4558-8465-801ca1267013" targetNamespace="http://schemas.microsoft.com/office/2006/metadata/properties" ma:root="true" ma:fieldsID="5f50aa550e6349fcd7041f79eb1358ec" ns3:_="" ns4:_="">
    <xsd:import namespace="421202cc-cfcf-450e-a55d-9487af6c1599"/>
    <xsd:import namespace="9de6e283-f6b6-4558-8465-801ca12670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202cc-cfcf-450e-a55d-9487af6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6e283-f6b6-4558-8465-801ca1267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e6e283-f6b6-4558-8465-801ca126701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66E370-B9B2-4A00-99F6-F10A0E01B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202cc-cfcf-450e-a55d-9487af6c1599"/>
    <ds:schemaRef ds:uri="9de6e283-f6b6-4558-8465-801ca1267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21202cc-cfcf-450e-a55d-9487af6c1599"/>
    <ds:schemaRef ds:uri="9de6e283-f6b6-4558-8465-801ca126701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4202</TotalTime>
  <Words>604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Arial, sans-serif</vt:lpstr>
      <vt:lpstr>Calibri</vt:lpstr>
      <vt:lpstr>Wingdings</vt:lpstr>
      <vt:lpstr>Office Theme</vt:lpstr>
      <vt:lpstr>think-cell Slide</vt:lpstr>
      <vt:lpstr>PowerPoint-presentasjon</vt:lpstr>
      <vt:lpstr>Den europeiske forbrukerretten i norsk rett</vt:lpstr>
      <vt:lpstr>Hvem håndhever forbrukerretten?</vt:lpstr>
      <vt:lpstr>Hvem håndhever forbrukerretten?</vt:lpstr>
      <vt:lpstr>Bruker domstolene EU-forbrukerretten?</vt:lpstr>
      <vt:lpstr>Bruker norske domstoler EU-forbrukerretten?</vt:lpstr>
      <vt:lpstr>Utfordring 1: privatrettslig kulturkollisjon</vt:lpstr>
      <vt:lpstr>Utfordring 2: strukturelle skjevheter i rettssystemet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Vebjørn Wold</dc:creator>
  <cp:lastModifiedBy>Marie Sofie Hveem</cp:lastModifiedBy>
  <cp:revision>19</cp:revision>
  <dcterms:created xsi:type="dcterms:W3CDTF">2023-10-02T18:18:55Z</dcterms:created>
  <dcterms:modified xsi:type="dcterms:W3CDTF">2023-10-30T14:01:25Z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0x01010032CCB1BA9365C54B9C3EB9E23C1B2633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