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7"/>
  </p:notesMasterIdLst>
  <p:handoutMasterIdLst>
    <p:handoutMasterId r:id="rId28"/>
  </p:handoutMasterIdLst>
  <p:sldIdLst>
    <p:sldId id="258" r:id="rId2"/>
    <p:sldId id="497" r:id="rId3"/>
    <p:sldId id="480" r:id="rId4"/>
    <p:sldId id="481" r:id="rId5"/>
    <p:sldId id="482" r:id="rId6"/>
    <p:sldId id="484" r:id="rId7"/>
    <p:sldId id="485" r:id="rId8"/>
    <p:sldId id="486" r:id="rId9"/>
    <p:sldId id="487" r:id="rId10"/>
    <p:sldId id="488" r:id="rId11"/>
    <p:sldId id="489" r:id="rId12"/>
    <p:sldId id="490" r:id="rId13"/>
    <p:sldId id="491" r:id="rId14"/>
    <p:sldId id="492" r:id="rId15"/>
    <p:sldId id="498" r:id="rId16"/>
    <p:sldId id="499" r:id="rId17"/>
    <p:sldId id="493" r:id="rId18"/>
    <p:sldId id="494" r:id="rId19"/>
    <p:sldId id="500" r:id="rId20"/>
    <p:sldId id="495" r:id="rId21"/>
    <p:sldId id="501" r:id="rId22"/>
    <p:sldId id="496" r:id="rId23"/>
    <p:sldId id="502" r:id="rId24"/>
    <p:sldId id="503" r:id="rId25"/>
    <p:sldId id="504" r:id="rId26"/>
  </p:sldIdLst>
  <p:sldSz cx="9144000" cy="6858000" type="screen4x3"/>
  <p:notesSz cx="6794500" cy="9931400"/>
  <p:defaultTextStyle>
    <a:defPPr>
      <a:defRPr lang="en-US"/>
    </a:defPPr>
    <a:lvl1pPr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1pPr>
    <a:lvl2pPr marL="4572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2pPr>
    <a:lvl3pPr marL="9144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3pPr>
    <a:lvl4pPr marL="13716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4pPr>
    <a:lvl5pPr marL="18288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5pPr>
    <a:lvl6pPr marL="2286000" algn="l" defTabSz="457200" rtl="0" eaLnBrk="1" latinLnBrk="0" hangingPunct="1">
      <a:defRPr sz="2000" kern="1200">
        <a:solidFill>
          <a:schemeClr val="tx1"/>
        </a:solidFill>
        <a:latin typeface="Arial" charset="0"/>
        <a:ea typeface="ヒラギノ角ゴ Pro W3" charset="-128"/>
        <a:cs typeface="ヒラギノ角ゴ Pro W3" charset="-128"/>
      </a:defRPr>
    </a:lvl6pPr>
    <a:lvl7pPr marL="2743200" algn="l" defTabSz="457200" rtl="0" eaLnBrk="1" latinLnBrk="0" hangingPunct="1">
      <a:defRPr sz="2000" kern="1200">
        <a:solidFill>
          <a:schemeClr val="tx1"/>
        </a:solidFill>
        <a:latin typeface="Arial" charset="0"/>
        <a:ea typeface="ヒラギノ角ゴ Pro W3" charset="-128"/>
        <a:cs typeface="ヒラギノ角ゴ Pro W3" charset="-128"/>
      </a:defRPr>
    </a:lvl7pPr>
    <a:lvl8pPr marL="3200400" algn="l" defTabSz="457200" rtl="0" eaLnBrk="1" latinLnBrk="0" hangingPunct="1">
      <a:defRPr sz="2000" kern="1200">
        <a:solidFill>
          <a:schemeClr val="tx1"/>
        </a:solidFill>
        <a:latin typeface="Arial" charset="0"/>
        <a:ea typeface="ヒラギノ角ゴ Pro W3" charset="-128"/>
        <a:cs typeface="ヒラギノ角ゴ Pro W3" charset="-128"/>
      </a:defRPr>
    </a:lvl8pPr>
    <a:lvl9pPr marL="3657600" algn="l" defTabSz="457200" rtl="0" eaLnBrk="1" latinLnBrk="0" hangingPunct="1">
      <a:defRPr sz="2000" kern="1200">
        <a:solidFill>
          <a:schemeClr val="tx1"/>
        </a:solidFill>
        <a:latin typeface="Arial" charset="0"/>
        <a:ea typeface="ヒラギノ角ゴ Pro W3" charset="-128"/>
        <a:cs typeface="ヒラギノ角ゴ Pro W3" charset="-128"/>
      </a:defRPr>
    </a:lvl9pPr>
  </p:defaultTextStyle>
  <p:extLst>
    <p:ext uri="{EFAFB233-063F-42B5-8137-9DF3F51BA10A}">
      <p15:sldGuideLst xmlns:p15="http://schemas.microsoft.com/office/powerpoint/2012/main">
        <p15:guide id="1" orient="horz" pos="2160">
          <p15:clr>
            <a:srgbClr val="A4A3A4"/>
          </p15:clr>
        </p15:guide>
        <p15:guide id="2" pos="672">
          <p15:clr>
            <a:srgbClr val="A4A3A4"/>
          </p15:clr>
        </p15:guide>
        <p15:guide id="3" pos="5472">
          <p15:clr>
            <a:srgbClr val="A4A3A4"/>
          </p15:clr>
        </p15:guide>
        <p15:guide id="4" pos="1008">
          <p15:clr>
            <a:srgbClr val="A4A3A4"/>
          </p15:clr>
        </p15:guide>
        <p15:guide id="5" pos="1152">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29" autoAdjust="0"/>
    <p:restoredTop sz="87013" autoAdjust="0"/>
  </p:normalViewPr>
  <p:slideViewPr>
    <p:cSldViewPr>
      <p:cViewPr>
        <p:scale>
          <a:sx n="51" d="100"/>
          <a:sy n="51" d="100"/>
        </p:scale>
        <p:origin x="1756" y="236"/>
      </p:cViewPr>
      <p:guideLst>
        <p:guide orient="horz" pos="2160"/>
        <p:guide pos="672"/>
        <p:guide pos="5472"/>
        <p:guide pos="1008"/>
        <p:guide pos="1152"/>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1" d="100"/>
          <a:sy n="81" d="100"/>
        </p:scale>
        <p:origin x="399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pPr>
              <a:defRPr/>
            </a:pPr>
            <a:endParaRPr lang="nb-NO"/>
          </a:p>
        </p:txBody>
      </p:sp>
      <p:sp>
        <p:nvSpPr>
          <p:cNvPr id="3" name="Date Placeholder 2"/>
          <p:cNvSpPr>
            <a:spLocks noGrp="1"/>
          </p:cNvSpPr>
          <p:nvPr>
            <p:ph type="dt" sz="quarter" idx="1"/>
          </p:nvPr>
        </p:nvSpPr>
        <p:spPr>
          <a:xfrm>
            <a:off x="3848645" y="0"/>
            <a:ext cx="2944283" cy="496570"/>
          </a:xfrm>
          <a:prstGeom prst="rect">
            <a:avLst/>
          </a:prstGeom>
        </p:spPr>
        <p:txBody>
          <a:bodyPr vert="horz" lIns="91440" tIns="45720" rIns="91440" bIns="45720" rtlCol="0"/>
          <a:lstStyle>
            <a:lvl1pPr algn="r">
              <a:defRPr sz="1200"/>
            </a:lvl1pPr>
          </a:lstStyle>
          <a:p>
            <a:pPr>
              <a:defRPr/>
            </a:pPr>
            <a:fld id="{B065BC5F-9DE2-894B-A149-7D348E338E3D}" type="datetime1">
              <a:rPr lang="nb-NO"/>
              <a:pPr>
                <a:defRPr/>
              </a:pPr>
              <a:t>07.03.2020</a:t>
            </a:fld>
            <a:endParaRPr lang="nb-NO"/>
          </a:p>
        </p:txBody>
      </p:sp>
      <p:sp>
        <p:nvSpPr>
          <p:cNvPr id="4" name="Footer Placeholder 3"/>
          <p:cNvSpPr>
            <a:spLocks noGrp="1"/>
          </p:cNvSpPr>
          <p:nvPr>
            <p:ph type="ftr" sz="quarter" idx="2"/>
          </p:nvPr>
        </p:nvSpPr>
        <p:spPr>
          <a:xfrm>
            <a:off x="0" y="9433106"/>
            <a:ext cx="2944283" cy="496570"/>
          </a:xfrm>
          <a:prstGeom prst="rect">
            <a:avLst/>
          </a:prstGeom>
        </p:spPr>
        <p:txBody>
          <a:bodyPr vert="horz" lIns="91440" tIns="45720" rIns="91440" bIns="45720" rtlCol="0" anchor="b"/>
          <a:lstStyle>
            <a:lvl1pPr algn="l">
              <a:defRPr sz="1200"/>
            </a:lvl1pPr>
          </a:lstStyle>
          <a:p>
            <a:pPr>
              <a:defRPr/>
            </a:pPr>
            <a:endParaRPr lang="nb-NO"/>
          </a:p>
        </p:txBody>
      </p:sp>
      <p:sp>
        <p:nvSpPr>
          <p:cNvPr id="5" name="Slide Number Placeholder 4"/>
          <p:cNvSpPr>
            <a:spLocks noGrp="1"/>
          </p:cNvSpPr>
          <p:nvPr>
            <p:ph type="sldNum" sz="quarter" idx="3"/>
          </p:nvPr>
        </p:nvSpPr>
        <p:spPr>
          <a:xfrm>
            <a:off x="3848645" y="9433106"/>
            <a:ext cx="2944283" cy="496570"/>
          </a:xfrm>
          <a:prstGeom prst="rect">
            <a:avLst/>
          </a:prstGeom>
        </p:spPr>
        <p:txBody>
          <a:bodyPr vert="horz" lIns="91440" tIns="45720" rIns="91440" bIns="45720" rtlCol="0" anchor="b"/>
          <a:lstStyle>
            <a:lvl1pPr algn="r">
              <a:defRPr sz="1200"/>
            </a:lvl1pPr>
          </a:lstStyle>
          <a:p>
            <a:pPr>
              <a:defRPr/>
            </a:pPr>
            <a:fld id="{F7239727-5715-0E45-B1C4-815F05AE3369}" type="slidenum">
              <a:rPr lang="nb-NO"/>
              <a:pPr>
                <a:defRPr/>
              </a:pPr>
              <a:t>‹#›</a:t>
            </a:fld>
            <a:endParaRPr lang="nb-NO"/>
          </a:p>
        </p:txBody>
      </p:sp>
    </p:spTree>
    <p:extLst>
      <p:ext uri="{BB962C8B-B14F-4D97-AF65-F5344CB8AC3E}">
        <p14:creationId xmlns:p14="http://schemas.microsoft.com/office/powerpoint/2010/main" val="19923382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pPr>
              <a:defRPr/>
            </a:pPr>
            <a:endParaRPr lang="nb-NO"/>
          </a:p>
        </p:txBody>
      </p:sp>
      <p:sp>
        <p:nvSpPr>
          <p:cNvPr id="3" name="Date Placeholder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pPr>
              <a:defRPr/>
            </a:pPr>
            <a:fld id="{3E9B823E-414F-0146-A4A7-A92155090D4A}" type="datetime1">
              <a:rPr lang="nb-NO"/>
              <a:pPr>
                <a:defRPr/>
              </a:pPr>
              <a:t>07.03.2020</a:t>
            </a:fld>
            <a:endParaRPr lang="nb-NO"/>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pPr lvl="0"/>
            <a:endParaRPr lang="nb-NO" noProof="0"/>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lang="nb-NO" noProof="0"/>
              <a:t>Click to edit Master text styles</a:t>
            </a:r>
          </a:p>
          <a:p>
            <a:pPr lvl="1"/>
            <a:r>
              <a:rPr lang="nb-NO" noProof="0"/>
              <a:t>Second level</a:t>
            </a:r>
          </a:p>
          <a:p>
            <a:pPr lvl="2"/>
            <a:r>
              <a:rPr lang="nb-NO" noProof="0"/>
              <a:t>Third level</a:t>
            </a:r>
          </a:p>
          <a:p>
            <a:pPr lvl="3"/>
            <a:r>
              <a:rPr lang="nb-NO" noProof="0"/>
              <a:t>Fourth level</a:t>
            </a:r>
          </a:p>
          <a:p>
            <a:pPr lvl="4"/>
            <a:r>
              <a:rPr lang="nb-NO" noProof="0"/>
              <a:t>Fifth level</a:t>
            </a:r>
          </a:p>
        </p:txBody>
      </p:sp>
      <p:sp>
        <p:nvSpPr>
          <p:cNvPr id="6" name="Footer Placeholder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pPr>
              <a:defRPr/>
            </a:pPr>
            <a:endParaRPr lang="nb-NO"/>
          </a:p>
        </p:txBody>
      </p:sp>
      <p:sp>
        <p:nvSpPr>
          <p:cNvPr id="7" name="Slide Number Placehold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pPr>
              <a:defRPr/>
            </a:pPr>
            <a:fld id="{7B5A9284-160E-3647-BDE8-A965B8E3D646}" type="slidenum">
              <a:rPr lang="nb-NO"/>
              <a:pPr>
                <a:defRPr/>
              </a:pPr>
              <a:t>‹#›</a:t>
            </a:fld>
            <a:endParaRPr lang="nb-NO"/>
          </a:p>
        </p:txBody>
      </p:sp>
    </p:spTree>
    <p:extLst>
      <p:ext uri="{BB962C8B-B14F-4D97-AF65-F5344CB8AC3E}">
        <p14:creationId xmlns:p14="http://schemas.microsoft.com/office/powerpoint/2010/main" val="513362989"/>
      </p:ext>
    </p:extLst>
  </p:cSld>
  <p:clrMap bg1="lt1" tx1="dk1" bg2="lt2" tx2="dk2" accent1="accent1" accent2="accent2" accent3="accent3" accent4="accent4" accent5="accent5" accent6="accent6" hlink="hlink" folHlink="folHlink"/>
  <p:hf sldNum="0"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fld id="{6DD1B55E-1ACB-4F70-BF91-A3C919208299}" type="slidenum">
              <a:rPr lang="nb-NO" smtClean="0"/>
              <a:t>1</a:t>
            </a:fld>
            <a:endParaRPr lang="nb-NO"/>
          </a:p>
        </p:txBody>
      </p:sp>
    </p:spTree>
    <p:extLst>
      <p:ext uri="{BB962C8B-B14F-4D97-AF65-F5344CB8AC3E}">
        <p14:creationId xmlns:p14="http://schemas.microsoft.com/office/powerpoint/2010/main" val="928933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ctrTitle" sz="quarter"/>
          </p:nvPr>
        </p:nvSpPr>
        <p:spPr>
          <a:xfrm>
            <a:off x="1295400" y="2362200"/>
            <a:ext cx="7315200" cy="685800"/>
          </a:xfrm>
        </p:spPr>
        <p:txBody>
          <a:bodyPr anchor="b"/>
          <a:lstStyle>
            <a:lvl1pPr>
              <a:defRPr sz="2000">
                <a:solidFill>
                  <a:schemeClr val="bg2"/>
                </a:solidFill>
              </a:defRPr>
            </a:lvl1pPr>
          </a:lstStyle>
          <a:p>
            <a:r>
              <a:rPr lang="en-US"/>
              <a:t>Click to edit Master title style</a:t>
            </a:r>
            <a:endParaRPr lang="en-US" dirty="0"/>
          </a:p>
        </p:txBody>
      </p:sp>
      <p:sp>
        <p:nvSpPr>
          <p:cNvPr id="3075" name="Rectangle 1027"/>
          <p:cNvSpPr>
            <a:spLocks noGrp="1" noChangeArrowheads="1"/>
          </p:cNvSpPr>
          <p:nvPr>
            <p:ph type="subTitle" sz="quarter" idx="1"/>
          </p:nvPr>
        </p:nvSpPr>
        <p:spPr>
          <a:xfrm>
            <a:off x="1295400" y="3048000"/>
            <a:ext cx="7315200" cy="1752600"/>
          </a:xfrm>
        </p:spPr>
        <p:txBody>
          <a:bodyPr/>
          <a:lstStyle>
            <a:lvl1pPr marL="0" indent="0">
              <a:buFontTx/>
              <a:buNone/>
              <a:defRPr sz="3000" b="1" i="0" baseline="0">
                <a:latin typeface="Arial"/>
                <a:cs typeface="Arial"/>
              </a:defRPr>
            </a:lvl1pPr>
          </a:lstStyle>
          <a:p>
            <a:r>
              <a:rPr lang="en-US"/>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838200"/>
            <a:ext cx="1924050" cy="5257800"/>
          </a:xfrm>
        </p:spPr>
        <p:txBody>
          <a:bodyPr vert="eaVert"/>
          <a:lstStyle/>
          <a:p>
            <a:r>
              <a:rPr lang="en-US"/>
              <a:t>Click to edit Master title style</a:t>
            </a:r>
            <a:endParaRPr lang="nb-NO"/>
          </a:p>
        </p:txBody>
      </p:sp>
      <p:sp>
        <p:nvSpPr>
          <p:cNvPr id="3" name="Vertical Text Placeholder 2"/>
          <p:cNvSpPr>
            <a:spLocks noGrp="1"/>
          </p:cNvSpPr>
          <p:nvPr>
            <p:ph type="body" orient="vert" idx="1"/>
          </p:nvPr>
        </p:nvSpPr>
        <p:spPr>
          <a:xfrm>
            <a:off x="990600" y="838200"/>
            <a:ext cx="561975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Content Placeholder 2"/>
          <p:cNvSpPr>
            <a:spLocks noGrp="1"/>
          </p:cNvSpPr>
          <p:nvPr>
            <p:ph sz="half" idx="1"/>
          </p:nvPr>
        </p:nvSpPr>
        <p:spPr>
          <a:xfrm>
            <a:off x="9906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Content Placeholder 3"/>
          <p:cNvSpPr>
            <a:spLocks noGrp="1"/>
          </p:cNvSpPr>
          <p:nvPr>
            <p:ph sz="half" idx="2"/>
          </p:nvPr>
        </p:nvSpPr>
        <p:spPr>
          <a:xfrm>
            <a:off x="49149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Text Placeholder 3"/>
          <p:cNvSpPr>
            <a:spLocks noGrp="1"/>
          </p:cNvSpPr>
          <p:nvPr>
            <p:ph type="body" sz="half" idx="2"/>
          </p:nvPr>
        </p:nvSpPr>
        <p:spPr>
          <a:xfrm>
            <a:off x="457200" y="15240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nb-NO"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990600" y="838200"/>
            <a:ext cx="7696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8"/>
          <p:cNvSpPr>
            <a:spLocks noGrp="1" noChangeArrowheads="1"/>
          </p:cNvSpPr>
          <p:nvPr>
            <p:ph type="body" idx="1"/>
          </p:nvPr>
        </p:nvSpPr>
        <p:spPr bwMode="auto">
          <a:xfrm>
            <a:off x="990600" y="1981200"/>
            <a:ext cx="7696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800">
                <a:solidFill>
                  <a:schemeClr val="tx1">
                    <a:tint val="75000"/>
                  </a:schemeClr>
                </a:solidFill>
              </a:defRPr>
            </a:lvl1pPr>
          </a:lstStyle>
          <a:p>
            <a:pPr>
              <a:defRPr/>
            </a:pPr>
            <a:endParaRPr lang="nb-NO"/>
          </a:p>
        </p:txBody>
      </p:sp>
      <p:sp>
        <p:nvSpPr>
          <p:cNvPr id="9" name="Slide Number Placeholder 8"/>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800">
                <a:solidFill>
                  <a:schemeClr val="tx1">
                    <a:tint val="75000"/>
                  </a:schemeClr>
                </a:solidFill>
              </a:defRPr>
            </a:lvl1pPr>
          </a:lstStyle>
          <a:p>
            <a:pPr>
              <a:defRPr/>
            </a:pPr>
            <a:fld id="{48BA70D8-7E08-8944-871A-C534CCC04867}" type="slidenum">
              <a:rPr lang="nb-NO"/>
              <a:pPr>
                <a:defRPr/>
              </a:pPr>
              <a:t>‹#›</a:t>
            </a:fld>
            <a:endParaRPr lang="nb-NO"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800">
                <a:solidFill>
                  <a:schemeClr val="tx1">
                    <a:tint val="75000"/>
                  </a:schemeClr>
                </a:solidFill>
              </a:defRPr>
            </a:lvl1pPr>
          </a:lstStyle>
          <a:p>
            <a:pPr>
              <a:defRPr/>
            </a:pPr>
            <a:fld id="{A54929EB-3B9F-C549-A858-EF8052E95BA5}" type="datetime1">
              <a:rPr lang="nb-NO"/>
              <a:pPr>
                <a:defRPr/>
              </a:pPr>
              <a:t>07.03.2020</a:t>
            </a:fld>
            <a:endParaRPr lang="nb-NO" dirty="0"/>
          </a:p>
        </p:txBody>
      </p:sp>
      <p:pic>
        <p:nvPicPr>
          <p:cNvPr id="1031" name="Picture 10" descr="JUS_IFP_A.png"/>
          <p:cNvPicPr>
            <a:picLocks noChangeAspect="1"/>
          </p:cNvPicPr>
          <p:nvPr userDrawn="1"/>
        </p:nvPicPr>
        <p:blipFill>
          <a:blip r:embed="rId13"/>
          <a:srcRect/>
          <a:stretch>
            <a:fillRect/>
          </a:stretch>
        </p:blipFill>
        <p:spPr bwMode="auto">
          <a:xfrm>
            <a:off x="304800" y="228600"/>
            <a:ext cx="2349500" cy="3429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Lst>
  <p:hf sldNum="0" hdr="0" ftr="0" dt="0"/>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Char char="–"/>
        <a:defRPr>
          <a:solidFill>
            <a:schemeClr val="tx1"/>
          </a:solidFill>
          <a:latin typeface="+mn-lt"/>
          <a:ea typeface="+mn-ea"/>
          <a:cs typeface="+mn-cs"/>
        </a:defRPr>
      </a:lvl4pPr>
      <a:lvl5pPr marL="2057400" indent="-228600" algn="l" rtl="0" eaLnBrk="1" fontAlgn="base" hangingPunct="1">
        <a:spcBef>
          <a:spcPct val="20000"/>
        </a:spcBef>
        <a:spcAft>
          <a:spcPct val="0"/>
        </a:spcAft>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16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362200"/>
            <a:ext cx="7560840" cy="1210816"/>
          </a:xfrm>
        </p:spPr>
        <p:txBody>
          <a:bodyPr>
            <a:noAutofit/>
          </a:bodyPr>
          <a:lstStyle/>
          <a:p>
            <a:pPr algn="ctr"/>
            <a:r>
              <a:rPr lang="nb-NO" sz="4000" dirty="0" smtClean="0"/>
              <a:t>Arvingenes gjeldsansvar</a:t>
            </a:r>
            <a:endParaRPr lang="nb-NO" sz="4000" dirty="0"/>
          </a:p>
        </p:txBody>
      </p:sp>
      <p:sp>
        <p:nvSpPr>
          <p:cNvPr id="3" name="Subtitle 2"/>
          <p:cNvSpPr>
            <a:spLocks noGrp="1"/>
          </p:cNvSpPr>
          <p:nvPr>
            <p:ph type="subTitle" idx="1"/>
          </p:nvPr>
        </p:nvSpPr>
        <p:spPr>
          <a:xfrm>
            <a:off x="1331640" y="3789040"/>
            <a:ext cx="7315200" cy="1011560"/>
          </a:xfrm>
        </p:spPr>
        <p:txBody>
          <a:bodyPr/>
          <a:lstStyle/>
          <a:p>
            <a:pPr algn="ctr"/>
            <a:r>
              <a:rPr lang="nb-NO" sz="2000" dirty="0"/>
              <a:t>Professor John Asland, UiO, Institutt for privatrett</a:t>
            </a:r>
          </a:p>
          <a:p>
            <a:pPr algn="ctr"/>
            <a:r>
              <a:rPr lang="nb-NO" sz="2000" dirty="0" smtClean="0"/>
              <a:t>Seminarrekke familie- og arverett, 11. </a:t>
            </a:r>
            <a:r>
              <a:rPr lang="nb-NO" sz="2000" dirty="0" smtClean="0"/>
              <a:t>mars 2020</a:t>
            </a:r>
            <a:endParaRPr lang="nb-NO" sz="2000" dirty="0"/>
          </a:p>
        </p:txBody>
      </p:sp>
    </p:spTree>
    <p:extLst>
      <p:ext uri="{BB962C8B-B14F-4D97-AF65-F5344CB8AC3E}">
        <p14:creationId xmlns:p14="http://schemas.microsoft.com/office/powerpoint/2010/main" val="1468018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Forholdet til skiftelovens regler:</a:t>
            </a:r>
            <a:endParaRPr lang="en-US" dirty="0"/>
          </a:p>
        </p:txBody>
      </p:sp>
      <p:sp>
        <p:nvSpPr>
          <p:cNvPr id="3" name="Content Placeholder 2"/>
          <p:cNvSpPr>
            <a:spLocks noGrp="1"/>
          </p:cNvSpPr>
          <p:nvPr>
            <p:ph idx="1"/>
          </p:nvPr>
        </p:nvSpPr>
        <p:spPr/>
        <p:txBody>
          <a:bodyPr/>
          <a:lstStyle/>
          <a:p>
            <a:r>
              <a:rPr lang="nb-NO" sz="2400" dirty="0" smtClean="0"/>
              <a:t>Første </a:t>
            </a:r>
            <a:r>
              <a:rPr lang="nb-NO" sz="2400" dirty="0"/>
              <a:t>og </a:t>
            </a:r>
            <a:r>
              <a:rPr lang="nb-NO" sz="2400" dirty="0" smtClean="0"/>
              <a:t>andre </a:t>
            </a:r>
            <a:r>
              <a:rPr lang="nb-NO" sz="2400" dirty="0"/>
              <a:t>ledd viderefører skifteloven § </a:t>
            </a:r>
            <a:r>
              <a:rPr lang="nb-NO" sz="2400" dirty="0" smtClean="0"/>
              <a:t>78</a:t>
            </a:r>
          </a:p>
          <a:p>
            <a:r>
              <a:rPr lang="nb-NO" sz="2400" dirty="0" smtClean="0"/>
              <a:t>Tredje </a:t>
            </a:r>
            <a:r>
              <a:rPr lang="nb-NO" sz="2400" dirty="0"/>
              <a:t>ledd er </a:t>
            </a:r>
            <a:r>
              <a:rPr lang="nb-NO" sz="2400" dirty="0" smtClean="0"/>
              <a:t>nytt </a:t>
            </a:r>
            <a:r>
              <a:rPr lang="nb-NO" sz="2400" dirty="0"/>
              <a:t>og har ingen parallell i tidligere lov. </a:t>
            </a:r>
            <a:r>
              <a:rPr lang="nb-NO" sz="2400" dirty="0" err="1" smtClean="0"/>
              <a:t>Sl</a:t>
            </a:r>
            <a:r>
              <a:rPr lang="nb-NO" sz="2400" dirty="0" smtClean="0"/>
              <a:t>. § </a:t>
            </a:r>
            <a:r>
              <a:rPr lang="nb-NO" sz="2400" dirty="0"/>
              <a:t>79 bestemmer imidlertid at dersom alle loddeierne er under 18 eller fratatt rettslig handleevne, kan det skiftes privat hvis vergen overtar ansvaret for avdødes forpliktelser. Av hensyn til vergene, gikk departementet i forarbeidene til ny arvelov bort fra denne regelen. </a:t>
            </a:r>
            <a:endParaRPr lang="en-US" sz="2400" dirty="0"/>
          </a:p>
        </p:txBody>
      </p:sp>
    </p:spTree>
    <p:extLst>
      <p:ext uri="{BB962C8B-B14F-4D97-AF65-F5344CB8AC3E}">
        <p14:creationId xmlns:p14="http://schemas.microsoft.com/office/powerpoint/2010/main" val="266545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4704"/>
            <a:ext cx="7696200" cy="1008112"/>
          </a:xfrm>
        </p:spPr>
        <p:txBody>
          <a:bodyPr/>
          <a:lstStyle/>
          <a:p>
            <a:r>
              <a:rPr lang="nb-NO" dirty="0" err="1" smtClean="0"/>
              <a:t>Prop</a:t>
            </a:r>
            <a:r>
              <a:rPr lang="nb-NO" dirty="0" smtClean="0"/>
              <a:t>. 107 L (2017–2018) pkt. 26.2.5:</a:t>
            </a:r>
            <a:endParaRPr lang="en-US" dirty="0"/>
          </a:p>
        </p:txBody>
      </p:sp>
      <p:sp>
        <p:nvSpPr>
          <p:cNvPr id="3" name="Content Placeholder 2"/>
          <p:cNvSpPr>
            <a:spLocks noGrp="1"/>
          </p:cNvSpPr>
          <p:nvPr>
            <p:ph idx="1"/>
          </p:nvPr>
        </p:nvSpPr>
        <p:spPr>
          <a:xfrm>
            <a:off x="827584" y="1772816"/>
            <a:ext cx="7859216" cy="4323184"/>
          </a:xfrm>
          <a:solidFill>
            <a:schemeClr val="accent1"/>
          </a:solidFill>
          <a:ln>
            <a:solidFill>
              <a:schemeClr val="tx1"/>
            </a:solidFill>
          </a:ln>
        </p:spPr>
        <p:txBody>
          <a:bodyPr/>
          <a:lstStyle/>
          <a:p>
            <a:pPr marL="0" indent="0">
              <a:buNone/>
            </a:pPr>
            <a:r>
              <a:rPr lang="nb-NO" dirty="0" smtClean="0"/>
              <a:t>Departementet </a:t>
            </a:r>
            <a:r>
              <a:rPr lang="nb-NO" dirty="0"/>
              <a:t>uttalte at det «har vanskelig for å se at man vil kunne opprettholde en skifteform som er så enkel og uformell, og som samtidig ivaretar kreditorenes interesser på en rimelig måte, uten å kombinere dette med en regel om at arvingene i utgangspunktet må overta ansvaret for arvelaterens forpliktelser». Det ble vist til at i land der arvingenes ansvar for arvelaterens forpliktelser er begrenset, pålegges arvingene i stedet betydelige plikter. </a:t>
            </a:r>
            <a:r>
              <a:rPr lang="nb-NO" dirty="0" smtClean="0"/>
              <a:t> </a:t>
            </a:r>
            <a:endParaRPr lang="en-US" dirty="0"/>
          </a:p>
        </p:txBody>
      </p:sp>
    </p:spTree>
    <p:extLst>
      <p:ext uri="{BB962C8B-B14F-4D97-AF65-F5344CB8AC3E}">
        <p14:creationId xmlns:p14="http://schemas.microsoft.com/office/powerpoint/2010/main" val="3901208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620688"/>
            <a:ext cx="7859216" cy="864096"/>
          </a:xfrm>
        </p:spPr>
        <p:txBody>
          <a:bodyPr/>
          <a:lstStyle/>
          <a:p>
            <a:r>
              <a:rPr lang="nb-NO" dirty="0" err="1" smtClean="0"/>
              <a:t>Sl</a:t>
            </a:r>
            <a:r>
              <a:rPr lang="nb-NO" dirty="0" smtClean="0"/>
              <a:t>. § 84 femte ledd som utgangspunkt:</a:t>
            </a:r>
            <a:endParaRPr lang="en-US" dirty="0"/>
          </a:p>
        </p:txBody>
      </p:sp>
      <p:sp>
        <p:nvSpPr>
          <p:cNvPr id="3" name="Content Placeholder 2"/>
          <p:cNvSpPr>
            <a:spLocks noGrp="1"/>
          </p:cNvSpPr>
          <p:nvPr>
            <p:ph idx="1"/>
          </p:nvPr>
        </p:nvSpPr>
        <p:spPr>
          <a:xfrm>
            <a:off x="323528" y="1484784"/>
            <a:ext cx="8649473" cy="4649972"/>
          </a:xfrm>
        </p:spPr>
        <p:txBody>
          <a:bodyPr/>
          <a:lstStyle/>
          <a:p>
            <a:r>
              <a:rPr lang="nb-NO" sz="2000" dirty="0" smtClean="0"/>
              <a:t>«</a:t>
            </a:r>
            <a:r>
              <a:rPr lang="nb-NO" sz="2000" dirty="0"/>
              <a:t>Den som har fordring på avdøde, kan innen 6 måneder etter at arvingene har overtatt boet til privat skifte, kreve at boet tas under offentlig skiftebehandling etter reglene i 15. </a:t>
            </a:r>
            <a:r>
              <a:rPr lang="nb-NO" sz="2000" dirty="0" smtClean="0"/>
              <a:t>kapittel [offentlig skifte hvor gjeldsansvaret ikke er overtatt], såfremt </a:t>
            </a:r>
            <a:r>
              <a:rPr lang="nb-NO" sz="2000" dirty="0"/>
              <a:t>det sannsynliggjøres at utsikten til å få dekning vesentlig forringes som følge av arvingenes forhold eller formuesforvaltning. Regelen gjelder tilsvarende overfor gjenlevende ektefelle som har overtatt boet uskiftet</a:t>
            </a:r>
            <a:r>
              <a:rPr lang="nb-NO" sz="2000" dirty="0" smtClean="0"/>
              <a:t>.»</a:t>
            </a:r>
          </a:p>
          <a:p>
            <a:r>
              <a:rPr lang="nb-NO" sz="2000" dirty="0" smtClean="0"/>
              <a:t>Formål: Å </a:t>
            </a:r>
            <a:r>
              <a:rPr lang="nb-NO" sz="2000" dirty="0"/>
              <a:t>hindre at illojale arvinger løper fra gjeldsansvaret </a:t>
            </a:r>
            <a:r>
              <a:rPr lang="nb-NO" sz="2000" dirty="0" smtClean="0"/>
              <a:t>ved </a:t>
            </a:r>
            <a:r>
              <a:rPr lang="nb-NO" sz="2000" dirty="0"/>
              <a:t>å la den insolvente overta avdødes gjeld, jf. Ot.prp. nr. 46 (1989–1990) </a:t>
            </a:r>
            <a:r>
              <a:rPr lang="nb-NO" sz="2000" dirty="0" smtClean="0"/>
              <a:t>s. </a:t>
            </a:r>
            <a:r>
              <a:rPr lang="nb-NO" sz="2000" dirty="0"/>
              <a:t>22</a:t>
            </a:r>
            <a:r>
              <a:rPr lang="nb-NO" sz="2000" dirty="0" smtClean="0"/>
              <a:t>.</a:t>
            </a:r>
          </a:p>
          <a:p>
            <a:r>
              <a:rPr lang="nb-NO" sz="2000" dirty="0" smtClean="0"/>
              <a:t>Al. </a:t>
            </a:r>
            <a:r>
              <a:rPr lang="nb-NO" sz="2000" dirty="0"/>
              <a:t>2019 § </a:t>
            </a:r>
            <a:r>
              <a:rPr lang="nb-NO" sz="2000" dirty="0" smtClean="0"/>
              <a:t>127 (1) </a:t>
            </a:r>
            <a:r>
              <a:rPr lang="nb-NO" sz="2000" dirty="0"/>
              <a:t>bokstav f viderefører, med visse endringer, </a:t>
            </a:r>
            <a:r>
              <a:rPr lang="nb-NO" sz="2000" dirty="0" err="1" smtClean="0"/>
              <a:t>sl</a:t>
            </a:r>
            <a:r>
              <a:rPr lang="nb-NO" sz="2000" dirty="0" smtClean="0"/>
              <a:t>. </a:t>
            </a:r>
            <a:r>
              <a:rPr lang="nb-NO" sz="2000" dirty="0"/>
              <a:t>§ </a:t>
            </a:r>
            <a:r>
              <a:rPr lang="nb-NO" sz="2000" dirty="0" smtClean="0"/>
              <a:t>84 (5). </a:t>
            </a:r>
            <a:r>
              <a:rPr lang="nb-NO" sz="2000" dirty="0"/>
              <a:t>Fristen på seks måneder er imidlertid ikke videreført, og det er uklart om et slikt offentlig skifte har gjeldsbegrensende virkning. Begjærer en kreditor offentlig skifte etter § </a:t>
            </a:r>
            <a:r>
              <a:rPr lang="nb-NO" sz="2000" dirty="0" smtClean="0"/>
              <a:t>84 (5), </a:t>
            </a:r>
            <a:r>
              <a:rPr lang="nb-NO" sz="2000" dirty="0"/>
              <a:t>blir arvingenes ansvar </a:t>
            </a:r>
            <a:r>
              <a:rPr lang="nb-NO" sz="2000" dirty="0" smtClean="0"/>
              <a:t>begrenset til </a:t>
            </a:r>
            <a:r>
              <a:rPr lang="nb-NO" sz="2000" dirty="0"/>
              <a:t>mottatt arv, jf. henvisningen til kapittel </a:t>
            </a:r>
            <a:r>
              <a:rPr lang="nb-NO" sz="2000" dirty="0" smtClean="0"/>
              <a:t>15.</a:t>
            </a:r>
            <a:r>
              <a:rPr lang="nb-NO" dirty="0" smtClean="0"/>
              <a:t> </a:t>
            </a:r>
            <a:endParaRPr lang="en-US" dirty="0"/>
          </a:p>
        </p:txBody>
      </p:sp>
    </p:spTree>
    <p:extLst>
      <p:ext uri="{BB962C8B-B14F-4D97-AF65-F5344CB8AC3E}">
        <p14:creationId xmlns:p14="http://schemas.microsoft.com/office/powerpoint/2010/main" val="4160413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Uskifte:</a:t>
            </a:r>
            <a:endParaRPr lang="en-US" dirty="0"/>
          </a:p>
        </p:txBody>
      </p:sp>
      <p:sp>
        <p:nvSpPr>
          <p:cNvPr id="3" name="Content Placeholder 2"/>
          <p:cNvSpPr>
            <a:spLocks noGrp="1"/>
          </p:cNvSpPr>
          <p:nvPr>
            <p:ph idx="1"/>
          </p:nvPr>
        </p:nvSpPr>
        <p:spPr>
          <a:xfrm>
            <a:off x="683568" y="1981200"/>
            <a:ext cx="8003232" cy="4328120"/>
          </a:xfrm>
        </p:spPr>
        <p:txBody>
          <a:bodyPr/>
          <a:lstStyle/>
          <a:p>
            <a:r>
              <a:rPr lang="nb-NO" sz="2400" dirty="0"/>
              <a:t>Etter </a:t>
            </a:r>
            <a:r>
              <a:rPr lang="nb-NO" sz="2400" dirty="0" smtClean="0"/>
              <a:t>al. </a:t>
            </a:r>
            <a:r>
              <a:rPr lang="nb-NO" sz="2400" dirty="0"/>
              <a:t>1972 § 20 og </a:t>
            </a:r>
            <a:r>
              <a:rPr lang="nb-NO" sz="2400" dirty="0" smtClean="0"/>
              <a:t>al. </a:t>
            </a:r>
            <a:r>
              <a:rPr lang="nb-NO" sz="2400" dirty="0"/>
              <a:t>2019 § </a:t>
            </a:r>
            <a:r>
              <a:rPr lang="nb-NO" sz="2400" dirty="0" smtClean="0"/>
              <a:t>20 blir </a:t>
            </a:r>
            <a:r>
              <a:rPr lang="nb-NO" sz="2400" dirty="0"/>
              <a:t>lengstlevende </a:t>
            </a:r>
            <a:r>
              <a:rPr lang="nb-NO" sz="2400" dirty="0" smtClean="0"/>
              <a:t>ektefelle </a:t>
            </a:r>
            <a:r>
              <a:rPr lang="nb-NO" sz="2400" dirty="0"/>
              <a:t>personlig ansvarlig for arvelaterens forpliktelser. </a:t>
            </a:r>
            <a:r>
              <a:rPr lang="nb-NO" sz="2400" dirty="0" smtClean="0"/>
              <a:t>Uskiftebegjæringen </a:t>
            </a:r>
            <a:r>
              <a:rPr lang="nb-NO" sz="2400" dirty="0"/>
              <a:t>fyller samme funksjon som en gjeldsovertakelseserklæring. </a:t>
            </a:r>
            <a:endParaRPr lang="nb-NO" sz="2400" dirty="0" smtClean="0"/>
          </a:p>
          <a:p>
            <a:r>
              <a:rPr lang="nb-NO" sz="2400" dirty="0" smtClean="0"/>
              <a:t>Al. </a:t>
            </a:r>
            <a:r>
              <a:rPr lang="nb-NO" sz="2400" dirty="0"/>
              <a:t>1972 § 28 d </a:t>
            </a:r>
            <a:r>
              <a:rPr lang="nb-NO" sz="2400" dirty="0" smtClean="0"/>
              <a:t>innebærer gjeldsansvar for lengstlevende samboer i uskifte. Bestemmelsen er videreført i al. 2019 </a:t>
            </a:r>
            <a:r>
              <a:rPr lang="nb-NO" sz="2400" dirty="0"/>
              <a:t>§ 35. </a:t>
            </a:r>
            <a:endParaRPr lang="nb-NO" sz="2400" dirty="0" smtClean="0"/>
          </a:p>
          <a:p>
            <a:r>
              <a:rPr lang="nb-NO" sz="2400" dirty="0" smtClean="0"/>
              <a:t>Lengstlevende ektefelle eller samboer kan få utstedt proklama for å </a:t>
            </a:r>
            <a:r>
              <a:rPr lang="nb-NO" sz="2400" dirty="0"/>
              <a:t>få rede på hvilke forpliktelser som påhvilte avdøde før det tas stilling til om boet skal overtas i uskifte</a:t>
            </a:r>
            <a:r>
              <a:rPr lang="nb-NO" dirty="0"/>
              <a:t>.</a:t>
            </a:r>
            <a:endParaRPr lang="en-US" dirty="0"/>
          </a:p>
        </p:txBody>
      </p:sp>
    </p:spTree>
    <p:extLst>
      <p:ext uri="{BB962C8B-B14F-4D97-AF65-F5344CB8AC3E}">
        <p14:creationId xmlns:p14="http://schemas.microsoft.com/office/powerpoint/2010/main" val="1445202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838200"/>
            <a:ext cx="7859216" cy="1143000"/>
          </a:xfrm>
        </p:spPr>
        <p:txBody>
          <a:bodyPr/>
          <a:lstStyle/>
          <a:p>
            <a:r>
              <a:rPr lang="nb-NO" dirty="0" smtClean="0"/>
              <a:t>Subsidiært lovforslag al. § 20 (2) og (3)</a:t>
            </a:r>
            <a:endParaRPr lang="en-US" dirty="0"/>
          </a:p>
        </p:txBody>
      </p:sp>
      <p:sp>
        <p:nvSpPr>
          <p:cNvPr id="3" name="Content Placeholder 2"/>
          <p:cNvSpPr>
            <a:spLocks noGrp="1"/>
          </p:cNvSpPr>
          <p:nvPr>
            <p:ph idx="1"/>
          </p:nvPr>
        </p:nvSpPr>
        <p:spPr>
          <a:solidFill>
            <a:schemeClr val="accent1"/>
          </a:solidFill>
          <a:ln>
            <a:solidFill>
              <a:schemeClr val="tx1"/>
            </a:solidFill>
          </a:ln>
        </p:spPr>
        <p:txBody>
          <a:bodyPr/>
          <a:lstStyle/>
          <a:p>
            <a:pPr marL="0" indent="0">
              <a:buNone/>
            </a:pPr>
            <a:r>
              <a:rPr lang="nb-NO" sz="2000" dirty="0" smtClean="0"/>
              <a:t>«Offentlig </a:t>
            </a:r>
            <a:r>
              <a:rPr lang="nb-NO" sz="2000" dirty="0"/>
              <a:t>skifte av uskiftebo mens lengstlevende ektefelle er i live medfører at lengstlevende ikke er ansvarlig for førstavdødes gjeld utover førstavdødes andel av uskifteboet, så fremt ansvaret etter første ledd er urimelig tyngende som følge av forpliktelser som er blitt kjent etter at boet ble overtatt i uskifte.  </a:t>
            </a:r>
            <a:endParaRPr lang="nb-NO" sz="2000" dirty="0" smtClean="0"/>
          </a:p>
          <a:p>
            <a:pPr marL="0" indent="0">
              <a:buNone/>
            </a:pPr>
            <a:r>
              <a:rPr lang="nb-NO" sz="2000" dirty="0" smtClean="0"/>
              <a:t>Dekningsloven </a:t>
            </a:r>
            <a:r>
              <a:rPr lang="nb-NO" sz="2000" dirty="0"/>
              <a:t>kapittel 5 kommer til anvendelse overfor disposisjoner foretatt av arvingene til fordel for førstavdødes kreditorer. Fristdagen ved omstøtelse er dagen for fremsettelse av begjæring om offentlig skifte. § 23 kan påberopes av boet. Bestemmelser om offentlig skifte av dødsbo gjelder tilsvarende så langt de passer for offentlig skifte etter bestemmelsen her</a:t>
            </a:r>
            <a:r>
              <a:rPr lang="nb-NO" sz="2000" dirty="0" smtClean="0"/>
              <a:t>.»</a:t>
            </a:r>
            <a:endParaRPr lang="nb-NO" sz="2000" dirty="0"/>
          </a:p>
          <a:p>
            <a:pPr marL="0" indent="0">
              <a:buNone/>
            </a:pPr>
            <a:endParaRPr lang="en-US" sz="2400" dirty="0"/>
          </a:p>
        </p:txBody>
      </p:sp>
    </p:spTree>
    <p:extLst>
      <p:ext uri="{BB962C8B-B14F-4D97-AF65-F5344CB8AC3E}">
        <p14:creationId xmlns:p14="http://schemas.microsoft.com/office/powerpoint/2010/main" val="3493516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696200" cy="790600"/>
          </a:xfrm>
        </p:spPr>
        <p:txBody>
          <a:bodyPr/>
          <a:lstStyle/>
          <a:p>
            <a:r>
              <a:rPr lang="nb-NO" dirty="0" smtClean="0"/>
              <a:t>Merknader til § 20 (2)</a:t>
            </a:r>
            <a:endParaRPr lang="en-US" dirty="0"/>
          </a:p>
        </p:txBody>
      </p:sp>
      <p:sp>
        <p:nvSpPr>
          <p:cNvPr id="3" name="Content Placeholder 2"/>
          <p:cNvSpPr>
            <a:spLocks noGrp="1"/>
          </p:cNvSpPr>
          <p:nvPr>
            <p:ph idx="1"/>
          </p:nvPr>
        </p:nvSpPr>
        <p:spPr>
          <a:xfrm>
            <a:off x="395536" y="1772816"/>
            <a:ext cx="8291264" cy="4392488"/>
          </a:xfrm>
        </p:spPr>
        <p:txBody>
          <a:bodyPr/>
          <a:lstStyle/>
          <a:p>
            <a:r>
              <a:rPr lang="nb-NO" sz="2000" dirty="0" smtClean="0"/>
              <a:t>Andre og </a:t>
            </a:r>
            <a:r>
              <a:rPr lang="nb-NO" sz="2000" dirty="0"/>
              <a:t>tredje ledd regulerer lengstlevende ektefelles adgang til å oppnå et gjeldsbegrensende offentlig skifte.  </a:t>
            </a:r>
            <a:endParaRPr lang="nb-NO" sz="2000" dirty="0" smtClean="0"/>
          </a:p>
          <a:p>
            <a:r>
              <a:rPr lang="nb-NO" sz="2000" dirty="0" smtClean="0"/>
              <a:t>Andre </a:t>
            </a:r>
            <a:r>
              <a:rPr lang="nb-NO" sz="2000" dirty="0"/>
              <a:t>ledd bestemmer at offentlig </a:t>
            </a:r>
            <a:r>
              <a:rPr lang="nb-NO" sz="2000" dirty="0" smtClean="0"/>
              <a:t>livstidsskifte </a:t>
            </a:r>
            <a:r>
              <a:rPr lang="nb-NO" sz="2000" dirty="0"/>
              <a:t>av </a:t>
            </a:r>
            <a:r>
              <a:rPr lang="nb-NO" sz="2000" dirty="0" smtClean="0"/>
              <a:t>uskiftebo </a:t>
            </a:r>
            <a:r>
              <a:rPr lang="nb-NO" sz="2000" dirty="0"/>
              <a:t>medfører at lengstlevende ikke er ansvarlig for førstavdødes gjeld utover avdødes andel av uskifteboet, </a:t>
            </a:r>
            <a:r>
              <a:rPr lang="nb-NO" sz="2000" dirty="0" smtClean="0"/>
              <a:t>hvis </a:t>
            </a:r>
            <a:r>
              <a:rPr lang="nb-NO" sz="2000" dirty="0"/>
              <a:t>ansvaret etter første ledd er urimelig tyngende som følge av forpliktelser som er blitt kjent etter at boet ble overtatt i uskifte. Med «overtatt» siktes det til at uskifteattest må være utstedt. </a:t>
            </a:r>
            <a:r>
              <a:rPr lang="nb-NO" sz="2000" dirty="0" smtClean="0"/>
              <a:t>Bestemmelsen </a:t>
            </a:r>
            <a:r>
              <a:rPr lang="nb-NO" sz="2000" dirty="0"/>
              <a:t>gir forutsetningsvis uttrykk for at begrensningen i ansvaret for avdødes gjeld bare er aktuelt der avdødes gjeld overstiger hans andel av uskifteboet, dvs. avdødes andel av uskifteboet må være insolvent. Ettersom lengstlevende besitter avdødes eiendeler, er det mindre treffende å bestemme at gjeldsansvaret begrenses til mottatt arv etter § 116, slik det er foreslått i ny § 178 a første ledd.  </a:t>
            </a:r>
            <a:r>
              <a:rPr lang="nb-NO" sz="2000" dirty="0" smtClean="0"/>
              <a:t>  </a:t>
            </a:r>
            <a:endParaRPr lang="en-US" sz="2000" dirty="0"/>
          </a:p>
        </p:txBody>
      </p:sp>
    </p:spTree>
    <p:extLst>
      <p:ext uri="{BB962C8B-B14F-4D97-AF65-F5344CB8AC3E}">
        <p14:creationId xmlns:p14="http://schemas.microsoft.com/office/powerpoint/2010/main" val="19218263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04664"/>
            <a:ext cx="7696200" cy="1224136"/>
          </a:xfrm>
        </p:spPr>
        <p:txBody>
          <a:bodyPr/>
          <a:lstStyle/>
          <a:p>
            <a:r>
              <a:rPr lang="nb-NO" dirty="0" smtClean="0"/>
              <a:t>Merknader til § 20 (3)</a:t>
            </a:r>
            <a:endParaRPr lang="en-US" dirty="0"/>
          </a:p>
        </p:txBody>
      </p:sp>
      <p:sp>
        <p:nvSpPr>
          <p:cNvPr id="3" name="Content Placeholder 2"/>
          <p:cNvSpPr>
            <a:spLocks noGrp="1"/>
          </p:cNvSpPr>
          <p:nvPr>
            <p:ph idx="1"/>
          </p:nvPr>
        </p:nvSpPr>
        <p:spPr>
          <a:xfrm>
            <a:off x="395536" y="1340768"/>
            <a:ext cx="8496944" cy="5400600"/>
          </a:xfrm>
        </p:spPr>
        <p:txBody>
          <a:bodyPr/>
          <a:lstStyle/>
          <a:p>
            <a:pPr marL="0" indent="0">
              <a:buNone/>
            </a:pPr>
            <a:r>
              <a:rPr lang="nb-NO" sz="2000" dirty="0" smtClean="0"/>
              <a:t>Tredje </a:t>
            </a:r>
            <a:r>
              <a:rPr lang="nb-NO" sz="2000" dirty="0"/>
              <a:t>ledd første </a:t>
            </a:r>
            <a:r>
              <a:rPr lang="nb-NO" sz="2000" dirty="0" smtClean="0"/>
              <a:t>pkt. </a:t>
            </a:r>
            <a:r>
              <a:rPr lang="nb-NO" sz="2000" dirty="0"/>
              <a:t>bestemmer at </a:t>
            </a:r>
            <a:r>
              <a:rPr lang="nb-NO" sz="2000" dirty="0" err="1" smtClean="0"/>
              <a:t>deknl</a:t>
            </a:r>
            <a:r>
              <a:rPr lang="nb-NO" sz="2000" dirty="0" smtClean="0"/>
              <a:t>. </a:t>
            </a:r>
            <a:r>
              <a:rPr lang="nb-NO" sz="2000" dirty="0" err="1" smtClean="0"/>
              <a:t>Kap</a:t>
            </a:r>
            <a:r>
              <a:rPr lang="nb-NO" sz="2000" dirty="0" smtClean="0"/>
              <a:t>. </a:t>
            </a:r>
            <a:r>
              <a:rPr lang="nb-NO" sz="2000" dirty="0"/>
              <a:t>5 kommer til anvendelse overfor disposisjoner foretatt av arvingene til fordel for førstavdødes kreditorer. Fristdagen ved omstøtelse er dagen for fremsettelse av begjæring om offentlig skifte, jf. </a:t>
            </a:r>
            <a:r>
              <a:rPr lang="nb-NO" sz="2000" dirty="0" smtClean="0"/>
              <a:t>andre pkt. </a:t>
            </a:r>
            <a:r>
              <a:rPr lang="nb-NO" sz="2000" dirty="0"/>
              <a:t>Tredje </a:t>
            </a:r>
            <a:r>
              <a:rPr lang="nb-NO" sz="2000" dirty="0" smtClean="0"/>
              <a:t>pkt. </a:t>
            </a:r>
            <a:r>
              <a:rPr lang="nb-NO" sz="2000" dirty="0"/>
              <a:t>bestemmer at § 23 kan påberopes av boet. Boet kan dermed gjøre gjeldende krav om omstøtelse som ellers bare ville kunne blitt gjort gjeldende av arvingene. </a:t>
            </a:r>
            <a:r>
              <a:rPr lang="nb-NO" sz="2000" dirty="0" smtClean="0"/>
              <a:t>Al. </a:t>
            </a:r>
            <a:r>
              <a:rPr lang="nb-NO" sz="2000" dirty="0"/>
              <a:t>2019 § 24, som i det vesentlige viderefører </a:t>
            </a:r>
            <a:r>
              <a:rPr lang="nb-NO" sz="2000" dirty="0" smtClean="0"/>
              <a:t>al. </a:t>
            </a:r>
            <a:r>
              <a:rPr lang="nb-NO" sz="2000" dirty="0"/>
              <a:t>1972 § 21, kommer til anvendelse der utdeling av arv skjer til én arving, men ikke til de øvrige. I slike tilfeller kan denne utdelingen omstøtes, jf. henvisningen til § 23 i § 24. Det bør også være tilfellet ved gjeldsbegrensende offentlig skifte. Men hvis alle arvingene har fått oppgjør, kommer ikke § 24 til anvendelse. I </a:t>
            </a:r>
            <a:r>
              <a:rPr lang="nb-NO" sz="2000" dirty="0" smtClean="0"/>
              <a:t>en </a:t>
            </a:r>
            <a:r>
              <a:rPr lang="nb-NO" sz="2000" dirty="0"/>
              <a:t>slik situasjon er i realiteten uskifteboet skiftet, og det vil være reglene om gjeldsbegrensende offentlig skifte av dødsbo som kommer til </a:t>
            </a:r>
            <a:r>
              <a:rPr lang="nb-NO" sz="2000" dirty="0" smtClean="0"/>
              <a:t>anvendelse. </a:t>
            </a:r>
            <a:r>
              <a:rPr lang="nb-NO" sz="2000" dirty="0"/>
              <a:t>Bestemmelser om offentlig skifte av dødsbo gjelder så langt de passer for offentlig skifte etter bestemmelsen her, jf. tredje ledd fjerde punktum. Henvisningen sikter til de alminnelige regler om offentlig skifte av dødsbo, herunder insolvente dødsbo, i arveloven og dekningsloven. </a:t>
            </a:r>
            <a:endParaRPr lang="en-US" sz="2000" dirty="0"/>
          </a:p>
        </p:txBody>
      </p:sp>
    </p:spTree>
    <p:extLst>
      <p:ext uri="{BB962C8B-B14F-4D97-AF65-F5344CB8AC3E}">
        <p14:creationId xmlns:p14="http://schemas.microsoft.com/office/powerpoint/2010/main" val="872055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838200"/>
            <a:ext cx="8075240" cy="1143000"/>
          </a:xfrm>
        </p:spPr>
        <p:txBody>
          <a:bodyPr/>
          <a:lstStyle/>
          <a:p>
            <a:r>
              <a:rPr lang="nb-NO" dirty="0" smtClean="0"/>
              <a:t>Subsidiært lovforslag al. § 35 tredje pkt.</a:t>
            </a:r>
            <a:endParaRPr lang="en-US" dirty="0"/>
          </a:p>
        </p:txBody>
      </p:sp>
      <p:sp>
        <p:nvSpPr>
          <p:cNvPr id="3" name="Content Placeholder 2"/>
          <p:cNvSpPr>
            <a:spLocks noGrp="1"/>
          </p:cNvSpPr>
          <p:nvPr>
            <p:ph idx="1"/>
          </p:nvPr>
        </p:nvSpPr>
        <p:spPr>
          <a:xfrm>
            <a:off x="827584" y="1981200"/>
            <a:ext cx="7859216" cy="4114800"/>
          </a:xfrm>
          <a:solidFill>
            <a:schemeClr val="accent1"/>
          </a:solidFill>
          <a:ln>
            <a:solidFill>
              <a:schemeClr val="tx1"/>
            </a:solidFill>
          </a:ln>
        </p:spPr>
        <p:txBody>
          <a:bodyPr/>
          <a:lstStyle/>
          <a:p>
            <a:pPr marL="0" indent="0">
              <a:buNone/>
            </a:pPr>
            <a:r>
              <a:rPr lang="nb-NO" dirty="0" smtClean="0"/>
              <a:t>«§ </a:t>
            </a:r>
            <a:r>
              <a:rPr lang="nb-NO" dirty="0"/>
              <a:t>20 annet og tredje ledd gjelder tilsvarende</a:t>
            </a:r>
            <a:r>
              <a:rPr lang="nb-NO" dirty="0" smtClean="0"/>
              <a:t>.» </a:t>
            </a:r>
            <a:endParaRPr lang="nb-NO" dirty="0"/>
          </a:p>
          <a:p>
            <a:endParaRPr lang="en-US" dirty="0"/>
          </a:p>
        </p:txBody>
      </p:sp>
    </p:spTree>
    <p:extLst>
      <p:ext uri="{BB962C8B-B14F-4D97-AF65-F5344CB8AC3E}">
        <p14:creationId xmlns:p14="http://schemas.microsoft.com/office/powerpoint/2010/main" val="11837285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838200"/>
            <a:ext cx="8147248" cy="1143000"/>
          </a:xfrm>
        </p:spPr>
        <p:txBody>
          <a:bodyPr/>
          <a:lstStyle/>
          <a:p>
            <a:r>
              <a:rPr lang="nb-NO" dirty="0" smtClean="0"/>
              <a:t>Subsidiært lovforslag al. § 116 (1) 4. pkt.</a:t>
            </a:r>
            <a:endParaRPr lang="en-US" dirty="0"/>
          </a:p>
        </p:txBody>
      </p:sp>
      <p:sp>
        <p:nvSpPr>
          <p:cNvPr id="3" name="Content Placeholder 2"/>
          <p:cNvSpPr>
            <a:spLocks noGrp="1"/>
          </p:cNvSpPr>
          <p:nvPr>
            <p:ph idx="1"/>
          </p:nvPr>
        </p:nvSpPr>
        <p:spPr>
          <a:solidFill>
            <a:schemeClr val="accent1"/>
          </a:solidFill>
          <a:ln>
            <a:solidFill>
              <a:schemeClr val="tx1"/>
            </a:solidFill>
          </a:ln>
        </p:spPr>
        <p:txBody>
          <a:bodyPr/>
          <a:lstStyle/>
          <a:p>
            <a:r>
              <a:rPr lang="nb-NO" dirty="0" smtClean="0"/>
              <a:t>«En </a:t>
            </a:r>
            <a:r>
              <a:rPr lang="nb-NO" dirty="0"/>
              <a:t>arving som innfrir arvelaterens gjeld, kan kreve regress hos øvrige arvinger ut fra fordelingen av mottatt arv dem imellom, men ikke utover det hver enkelt har mottatt</a:t>
            </a:r>
            <a:r>
              <a:rPr lang="nb-NO" dirty="0" smtClean="0"/>
              <a:t>.»</a:t>
            </a:r>
            <a:endParaRPr lang="en-US" dirty="0"/>
          </a:p>
        </p:txBody>
      </p:sp>
    </p:spTree>
    <p:extLst>
      <p:ext uri="{BB962C8B-B14F-4D97-AF65-F5344CB8AC3E}">
        <p14:creationId xmlns:p14="http://schemas.microsoft.com/office/powerpoint/2010/main" val="7602651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Merknader til § 116 (1) fjerde pkt.</a:t>
            </a:r>
            <a:endParaRPr lang="en-US" dirty="0"/>
          </a:p>
        </p:txBody>
      </p:sp>
      <p:sp>
        <p:nvSpPr>
          <p:cNvPr id="3" name="Content Placeholder 2"/>
          <p:cNvSpPr>
            <a:spLocks noGrp="1"/>
          </p:cNvSpPr>
          <p:nvPr>
            <p:ph idx="1"/>
          </p:nvPr>
        </p:nvSpPr>
        <p:spPr>
          <a:xfrm>
            <a:off x="395536" y="1772816"/>
            <a:ext cx="8496944" cy="4680520"/>
          </a:xfrm>
        </p:spPr>
        <p:txBody>
          <a:bodyPr/>
          <a:lstStyle/>
          <a:p>
            <a:pPr marL="0" indent="0">
              <a:buNone/>
            </a:pPr>
            <a:r>
              <a:rPr lang="nb-NO" sz="2000" dirty="0" smtClean="0"/>
              <a:t>Bestemmelsen innebærer </a:t>
            </a:r>
            <a:r>
              <a:rPr lang="nb-NO" sz="2000" dirty="0"/>
              <a:t>at en arving som innfrir arvelaterens gjeld, kan kreve regress hos øvrige arvinger ut fra fordelingen av mottatt arv dem imellom, men ikke utover det hver enkelt har mottatt. Bestemmelsen antas å kodifisere gjeldende ulovfestet rett om regressansvar for arvinger som ikke har påtatt seg ansvaret for avdødes gjeld. Disse hefter utad for sin mottatte arv, jf. § 116 første ledd tredje punktum. Nytt fjerde </a:t>
            </a:r>
            <a:r>
              <a:rPr lang="nb-NO" sz="2000" dirty="0" smtClean="0"/>
              <a:t>pkt. </a:t>
            </a:r>
            <a:r>
              <a:rPr lang="nb-NO" sz="2000" dirty="0"/>
              <a:t>bestemmer at det samme er tilfellet i regressomgangen. Arvingene hefter i regressomgangen ut fra hva de har mottatt. Har arving A mottatt 1 000 000 kroner, mens arving B har mottatt 500 000 kroner, og arving A – som har overtatt gjeldsansvaret – har betalt kreditorene 750 000 kroner, kan han kreve arving B for 250 000 kroner.  Bestemmelsen suppleres av </a:t>
            </a:r>
            <a:r>
              <a:rPr lang="nb-NO" sz="2000" dirty="0" smtClean="0"/>
              <a:t>fl.§ </a:t>
            </a:r>
            <a:r>
              <a:rPr lang="nb-NO" sz="2000" dirty="0"/>
              <a:t>8.  Hvorvidt den arvingen som har påtatt seg gjeldsansvaret har søkt regress hos øvrige arvinger, får etter lovforslaget § 178 a tredje ledd annet punktum også betydning for om boet etter avdøde anses insolvent, se denne bestemmelsen med merknader.  </a:t>
            </a:r>
            <a:r>
              <a:rPr lang="nb-NO" sz="2000" dirty="0" smtClean="0"/>
              <a:t> </a:t>
            </a:r>
            <a:endParaRPr lang="en-US" sz="2000" dirty="0"/>
          </a:p>
        </p:txBody>
      </p:sp>
    </p:spTree>
    <p:extLst>
      <p:ext uri="{BB962C8B-B14F-4D97-AF65-F5344CB8AC3E}">
        <p14:creationId xmlns:p14="http://schemas.microsoft.com/office/powerpoint/2010/main" val="1718578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Dagens tema</a:t>
            </a:r>
            <a:endParaRPr lang="en-US" dirty="0"/>
          </a:p>
        </p:txBody>
      </p:sp>
      <p:sp>
        <p:nvSpPr>
          <p:cNvPr id="3" name="Content Placeholder 2"/>
          <p:cNvSpPr>
            <a:spLocks noGrp="1"/>
          </p:cNvSpPr>
          <p:nvPr>
            <p:ph idx="1"/>
          </p:nvPr>
        </p:nvSpPr>
        <p:spPr/>
        <p:txBody>
          <a:bodyPr/>
          <a:lstStyle/>
          <a:p>
            <a:r>
              <a:rPr lang="nb-NO" sz="2400" dirty="0" smtClean="0"/>
              <a:t>Enkeltpersonutredning av Jan Eivind Norheim</a:t>
            </a:r>
          </a:p>
          <a:p>
            <a:r>
              <a:rPr lang="nb-NO" sz="2400" dirty="0" smtClean="0"/>
              <a:t>Adgangen for arvinger ved privat skifte og lengstlevende eller samboer som sitter i uskifte, til å begrense overtatt gjeldsansvar etter avdøde</a:t>
            </a:r>
          </a:p>
          <a:p>
            <a:r>
              <a:rPr lang="nb-NO" sz="2400" dirty="0" smtClean="0"/>
              <a:t>Avgitt til JD 31. desember 2019</a:t>
            </a:r>
            <a:endParaRPr lang="en-US" sz="2400" dirty="0"/>
          </a:p>
        </p:txBody>
      </p:sp>
    </p:spTree>
    <p:extLst>
      <p:ext uri="{BB962C8B-B14F-4D97-AF65-F5344CB8AC3E}">
        <p14:creationId xmlns:p14="http://schemas.microsoft.com/office/powerpoint/2010/main" val="26386698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Subsidiært lovforslag § 175 (2) til (4)</a:t>
            </a:r>
            <a:endParaRPr lang="en-US" dirty="0"/>
          </a:p>
        </p:txBody>
      </p:sp>
      <p:sp>
        <p:nvSpPr>
          <p:cNvPr id="3" name="Content Placeholder 2"/>
          <p:cNvSpPr>
            <a:spLocks noGrp="1"/>
          </p:cNvSpPr>
          <p:nvPr>
            <p:ph idx="1"/>
          </p:nvPr>
        </p:nvSpPr>
        <p:spPr>
          <a:solidFill>
            <a:schemeClr val="accent1"/>
          </a:solidFill>
          <a:ln>
            <a:solidFill>
              <a:schemeClr val="tx1"/>
            </a:solidFill>
          </a:ln>
        </p:spPr>
        <p:txBody>
          <a:bodyPr/>
          <a:lstStyle/>
          <a:p>
            <a:pPr marL="0" indent="0">
              <a:buNone/>
            </a:pPr>
            <a:r>
              <a:rPr lang="nb-NO" sz="2000" dirty="0" smtClean="0"/>
              <a:t>«§ </a:t>
            </a:r>
            <a:r>
              <a:rPr lang="nb-NO" sz="2000" dirty="0"/>
              <a:t>178 a gjelder der eiendelene i boet ikke er tilstrekkelige til å oppfylle forpliktelsene etter arvelateren, og en arving som har overtatt ansvaret for arvelaterens forpliktelser etter § 116, begjærer offentlig skifte for å begrense ansvaret.  </a:t>
            </a:r>
            <a:endParaRPr lang="nb-NO" sz="2000" dirty="0" smtClean="0"/>
          </a:p>
          <a:p>
            <a:pPr marL="0" indent="0">
              <a:buNone/>
            </a:pPr>
            <a:r>
              <a:rPr lang="nb-NO" sz="2000" dirty="0" smtClean="0"/>
              <a:t>§ </a:t>
            </a:r>
            <a:r>
              <a:rPr lang="nb-NO" sz="2000" dirty="0"/>
              <a:t>20 annet og tredje ledd gjelder der førstavdødes andel av uskiftebo ikke er tilstrekkelig til å oppfylle forpliktelsene etter førstavdøde, og lengstlevende ektefelle begjærer offentlig skifte for å begrense ansvaret for førstavdødes forpliktelser.  </a:t>
            </a:r>
            <a:endParaRPr lang="nb-NO" sz="2000" dirty="0" smtClean="0"/>
          </a:p>
          <a:p>
            <a:pPr marL="0" indent="0">
              <a:buNone/>
            </a:pPr>
            <a:r>
              <a:rPr lang="nb-NO" sz="2000" dirty="0" smtClean="0"/>
              <a:t>§ </a:t>
            </a:r>
            <a:r>
              <a:rPr lang="nb-NO" sz="2000" dirty="0"/>
              <a:t>35 tredje punktum gjelder der førstavdødes andel av uskiftebo ikke er tilstrekkelig til å oppfylle forpliktelsene etter førstavdøde, og lengstlevende samboer begjærer offentlig skifte for å begrense ansvaret for førstavdødes forpliktelser</a:t>
            </a:r>
            <a:r>
              <a:rPr lang="nb-NO" sz="2000" dirty="0" smtClean="0"/>
              <a:t>.»  </a:t>
            </a:r>
            <a:endParaRPr lang="nb-NO" sz="2000" dirty="0"/>
          </a:p>
          <a:p>
            <a:pPr marL="0" indent="0">
              <a:buNone/>
            </a:pPr>
            <a:endParaRPr lang="en-US" sz="2000" dirty="0"/>
          </a:p>
        </p:txBody>
      </p:sp>
    </p:spTree>
    <p:extLst>
      <p:ext uri="{BB962C8B-B14F-4D97-AF65-F5344CB8AC3E}">
        <p14:creationId xmlns:p14="http://schemas.microsoft.com/office/powerpoint/2010/main" val="18332348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615628"/>
            <a:ext cx="7696200" cy="797148"/>
          </a:xfrm>
        </p:spPr>
        <p:txBody>
          <a:bodyPr/>
          <a:lstStyle/>
          <a:p>
            <a:r>
              <a:rPr lang="nb-NO" dirty="0" smtClean="0"/>
              <a:t>Merknader til § 175 (2) til (4)</a:t>
            </a:r>
            <a:endParaRPr lang="en-US" dirty="0"/>
          </a:p>
        </p:txBody>
      </p:sp>
      <p:sp>
        <p:nvSpPr>
          <p:cNvPr id="3" name="Content Placeholder 2"/>
          <p:cNvSpPr>
            <a:spLocks noGrp="1"/>
          </p:cNvSpPr>
          <p:nvPr>
            <p:ph idx="1"/>
          </p:nvPr>
        </p:nvSpPr>
        <p:spPr>
          <a:xfrm>
            <a:off x="323528" y="1412776"/>
            <a:ext cx="8496944" cy="5112568"/>
          </a:xfrm>
        </p:spPr>
        <p:txBody>
          <a:bodyPr/>
          <a:lstStyle/>
          <a:p>
            <a:pPr marL="0" indent="0">
              <a:buNone/>
            </a:pPr>
            <a:r>
              <a:rPr lang="nb-NO" sz="2000" dirty="0" smtClean="0"/>
              <a:t>Al. </a:t>
            </a:r>
            <a:r>
              <a:rPr lang="nb-NO" sz="2000" dirty="0" err="1" smtClean="0"/>
              <a:t>Kap</a:t>
            </a:r>
            <a:r>
              <a:rPr lang="nb-NO" sz="2000" dirty="0" smtClean="0"/>
              <a:t>. </a:t>
            </a:r>
            <a:r>
              <a:rPr lang="nb-NO" sz="2000" dirty="0"/>
              <a:t>17 </a:t>
            </a:r>
            <a:r>
              <a:rPr lang="nb-NO" sz="2000" dirty="0" err="1" smtClean="0"/>
              <a:t>delkap</a:t>
            </a:r>
            <a:r>
              <a:rPr lang="nb-NO" sz="2000" dirty="0" smtClean="0"/>
              <a:t>. </a:t>
            </a:r>
            <a:r>
              <a:rPr lang="nb-NO" sz="2000" dirty="0"/>
              <a:t>VI gir særregler for insolvent dødsboer under offentlig skifte. Kapitlet kommer i dag bare til anvendelse der avdødes gjeld ikke er overtatt av arvingene. </a:t>
            </a:r>
            <a:r>
              <a:rPr lang="nb-NO" sz="2000" dirty="0" err="1"/>
              <a:t>Utrederen</a:t>
            </a:r>
            <a:r>
              <a:rPr lang="nb-NO" sz="2000" dirty="0"/>
              <a:t> foreslår å bygge ut kapitlet til også å gjelde insolvente dødsboer der gjelden er overtatt, men begrenses, jf. forslaget til ny § 178 a, § 20 nytt </a:t>
            </a:r>
            <a:r>
              <a:rPr lang="nb-NO" sz="2000" dirty="0" smtClean="0"/>
              <a:t>andre </a:t>
            </a:r>
            <a:r>
              <a:rPr lang="nb-NO" sz="2000" dirty="0"/>
              <a:t>og tredje ledd og § 35 nytt tredje punktum.  § 175 </a:t>
            </a:r>
            <a:r>
              <a:rPr lang="nb-NO" sz="2000" dirty="0" smtClean="0"/>
              <a:t>andre </a:t>
            </a:r>
            <a:r>
              <a:rPr lang="nb-NO" sz="2000" dirty="0"/>
              <a:t>ledd bestemmer at § 178 a gjelder der eiendelene i boet ikke er tilstrekkelige til å oppfylle forpliktelsene etter arvelateren, og en arving som har overtatt ansvaret for arvelaterens forpliktelser etter § 116, begjærer offentlig skifte for å begrense dette ansvaret. Bestemmelsen har </a:t>
            </a:r>
            <a:r>
              <a:rPr lang="nb-NO" sz="2000" dirty="0" smtClean="0"/>
              <a:t>primært </a:t>
            </a:r>
            <a:r>
              <a:rPr lang="nb-NO" sz="2000" dirty="0"/>
              <a:t>pedagogisk betydning, men klargjør formålet med </a:t>
            </a:r>
            <a:r>
              <a:rPr lang="nb-NO" sz="2000" dirty="0" smtClean="0"/>
              <a:t>bestemmelsen </a:t>
            </a:r>
            <a:r>
              <a:rPr lang="nb-NO" sz="2000" dirty="0"/>
              <a:t>i § 178 a – </a:t>
            </a:r>
            <a:r>
              <a:rPr lang="nb-NO" sz="2000" dirty="0" smtClean="0"/>
              <a:t>å </a:t>
            </a:r>
            <a:r>
              <a:rPr lang="nb-NO" sz="2000" dirty="0"/>
              <a:t>åpne for at en arving som har overtatt </a:t>
            </a:r>
            <a:r>
              <a:rPr lang="nb-NO" sz="2000" dirty="0" smtClean="0"/>
              <a:t>gjeldsansvaret </a:t>
            </a:r>
            <a:r>
              <a:rPr lang="nb-NO" sz="2000" dirty="0"/>
              <a:t>skal få begrenset sitt gjeldsansvar.  </a:t>
            </a:r>
            <a:r>
              <a:rPr lang="nb-NO" sz="2000" dirty="0" smtClean="0"/>
              <a:t> </a:t>
            </a:r>
            <a:endParaRPr lang="nb-NO" sz="2000" dirty="0"/>
          </a:p>
          <a:p>
            <a:pPr marL="0" indent="0">
              <a:buNone/>
            </a:pPr>
            <a:r>
              <a:rPr lang="nb-NO" sz="2000" dirty="0"/>
              <a:t>Tredje og fjerde ledd klargjør på samme måte formålet med offentlig skifte med gjeldsbegrensende virkning av uskiftebo, og er ment å bidra til at brukerne finner frem til de aktuelle bestemmelsene det er vist til i tredje og fjerde ledd. </a:t>
            </a:r>
            <a:endParaRPr lang="en-US" sz="2000" dirty="0"/>
          </a:p>
        </p:txBody>
      </p:sp>
    </p:spTree>
    <p:extLst>
      <p:ext uri="{BB962C8B-B14F-4D97-AF65-F5344CB8AC3E}">
        <p14:creationId xmlns:p14="http://schemas.microsoft.com/office/powerpoint/2010/main" val="31734246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20688"/>
            <a:ext cx="7696200" cy="790600"/>
          </a:xfrm>
        </p:spPr>
        <p:txBody>
          <a:bodyPr/>
          <a:lstStyle/>
          <a:p>
            <a:r>
              <a:rPr lang="nb-NO" sz="2800" dirty="0" smtClean="0"/>
              <a:t>Subsidiært lovforslag § 178 a</a:t>
            </a:r>
            <a:endParaRPr lang="en-US" sz="2800" dirty="0"/>
          </a:p>
        </p:txBody>
      </p:sp>
      <p:sp>
        <p:nvSpPr>
          <p:cNvPr id="3" name="Content Placeholder 2"/>
          <p:cNvSpPr>
            <a:spLocks noGrp="1"/>
          </p:cNvSpPr>
          <p:nvPr>
            <p:ph idx="1"/>
          </p:nvPr>
        </p:nvSpPr>
        <p:spPr>
          <a:xfrm>
            <a:off x="251520" y="1412128"/>
            <a:ext cx="8640960" cy="5185224"/>
          </a:xfrm>
          <a:solidFill>
            <a:schemeClr val="accent1"/>
          </a:solidFill>
          <a:ln>
            <a:solidFill>
              <a:schemeClr val="tx1"/>
            </a:solidFill>
          </a:ln>
        </p:spPr>
        <p:txBody>
          <a:bodyPr/>
          <a:lstStyle/>
          <a:p>
            <a:pPr marL="0" indent="0">
              <a:buNone/>
            </a:pPr>
            <a:r>
              <a:rPr lang="nb-NO" sz="1400" dirty="0" smtClean="0"/>
              <a:t>«Offentlig </a:t>
            </a:r>
            <a:r>
              <a:rPr lang="nb-NO" sz="1400" dirty="0"/>
              <a:t>skifte som begrenser en arvings ansvar for arvelaterens </a:t>
            </a:r>
            <a:r>
              <a:rPr lang="nb-NO" sz="1400" dirty="0" smtClean="0"/>
              <a:t>forpliktelser.</a:t>
            </a:r>
          </a:p>
          <a:p>
            <a:pPr marL="0" indent="0">
              <a:buNone/>
            </a:pPr>
            <a:r>
              <a:rPr lang="nb-NO" sz="1400" dirty="0" smtClean="0"/>
              <a:t>Et </a:t>
            </a:r>
            <a:r>
              <a:rPr lang="nb-NO" sz="1400" dirty="0"/>
              <a:t>offentlig skifte medfører at en arving som har overtatt ansvaret for arvelaterens forpliktelser begrenser sitt ansvar tilsvarende § 116 første ledd tredje punktum, så fremt det overtatte ansvaret er urimelig tyngende som følge av forpliktelser som er blitt kjent etter overtakelsen. En slik begrensning oppnås bare dersom samtlige arvinger foretar slik tilbakebetaling som følger av annet ledd. I motsatt fall tilbakeleveres boet dersom det private skiftet ikke er avsluttet eller innstilles dersom det private skiftet er avsluttet. </a:t>
            </a:r>
            <a:endParaRPr lang="nb-NO" sz="1400" dirty="0" smtClean="0"/>
          </a:p>
          <a:p>
            <a:pPr marL="0" indent="0">
              <a:buNone/>
            </a:pPr>
            <a:r>
              <a:rPr lang="nb-NO" sz="1400" dirty="0" smtClean="0"/>
              <a:t>Er </a:t>
            </a:r>
            <a:r>
              <a:rPr lang="nb-NO" sz="1400" dirty="0"/>
              <a:t>offentlig skifte åpnet etter at tingretten har funnet at vilkårene i første ledd første punktum er oppfylt, skal hver arving betale tilbake inntil hele dagens verdi av sin mottatte arv, beregnet ut fra konsumprisindeksen. Overfor arvingene har boet samme stilling som en enkeltforfølgende kreditor, likevel slik at dekningsloven kapittel 5 kommer til anvendelse overfor disposisjoner foretatt av arvingene til fordel for avdødes kreditorer. Fristdagen ved omstøtelse er dagen for fremsettelse av begjæring om offentlig skifte</a:t>
            </a:r>
            <a:r>
              <a:rPr lang="nb-NO" sz="1400" dirty="0" smtClean="0"/>
              <a:t>.</a:t>
            </a:r>
          </a:p>
          <a:p>
            <a:pPr marL="0" indent="0">
              <a:buNone/>
            </a:pPr>
            <a:r>
              <a:rPr lang="nb-NO" sz="1400" dirty="0" smtClean="0"/>
              <a:t> </a:t>
            </a:r>
            <a:r>
              <a:rPr lang="nb-NO" sz="1400" dirty="0"/>
              <a:t>Ved bedømmelsen av om boet er insolvent, skal også allerede betalt gjeld til avdødes kreditorer tas i betraktning. Har den arvingen som har overtatt ansvaret for arvelaterens forpliktelser, allerede betalt en fordring uten å søke regress hos øvrige arvinger etter § 116 første ledd fjerde punktum, regnes det arvingen kunne ha krevd i regress imidlertid ikke som en fordring mot avdøde. Betalinger fra arvingene til arvelaterens kreditorer går til fradrag i beregningen av hva hver enkelt arving skal innbetale. Ved tvister om verdiberegning mellom arvingene, eller mellom arvingene og kreditorer, gjelder § 106 tilsvarende så langt den passer</a:t>
            </a:r>
            <a:r>
              <a:rPr lang="nb-NO" sz="1400" dirty="0" smtClean="0"/>
              <a:t>.</a:t>
            </a:r>
          </a:p>
          <a:p>
            <a:pPr marL="0" indent="0">
              <a:buNone/>
            </a:pPr>
            <a:r>
              <a:rPr lang="nb-NO" sz="1400" dirty="0" smtClean="0"/>
              <a:t>Øvrige </a:t>
            </a:r>
            <a:r>
              <a:rPr lang="nb-NO" sz="1400" dirty="0"/>
              <a:t>bestemmelser om offentlig skifte av dødsbo gjelder så langt de passer for offentlig skifte etter bestemmelsen her, likevel slik at § 130 første ledd første punktum ikke gjelder. § 177 annet ledd gjelder bare for avdødes kreditorer og omfatter også arvingens særformue. Dekningsloven § 9-2 første ledd nr. 2 gjelder ikke for gjennomført sikkerhetstillelse fra arvingen etter § 132</a:t>
            </a:r>
            <a:r>
              <a:rPr lang="nb-NO" sz="1400" dirty="0" smtClean="0"/>
              <a:t>.»    </a:t>
            </a:r>
            <a:endParaRPr lang="nb-NO" sz="1400" dirty="0"/>
          </a:p>
          <a:p>
            <a:r>
              <a:rPr lang="nb-NO" sz="1200" dirty="0"/>
              <a:t> </a:t>
            </a:r>
            <a:endParaRPr lang="en-US" sz="1200" dirty="0"/>
          </a:p>
        </p:txBody>
      </p:sp>
    </p:spTree>
    <p:extLst>
      <p:ext uri="{BB962C8B-B14F-4D97-AF65-F5344CB8AC3E}">
        <p14:creationId xmlns:p14="http://schemas.microsoft.com/office/powerpoint/2010/main" val="26065264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48680"/>
            <a:ext cx="7696200" cy="790600"/>
          </a:xfrm>
        </p:spPr>
        <p:txBody>
          <a:bodyPr/>
          <a:lstStyle/>
          <a:p>
            <a:r>
              <a:rPr lang="nb-NO" dirty="0" smtClean="0"/>
              <a:t>Merknader til § 178 a</a:t>
            </a:r>
            <a:endParaRPr lang="en-US" dirty="0"/>
          </a:p>
        </p:txBody>
      </p:sp>
      <p:sp>
        <p:nvSpPr>
          <p:cNvPr id="3" name="Content Placeholder 2"/>
          <p:cNvSpPr>
            <a:spLocks noGrp="1"/>
          </p:cNvSpPr>
          <p:nvPr>
            <p:ph idx="1"/>
          </p:nvPr>
        </p:nvSpPr>
        <p:spPr>
          <a:xfrm>
            <a:off x="323528" y="1339280"/>
            <a:ext cx="8496944" cy="5042048"/>
          </a:xfrm>
        </p:spPr>
        <p:txBody>
          <a:bodyPr/>
          <a:lstStyle/>
          <a:p>
            <a:pPr marL="0" indent="0">
              <a:buNone/>
            </a:pPr>
            <a:r>
              <a:rPr lang="nb-NO" sz="2000" dirty="0" smtClean="0"/>
              <a:t>Første </a:t>
            </a:r>
            <a:r>
              <a:rPr lang="nb-NO" sz="2000" dirty="0"/>
              <a:t>ledd første og </a:t>
            </a:r>
            <a:r>
              <a:rPr lang="nb-NO" sz="2000" dirty="0" smtClean="0"/>
              <a:t>andre pkt. </a:t>
            </a:r>
            <a:r>
              <a:rPr lang="nb-NO" sz="2000" dirty="0"/>
              <a:t>oppstiller materielle vilkår for å få åpnet et offentlig skifte med gjeldsbegrensende virkning. </a:t>
            </a:r>
            <a:r>
              <a:rPr lang="nb-NO" sz="2000" dirty="0" smtClean="0"/>
              <a:t>Hvis </a:t>
            </a:r>
            <a:r>
              <a:rPr lang="nb-NO" sz="2000" dirty="0"/>
              <a:t>det i dag åpnes offentlig skifte på begjæring av en arving etter at gjelden er overtatt, vil ikke ansvaret falle </a:t>
            </a:r>
            <a:r>
              <a:rPr lang="nb-NO" sz="2000" dirty="0" smtClean="0"/>
              <a:t>bort. </a:t>
            </a:r>
            <a:r>
              <a:rPr lang="nb-NO" sz="2000" dirty="0"/>
              <a:t>Bestemmelsen er plassert i arvelovens delkapittel om insolvente dødsboer, og </a:t>
            </a:r>
            <a:r>
              <a:rPr lang="nb-NO" sz="2000" dirty="0" smtClean="0"/>
              <a:t>får bare anvendelse hvis </a:t>
            </a:r>
            <a:r>
              <a:rPr lang="nb-NO" sz="2000" dirty="0"/>
              <a:t>avdøde </a:t>
            </a:r>
            <a:r>
              <a:rPr lang="nb-NO" sz="2000" dirty="0" smtClean="0"/>
              <a:t>var i underbalanse.  </a:t>
            </a:r>
            <a:r>
              <a:rPr lang="nb-NO" sz="2000" dirty="0"/>
              <a:t>Første ledd første og </a:t>
            </a:r>
            <a:r>
              <a:rPr lang="nb-NO" sz="2000" dirty="0" smtClean="0"/>
              <a:t>andre pkt. </a:t>
            </a:r>
            <a:r>
              <a:rPr lang="nb-NO" sz="2000" dirty="0"/>
              <a:t>klargjør hva som skal til for at det offentlige skiftet skal ha en gjeldsbegrensende virkning, mens </a:t>
            </a:r>
            <a:r>
              <a:rPr lang="nb-NO" sz="2000" dirty="0" smtClean="0"/>
              <a:t>andre </a:t>
            </a:r>
            <a:r>
              <a:rPr lang="nb-NO" sz="2000" dirty="0"/>
              <a:t>ledd første </a:t>
            </a:r>
            <a:r>
              <a:rPr lang="nb-NO" sz="2000" dirty="0" smtClean="0"/>
              <a:t>pkt. </a:t>
            </a:r>
            <a:r>
              <a:rPr lang="nb-NO" sz="2000" dirty="0"/>
              <a:t>viser hva tingretten skal avgjøre på </a:t>
            </a:r>
            <a:r>
              <a:rPr lang="nb-NO" sz="2000" dirty="0" err="1"/>
              <a:t>åpningstidspunktet</a:t>
            </a:r>
            <a:r>
              <a:rPr lang="nb-NO" sz="2000" dirty="0"/>
              <a:t>. Første ledd første punktum bestemmer at et offentlig skifte medfører at en arving som har overtatt ansvaret for arvelaterens forpliktelser begrenser sitt ansvar </a:t>
            </a:r>
            <a:r>
              <a:rPr lang="nb-NO" sz="2000" dirty="0" smtClean="0"/>
              <a:t>til mottatt arv, </a:t>
            </a:r>
            <a:r>
              <a:rPr lang="nb-NO" sz="2000" dirty="0"/>
              <a:t>så fremt det overtatte ansvaret er urimelig tyngende som følge av forpliktelser som er blitt kjent etter overtakelsen. </a:t>
            </a:r>
            <a:r>
              <a:rPr lang="nb-NO" sz="2000" dirty="0" smtClean="0"/>
              <a:t>Ved </a:t>
            </a:r>
            <a:r>
              <a:rPr lang="nb-NO" sz="2000" dirty="0"/>
              <a:t>vurderingen av om </a:t>
            </a:r>
            <a:r>
              <a:rPr lang="nb-NO" sz="2000" dirty="0" smtClean="0"/>
              <a:t>ansvaret </a:t>
            </a:r>
            <a:r>
              <a:rPr lang="nb-NO" sz="2000" dirty="0"/>
              <a:t>er urimelig tyngende, er det relevant å se hen til hvor stort gjeldsansvaret er, sett opp mot </a:t>
            </a:r>
            <a:r>
              <a:rPr lang="nb-NO" sz="2000" dirty="0" smtClean="0"/>
              <a:t>arvingens </a:t>
            </a:r>
            <a:r>
              <a:rPr lang="nb-NO" sz="2000" dirty="0"/>
              <a:t>økonomi, hvorfor arvingen ikke har utstedt proklama og hva arvingen for øvrig har gjort for å sette seg inn i avdødes økonomi. </a:t>
            </a:r>
            <a:r>
              <a:rPr lang="nb-NO" sz="2000" dirty="0" smtClean="0"/>
              <a:t>   </a:t>
            </a:r>
            <a:endParaRPr lang="en-US" sz="2000" dirty="0"/>
          </a:p>
        </p:txBody>
      </p:sp>
    </p:spTree>
    <p:extLst>
      <p:ext uri="{BB962C8B-B14F-4D97-AF65-F5344CB8AC3E}">
        <p14:creationId xmlns:p14="http://schemas.microsoft.com/office/powerpoint/2010/main" val="23089906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20688"/>
            <a:ext cx="7696200" cy="864096"/>
          </a:xfrm>
        </p:spPr>
        <p:txBody>
          <a:bodyPr/>
          <a:lstStyle/>
          <a:p>
            <a:r>
              <a:rPr lang="nb-NO" dirty="0" smtClean="0"/>
              <a:t>Merknader til § 178 a andre ledd:</a:t>
            </a:r>
            <a:endParaRPr lang="en-US" dirty="0"/>
          </a:p>
        </p:txBody>
      </p:sp>
      <p:sp>
        <p:nvSpPr>
          <p:cNvPr id="3" name="Content Placeholder 2"/>
          <p:cNvSpPr>
            <a:spLocks noGrp="1"/>
          </p:cNvSpPr>
          <p:nvPr>
            <p:ph idx="1"/>
          </p:nvPr>
        </p:nvSpPr>
        <p:spPr>
          <a:xfrm>
            <a:off x="179512" y="1484784"/>
            <a:ext cx="8507288" cy="4611216"/>
          </a:xfrm>
        </p:spPr>
        <p:txBody>
          <a:bodyPr/>
          <a:lstStyle/>
          <a:p>
            <a:pPr marL="0" indent="0">
              <a:buNone/>
            </a:pPr>
            <a:r>
              <a:rPr lang="nb-NO" sz="2000" dirty="0" smtClean="0"/>
              <a:t>Andre </a:t>
            </a:r>
            <a:r>
              <a:rPr lang="nb-NO" sz="2000" dirty="0"/>
              <a:t>ledd første </a:t>
            </a:r>
            <a:r>
              <a:rPr lang="nb-NO" sz="2000" dirty="0" smtClean="0"/>
              <a:t>pkt. oppstiller </a:t>
            </a:r>
            <a:r>
              <a:rPr lang="nb-NO" sz="2000" dirty="0"/>
              <a:t>plikt for arvingene til å tilbakebetale inntil verdien av sin mottatte arv. I «mottatt» ligger </a:t>
            </a:r>
            <a:r>
              <a:rPr lang="nb-NO" sz="2000" dirty="0" smtClean="0"/>
              <a:t>at det i kravet </a:t>
            </a:r>
            <a:r>
              <a:rPr lang="nb-NO" sz="2000" dirty="0"/>
              <a:t>mot arvingene skal </a:t>
            </a:r>
            <a:r>
              <a:rPr lang="nb-NO" sz="2000" dirty="0" smtClean="0"/>
              <a:t>gjøres </a:t>
            </a:r>
            <a:r>
              <a:rPr lang="nb-NO" sz="2000" dirty="0"/>
              <a:t>fradrag for </a:t>
            </a:r>
            <a:r>
              <a:rPr lang="nb-NO" sz="2000" dirty="0" smtClean="0"/>
              <a:t>gjeld </a:t>
            </a:r>
            <a:r>
              <a:rPr lang="nb-NO" sz="2000" dirty="0"/>
              <a:t>som er gjort </a:t>
            </a:r>
            <a:r>
              <a:rPr lang="nb-NO" sz="2000" dirty="0" smtClean="0"/>
              <a:t>opp under </a:t>
            </a:r>
            <a:r>
              <a:rPr lang="nb-NO" sz="2000" dirty="0"/>
              <a:t>skiftet, og det de er avkrevd og har oppfylt av regresskrav fra den arvingen som har overtatt gjeldsansvaret. Det «mottatte» er altså hver enkelt arvings nettoarv. </a:t>
            </a:r>
            <a:endParaRPr lang="nb-NO" sz="2000" dirty="0" smtClean="0"/>
          </a:p>
          <a:p>
            <a:pPr marL="0" indent="0">
              <a:buNone/>
            </a:pPr>
            <a:r>
              <a:rPr lang="nb-NO" sz="2000" dirty="0" smtClean="0"/>
              <a:t>Det er dagens </a:t>
            </a:r>
            <a:r>
              <a:rPr lang="nb-NO" sz="2000" dirty="0"/>
              <a:t>verdi av den mottatte arv </a:t>
            </a:r>
            <a:r>
              <a:rPr lang="nb-NO" sz="2000" dirty="0" smtClean="0"/>
              <a:t>basert på </a:t>
            </a:r>
            <a:r>
              <a:rPr lang="nb-NO" sz="2000" dirty="0"/>
              <a:t>konsumprisindeksen som skal </a:t>
            </a:r>
            <a:r>
              <a:rPr lang="nb-NO" sz="2000" dirty="0" smtClean="0"/>
              <a:t>tilbakebetales. Andre pkt. </a:t>
            </a:r>
            <a:r>
              <a:rPr lang="nb-NO" sz="2000" dirty="0"/>
              <a:t>bestemmer at boet overfor arvingene har samme stilling som en enkeltforfølgende kreditor. I dette ligger det at dødsboet under offentlig skifte ikke uten videre har beslag i avdødes eiendeler, slik tilfellet er ved ordinære offentlige skifter av dødsbo. Boet må derfor ta skritt for å innkreve den mottatte arven, </a:t>
            </a:r>
            <a:r>
              <a:rPr lang="nb-NO" sz="2000" dirty="0" smtClean="0"/>
              <a:t>hvis </a:t>
            </a:r>
            <a:r>
              <a:rPr lang="nb-NO" sz="2000" dirty="0"/>
              <a:t>arvingene ikke oppfyller frivillig. </a:t>
            </a:r>
            <a:r>
              <a:rPr lang="nb-NO" sz="2000" dirty="0" smtClean="0"/>
              <a:t>Et </a:t>
            </a:r>
            <a:r>
              <a:rPr lang="nb-NO" sz="2000" dirty="0"/>
              <a:t>unntak fra at </a:t>
            </a:r>
            <a:r>
              <a:rPr lang="nb-NO" sz="2000" dirty="0" smtClean="0"/>
              <a:t>boet betraktes </a:t>
            </a:r>
            <a:r>
              <a:rPr lang="nb-NO" sz="2000" dirty="0"/>
              <a:t>som en enkeltforfølgende kreditor, er det at omstøtelsesreglene i </a:t>
            </a:r>
            <a:r>
              <a:rPr lang="nb-NO" sz="2000" dirty="0" err="1" smtClean="0"/>
              <a:t>deknl</a:t>
            </a:r>
            <a:r>
              <a:rPr lang="nb-NO" sz="2000" dirty="0" smtClean="0"/>
              <a:t>. </a:t>
            </a:r>
            <a:r>
              <a:rPr lang="nb-NO" sz="2000" dirty="0" err="1" smtClean="0"/>
              <a:t>Kap</a:t>
            </a:r>
            <a:r>
              <a:rPr lang="nb-NO" sz="2000" dirty="0" smtClean="0"/>
              <a:t>. </a:t>
            </a:r>
            <a:r>
              <a:rPr lang="nb-NO" sz="2000" dirty="0"/>
              <a:t>5 </a:t>
            </a:r>
            <a:r>
              <a:rPr lang="nb-NO" sz="2000" dirty="0" smtClean="0"/>
              <a:t>får </a:t>
            </a:r>
            <a:r>
              <a:rPr lang="nb-NO" sz="2000" dirty="0"/>
              <a:t>anvendelse </a:t>
            </a:r>
            <a:r>
              <a:rPr lang="nb-NO" sz="2000" dirty="0" smtClean="0"/>
              <a:t>på </a:t>
            </a:r>
            <a:r>
              <a:rPr lang="nb-NO" sz="2000" dirty="0"/>
              <a:t>disposisjoner foretatt av arvingene til fordel for avdødes kreditorer. </a:t>
            </a:r>
            <a:r>
              <a:rPr lang="nb-NO" sz="2000" dirty="0" smtClean="0"/>
              <a:t> </a:t>
            </a:r>
            <a:endParaRPr lang="en-US" sz="2000" dirty="0"/>
          </a:p>
        </p:txBody>
      </p:sp>
    </p:spTree>
    <p:extLst>
      <p:ext uri="{BB962C8B-B14F-4D97-AF65-F5344CB8AC3E}">
        <p14:creationId xmlns:p14="http://schemas.microsoft.com/office/powerpoint/2010/main" val="12488585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696200" cy="790600"/>
          </a:xfrm>
        </p:spPr>
        <p:txBody>
          <a:bodyPr/>
          <a:lstStyle/>
          <a:p>
            <a:r>
              <a:rPr lang="nb-NO" dirty="0" smtClean="0"/>
              <a:t>Merknader til § 178 a tredje ledd:</a:t>
            </a:r>
            <a:endParaRPr lang="en-US" dirty="0"/>
          </a:p>
        </p:txBody>
      </p:sp>
      <p:sp>
        <p:nvSpPr>
          <p:cNvPr id="3" name="Content Placeholder 2"/>
          <p:cNvSpPr>
            <a:spLocks noGrp="1"/>
          </p:cNvSpPr>
          <p:nvPr>
            <p:ph idx="1"/>
          </p:nvPr>
        </p:nvSpPr>
        <p:spPr>
          <a:xfrm>
            <a:off x="395536" y="1772816"/>
            <a:ext cx="8424936" cy="4464496"/>
          </a:xfrm>
        </p:spPr>
        <p:txBody>
          <a:bodyPr/>
          <a:lstStyle/>
          <a:p>
            <a:r>
              <a:rPr lang="nb-NO" sz="2000" dirty="0"/>
              <a:t>Tredje ledd første punktum bestemmer av ved beregningen av om boet er insolvent, skal også allerede betalt gjeld til avdødes kreditorer tas i betraktning. </a:t>
            </a:r>
            <a:endParaRPr lang="nb-NO" sz="2000" dirty="0" smtClean="0"/>
          </a:p>
          <a:p>
            <a:r>
              <a:rPr lang="nb-NO" sz="2000" dirty="0" smtClean="0"/>
              <a:t>Andre pkt. </a:t>
            </a:r>
            <a:r>
              <a:rPr lang="nb-NO" sz="2000" dirty="0"/>
              <a:t>oppstiller et unntak fra første </a:t>
            </a:r>
            <a:r>
              <a:rPr lang="nb-NO" sz="2000" dirty="0" smtClean="0"/>
              <a:t>pkt. </a:t>
            </a:r>
            <a:r>
              <a:rPr lang="nb-NO" sz="2000" dirty="0"/>
              <a:t>Her er det bestemt at </a:t>
            </a:r>
            <a:r>
              <a:rPr lang="nb-NO" sz="2000" dirty="0" smtClean="0"/>
              <a:t>hvis </a:t>
            </a:r>
            <a:r>
              <a:rPr lang="nb-NO" sz="2000" dirty="0"/>
              <a:t>arvingen som har overtatt ansvaret for arvelaterens forpliktelser, allerede har betalt en fordring uten å søke regress hos </a:t>
            </a:r>
            <a:r>
              <a:rPr lang="nb-NO" sz="2000" dirty="0" smtClean="0"/>
              <a:t>medarvingene </a:t>
            </a:r>
            <a:r>
              <a:rPr lang="nb-NO" sz="2000" dirty="0"/>
              <a:t>etter § 116 første ledd fjerde </a:t>
            </a:r>
            <a:r>
              <a:rPr lang="nb-NO" sz="2000" dirty="0" smtClean="0"/>
              <a:t>pkt., </a:t>
            </a:r>
            <a:r>
              <a:rPr lang="nb-NO" sz="2000" dirty="0"/>
              <a:t>regnes det arvingen kunne </a:t>
            </a:r>
            <a:r>
              <a:rPr lang="nb-NO" sz="2000" dirty="0" smtClean="0"/>
              <a:t>krevd </a:t>
            </a:r>
            <a:r>
              <a:rPr lang="nb-NO" sz="2000" dirty="0"/>
              <a:t>i regress ikke som en fordring mot avdøde. Bestemmelsen innebærer at en arving som begjærer et gjeldsbegrensende offentlig skifte, aktivt må ha søkt regress hos </a:t>
            </a:r>
            <a:r>
              <a:rPr lang="nb-NO" sz="2000" dirty="0" smtClean="0"/>
              <a:t>medarvingene </a:t>
            </a:r>
            <a:r>
              <a:rPr lang="nb-NO" sz="2000" dirty="0"/>
              <a:t>innenfor verdien av </a:t>
            </a:r>
            <a:r>
              <a:rPr lang="nb-NO" sz="2000" dirty="0" err="1"/>
              <a:t>bomidlene</a:t>
            </a:r>
            <a:r>
              <a:rPr lang="nb-NO" sz="2000" dirty="0"/>
              <a:t>. </a:t>
            </a:r>
            <a:endParaRPr lang="nb-NO" sz="2000" dirty="0" smtClean="0"/>
          </a:p>
          <a:p>
            <a:r>
              <a:rPr lang="nb-NO" sz="2000" dirty="0" smtClean="0"/>
              <a:t>Tredje pkt. </a:t>
            </a:r>
            <a:r>
              <a:rPr lang="nb-NO" sz="2000" dirty="0"/>
              <a:t>bestemmer at betalinger fra arvingene til arvelaterens kreditorer går til fradrag i beregningen av hva hver enkelt arving skal innbetale. </a:t>
            </a:r>
            <a:r>
              <a:rPr lang="nb-NO" sz="2000" dirty="0" smtClean="0"/>
              <a:t> </a:t>
            </a:r>
            <a:endParaRPr lang="nb-NO" sz="2000" dirty="0"/>
          </a:p>
          <a:p>
            <a:endParaRPr lang="en-US" sz="2000" dirty="0"/>
          </a:p>
        </p:txBody>
      </p:sp>
    </p:spTree>
    <p:extLst>
      <p:ext uri="{BB962C8B-B14F-4D97-AF65-F5344CB8AC3E}">
        <p14:creationId xmlns:p14="http://schemas.microsoft.com/office/powerpoint/2010/main" val="2959685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696200" cy="934616"/>
          </a:xfrm>
        </p:spPr>
        <p:txBody>
          <a:bodyPr/>
          <a:lstStyle/>
          <a:p>
            <a:r>
              <a:rPr lang="nb-NO" dirty="0" smtClean="0"/>
              <a:t>Bakgrunnen</a:t>
            </a:r>
            <a:endParaRPr lang="en-US" dirty="0"/>
          </a:p>
        </p:txBody>
      </p:sp>
      <p:sp>
        <p:nvSpPr>
          <p:cNvPr id="3" name="Content Placeholder 2"/>
          <p:cNvSpPr>
            <a:spLocks noGrp="1"/>
          </p:cNvSpPr>
          <p:nvPr>
            <p:ph idx="1"/>
          </p:nvPr>
        </p:nvSpPr>
        <p:spPr>
          <a:xfrm>
            <a:off x="827584" y="1772816"/>
            <a:ext cx="7992888" cy="4323184"/>
          </a:xfrm>
        </p:spPr>
        <p:txBody>
          <a:bodyPr/>
          <a:lstStyle/>
          <a:p>
            <a:r>
              <a:rPr lang="nb-NO" sz="2400" dirty="0"/>
              <a:t>Etter </a:t>
            </a:r>
            <a:r>
              <a:rPr lang="nb-NO" sz="2400" dirty="0" err="1" smtClean="0"/>
              <a:t>sl</a:t>
            </a:r>
            <a:r>
              <a:rPr lang="nb-NO" sz="2400" dirty="0" smtClean="0"/>
              <a:t>. </a:t>
            </a:r>
            <a:r>
              <a:rPr lang="nb-NO" sz="2400" dirty="0"/>
              <a:t>§ 78 og </a:t>
            </a:r>
            <a:r>
              <a:rPr lang="nb-NO" sz="2400" dirty="0" smtClean="0"/>
              <a:t>lov </a:t>
            </a:r>
            <a:r>
              <a:rPr lang="nb-NO" sz="2400" dirty="0"/>
              <a:t>14. mai 2019 nr. 55 om arv og dødsboskifte (</a:t>
            </a:r>
            <a:r>
              <a:rPr lang="nb-NO" sz="2400" dirty="0" smtClean="0"/>
              <a:t>al. </a:t>
            </a:r>
            <a:r>
              <a:rPr lang="nb-NO" sz="2400" dirty="0"/>
              <a:t>2019) § 116, er det et vilkår for privat skifte at minst en av arvingene påtar seg ansvaret for arvelaterens forpliktelser. </a:t>
            </a:r>
            <a:endParaRPr lang="nb-NO" sz="2400" dirty="0" smtClean="0"/>
          </a:p>
          <a:p>
            <a:r>
              <a:rPr lang="nb-NO" sz="2400" dirty="0" smtClean="0"/>
              <a:t>Dette kan medføre at arvinger kan bli </a:t>
            </a:r>
            <a:r>
              <a:rPr lang="nb-NO" sz="2400" dirty="0"/>
              <a:t>holdt </a:t>
            </a:r>
            <a:r>
              <a:rPr lang="nb-NO" sz="2400" dirty="0" smtClean="0"/>
              <a:t>ansvarlige </a:t>
            </a:r>
            <a:r>
              <a:rPr lang="nb-NO" sz="2400" dirty="0"/>
              <a:t>for </a:t>
            </a:r>
            <a:r>
              <a:rPr lang="nb-NO" sz="2400" dirty="0" smtClean="0"/>
              <a:t>avdødes forpliktelser som de </a:t>
            </a:r>
            <a:r>
              <a:rPr lang="nb-NO" sz="2400" dirty="0"/>
              <a:t>ikke var kjent med da </a:t>
            </a:r>
            <a:r>
              <a:rPr lang="nb-NO" sz="2400" dirty="0" smtClean="0"/>
              <a:t>de </a:t>
            </a:r>
            <a:r>
              <a:rPr lang="nb-NO" sz="2400" dirty="0"/>
              <a:t>påtok seg ansvaret.  </a:t>
            </a:r>
            <a:endParaRPr lang="nb-NO" sz="2400" dirty="0" smtClean="0"/>
          </a:p>
          <a:p>
            <a:r>
              <a:rPr lang="nb-NO" sz="2400" dirty="0" smtClean="0"/>
              <a:t>Også ved uskifte blir lengstlevende </a:t>
            </a:r>
            <a:r>
              <a:rPr lang="nb-NO" sz="2400" dirty="0"/>
              <a:t>ektefelle eller samboer </a:t>
            </a:r>
            <a:r>
              <a:rPr lang="nb-NO" sz="2400" dirty="0" smtClean="0"/>
              <a:t>ansvarlig </a:t>
            </a:r>
            <a:r>
              <a:rPr lang="nb-NO" sz="2400" dirty="0"/>
              <a:t>for avdødes </a:t>
            </a:r>
            <a:r>
              <a:rPr lang="nb-NO" sz="2400" dirty="0" smtClean="0"/>
              <a:t>forpliktelser, jf. al. </a:t>
            </a:r>
            <a:r>
              <a:rPr lang="nb-NO" sz="2400" dirty="0"/>
              <a:t>2019 §§ 20 og </a:t>
            </a:r>
            <a:r>
              <a:rPr lang="nb-NO" sz="2400" dirty="0" smtClean="0"/>
              <a:t>35 1972-loven §§ </a:t>
            </a:r>
            <a:r>
              <a:rPr lang="nb-NO" sz="2400" dirty="0"/>
              <a:t>20 og 28 d. </a:t>
            </a:r>
            <a:endParaRPr lang="en-US" sz="2400" dirty="0"/>
          </a:p>
        </p:txBody>
      </p:sp>
    </p:spTree>
    <p:extLst>
      <p:ext uri="{BB962C8B-B14F-4D97-AF65-F5344CB8AC3E}">
        <p14:creationId xmlns:p14="http://schemas.microsoft.com/office/powerpoint/2010/main" val="2805101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20688"/>
            <a:ext cx="7696200" cy="936104"/>
          </a:xfrm>
        </p:spPr>
        <p:txBody>
          <a:bodyPr/>
          <a:lstStyle/>
          <a:p>
            <a:r>
              <a:rPr lang="nb-NO" dirty="0" err="1" smtClean="0"/>
              <a:t>Prop</a:t>
            </a:r>
            <a:r>
              <a:rPr lang="nb-NO" dirty="0" smtClean="0"/>
              <a:t>. 107 L (2017 – 2018) pkt. 26.2.5:</a:t>
            </a:r>
            <a:endParaRPr lang="en-US" dirty="0"/>
          </a:p>
        </p:txBody>
      </p:sp>
      <p:sp>
        <p:nvSpPr>
          <p:cNvPr id="3" name="Content Placeholder 2"/>
          <p:cNvSpPr>
            <a:spLocks noGrp="1"/>
          </p:cNvSpPr>
          <p:nvPr>
            <p:ph idx="1"/>
          </p:nvPr>
        </p:nvSpPr>
        <p:spPr>
          <a:xfrm>
            <a:off x="333872" y="1484784"/>
            <a:ext cx="8291264" cy="4539208"/>
          </a:xfrm>
          <a:solidFill>
            <a:schemeClr val="accent1"/>
          </a:solidFill>
          <a:ln>
            <a:solidFill>
              <a:schemeClr val="tx1"/>
            </a:solidFill>
          </a:ln>
        </p:spPr>
        <p:txBody>
          <a:bodyPr/>
          <a:lstStyle/>
          <a:p>
            <a:pPr marL="0" indent="0">
              <a:buNone/>
            </a:pPr>
            <a:r>
              <a:rPr lang="nb-NO" sz="1800" dirty="0" smtClean="0"/>
              <a:t>«</a:t>
            </a:r>
            <a:r>
              <a:rPr lang="nb-NO" sz="1800" dirty="0"/>
              <a:t>Departementet har […] forståelse for synspunktet om at det kan fremstå som urimelig at en arving kan bli holdt ansvarlig for gjeld som overstiger det vedkommende har mottatt som arv. Dette kan riktignok unngås ved at det utstedes proklama, og i praksis forekommer det ikke ofte at bo i underbalanse blir overtatt til privat skifte. Men for arvinger som kommer i en situasjon der det viser seg at den gjelden de har påtatt seg ansvaret for, er større enn verdiene i boet, vil reglene om fullt gjeldsansvar uansett kunne ramme hardt. Under høringen har det kommet innspill om at arvingene i et dødsbo i underbalanse bør kunne fri seg fra gjeldsansvaret ved å begjære offentlig skifte, eventuelt ved å begjære oppbud i boet slik at det kan behandles etter reglene i konkursloven og dekningsloven. Departementet er enig i at det kan være grunn til å vurdere en slik regel, men dette må i så fall utredes nærmere. Blant annet forutsetter en slik regel at samtlige eiendeler som er overtatt av arvingene, blir tilbakeført til boet, og det reiser seg også mer generelt et spørsmål om mulighetene for omgjøring av disposisjoner som er foretatt av de privatskiftende arvingene, herunder betaling av enkeltkreditorer.»</a:t>
            </a:r>
            <a:endParaRPr lang="en-US" sz="1800" dirty="0"/>
          </a:p>
        </p:txBody>
      </p:sp>
    </p:spTree>
    <p:extLst>
      <p:ext uri="{BB962C8B-B14F-4D97-AF65-F5344CB8AC3E}">
        <p14:creationId xmlns:p14="http://schemas.microsoft.com/office/powerpoint/2010/main" val="4266696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Fra mandatet til utredningen:</a:t>
            </a:r>
            <a:endParaRPr lang="en-US" dirty="0"/>
          </a:p>
        </p:txBody>
      </p:sp>
      <p:sp>
        <p:nvSpPr>
          <p:cNvPr id="3" name="Content Placeholder 2"/>
          <p:cNvSpPr>
            <a:spLocks noGrp="1"/>
          </p:cNvSpPr>
          <p:nvPr>
            <p:ph idx="1"/>
          </p:nvPr>
        </p:nvSpPr>
        <p:spPr>
          <a:solidFill>
            <a:schemeClr val="accent1"/>
          </a:solidFill>
          <a:ln>
            <a:solidFill>
              <a:schemeClr val="tx1"/>
            </a:solidFill>
          </a:ln>
        </p:spPr>
        <p:txBody>
          <a:bodyPr/>
          <a:lstStyle/>
          <a:p>
            <a:pPr marL="0" indent="0">
              <a:buNone/>
            </a:pPr>
            <a:r>
              <a:rPr lang="nb-NO" sz="2000" dirty="0"/>
              <a:t>«</a:t>
            </a:r>
            <a:r>
              <a:rPr lang="nb-NO" sz="2000" dirty="0" err="1"/>
              <a:t>Utrederen</a:t>
            </a:r>
            <a:r>
              <a:rPr lang="nb-NO" sz="2000" dirty="0"/>
              <a:t> skal vurdere om det bør gis regler i den nye arveloven som åpner for at en arving i særlige tilfeller kan bli fri fra ansvaret for den avdødes forpliktelser som arvingen har påtatt seg i forbindelse med overtakelse av boet til privat skifte etter lovforslaget § 116. En slik adgang kan være aktuelt der det viser seg at arvelaterens forpliktelser er større enn eiendelene i boet. Utredningen skal legge til grunn hovedprinsippene i lovforslaget § 116 om at det er et vilkår for privat skifte at en av arvingene overtar ansvaret for arvelaterens forpliktelser. Mandatet er begrenset til spørsmålet om en eventuell adgang til å kunne bli fri fra gjeldsansvar som er overtatt for å kunne skifte privat etter den nevnte bestemmelsen</a:t>
            </a:r>
            <a:r>
              <a:rPr lang="nb-NO" sz="2000" dirty="0" smtClean="0"/>
              <a:t>.» </a:t>
            </a:r>
            <a:endParaRPr lang="nb-NO" sz="2000" dirty="0"/>
          </a:p>
          <a:p>
            <a:endParaRPr lang="en-US" sz="2400" dirty="0"/>
          </a:p>
        </p:txBody>
      </p:sp>
    </p:spTree>
    <p:extLst>
      <p:ext uri="{BB962C8B-B14F-4D97-AF65-F5344CB8AC3E}">
        <p14:creationId xmlns:p14="http://schemas.microsoft.com/office/powerpoint/2010/main" val="1351843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92696"/>
            <a:ext cx="7696200" cy="862608"/>
          </a:xfrm>
        </p:spPr>
        <p:txBody>
          <a:bodyPr/>
          <a:lstStyle/>
          <a:p>
            <a:r>
              <a:rPr lang="nb-NO" dirty="0" smtClean="0"/>
              <a:t>Fra mandatet til utredningen:</a:t>
            </a:r>
            <a:endParaRPr lang="en-US" dirty="0"/>
          </a:p>
        </p:txBody>
      </p:sp>
      <p:sp>
        <p:nvSpPr>
          <p:cNvPr id="3" name="Content Placeholder 2"/>
          <p:cNvSpPr>
            <a:spLocks noGrp="1"/>
          </p:cNvSpPr>
          <p:nvPr>
            <p:ph idx="1"/>
          </p:nvPr>
        </p:nvSpPr>
        <p:spPr>
          <a:xfrm>
            <a:off x="827584" y="1700808"/>
            <a:ext cx="7859216" cy="4608512"/>
          </a:xfrm>
          <a:solidFill>
            <a:schemeClr val="accent1"/>
          </a:solidFill>
          <a:ln>
            <a:solidFill>
              <a:schemeClr val="tx1"/>
            </a:solidFill>
          </a:ln>
        </p:spPr>
        <p:txBody>
          <a:bodyPr/>
          <a:lstStyle/>
          <a:p>
            <a:pPr marL="0" indent="0">
              <a:buNone/>
            </a:pPr>
            <a:r>
              <a:rPr lang="nb-NO" sz="2000" dirty="0" err="1"/>
              <a:t>Utrederen</a:t>
            </a:r>
            <a:r>
              <a:rPr lang="nb-NO" sz="2000" dirty="0"/>
              <a:t> skal herunder vurdere følgende spørsmål: </a:t>
            </a:r>
            <a:endParaRPr lang="nb-NO" sz="2000" dirty="0" smtClean="0"/>
          </a:p>
          <a:p>
            <a:pPr marL="457200" indent="-457200">
              <a:buAutoNum type="arabicPeriod"/>
            </a:pPr>
            <a:r>
              <a:rPr lang="nb-NO" sz="2000" dirty="0" smtClean="0"/>
              <a:t>Det </a:t>
            </a:r>
            <a:r>
              <a:rPr lang="nb-NO" sz="2000" dirty="0"/>
              <a:t>skal vurderes om det bør være en adgang for arvingen til å bli fri fra gjeldsansvaret ved å kreve offentlig skifte eller ved å begjære oppbud når boet er i underbalanse. </a:t>
            </a:r>
            <a:endParaRPr lang="nb-NO" sz="2000" dirty="0" smtClean="0"/>
          </a:p>
          <a:p>
            <a:pPr marL="457200" indent="-457200">
              <a:buAutoNum type="arabicPeriod"/>
            </a:pPr>
            <a:r>
              <a:rPr lang="nb-NO" sz="2000" dirty="0" smtClean="0"/>
              <a:t>Det </a:t>
            </a:r>
            <a:r>
              <a:rPr lang="nb-NO" sz="2000" dirty="0"/>
              <a:t>skal vurderes i hvilke tilfeller og på hvilke vilkår det eventuelt bør være en slik adgang. </a:t>
            </a:r>
            <a:endParaRPr lang="nb-NO" sz="2000" dirty="0" smtClean="0"/>
          </a:p>
          <a:p>
            <a:pPr marL="457200" indent="-457200">
              <a:buAutoNum type="arabicPeriod"/>
            </a:pPr>
            <a:r>
              <a:rPr lang="nb-NO" sz="2000" dirty="0" smtClean="0"/>
              <a:t>Det </a:t>
            </a:r>
            <a:r>
              <a:rPr lang="nb-NO" sz="2000" dirty="0"/>
              <a:t>skal vurderes hvilke regler som eventuelt må til for å sikre en forsvarlig skiftebehandling hvis det åpnes for at det kan begjæres offentlig skifte eller oppbud i et bo som først har vært overtatt til privat skifte. Anvendelsen av regler i konkursloven og dekningsloven skal vurderes. Det skal vurderes regler om at samtlige eiendeler må tilbakeføres til boet, og det skal vurderes regler om adgangen til å omgjøre disposisjoner som er foretatt av de privatskiftende arvingene. </a:t>
            </a:r>
            <a:endParaRPr lang="en-US" sz="2000" dirty="0"/>
          </a:p>
        </p:txBody>
      </p:sp>
    </p:spTree>
    <p:extLst>
      <p:ext uri="{BB962C8B-B14F-4D97-AF65-F5344CB8AC3E}">
        <p14:creationId xmlns:p14="http://schemas.microsoft.com/office/powerpoint/2010/main" val="2121486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Fra mandatet til utredningen:</a:t>
            </a:r>
            <a:endParaRPr lang="en-US" dirty="0"/>
          </a:p>
        </p:txBody>
      </p:sp>
      <p:sp>
        <p:nvSpPr>
          <p:cNvPr id="3" name="Content Placeholder 2"/>
          <p:cNvSpPr>
            <a:spLocks noGrp="1"/>
          </p:cNvSpPr>
          <p:nvPr>
            <p:ph idx="1"/>
          </p:nvPr>
        </p:nvSpPr>
        <p:spPr>
          <a:solidFill>
            <a:schemeClr val="accent1"/>
          </a:solidFill>
          <a:ln>
            <a:solidFill>
              <a:schemeClr val="tx1"/>
            </a:solidFill>
          </a:ln>
        </p:spPr>
        <p:txBody>
          <a:bodyPr/>
          <a:lstStyle/>
          <a:p>
            <a:pPr marL="0" indent="0">
              <a:buNone/>
            </a:pPr>
            <a:r>
              <a:rPr lang="nb-NO" dirty="0" smtClean="0"/>
              <a:t>«</a:t>
            </a:r>
            <a:r>
              <a:rPr lang="nb-NO" dirty="0" err="1" smtClean="0"/>
              <a:t>Utrederen</a:t>
            </a:r>
            <a:r>
              <a:rPr lang="nb-NO" dirty="0" smtClean="0"/>
              <a:t> </a:t>
            </a:r>
            <a:r>
              <a:rPr lang="nb-NO" dirty="0"/>
              <a:t>skal også vurdere om en eventuell adgang til å bli fri fra gjeldsansvaret etter lovforslaget § 116 bør gjelde tilsvarende for gjeldsansvaret ved uskifte for ektefeller og samboere etter lovforslaget §§ 20 og 35</a:t>
            </a:r>
            <a:r>
              <a:rPr lang="nb-NO" dirty="0" smtClean="0"/>
              <a:t>.» </a:t>
            </a:r>
            <a:endParaRPr lang="en-US" dirty="0"/>
          </a:p>
        </p:txBody>
      </p:sp>
    </p:spTree>
    <p:extLst>
      <p:ext uri="{BB962C8B-B14F-4D97-AF65-F5344CB8AC3E}">
        <p14:creationId xmlns:p14="http://schemas.microsoft.com/office/powerpoint/2010/main" val="3452272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Konklusjoner:</a:t>
            </a:r>
            <a:endParaRPr lang="en-US" dirty="0"/>
          </a:p>
        </p:txBody>
      </p:sp>
      <p:sp>
        <p:nvSpPr>
          <p:cNvPr id="3" name="Content Placeholder 2"/>
          <p:cNvSpPr>
            <a:spLocks noGrp="1"/>
          </p:cNvSpPr>
          <p:nvPr>
            <p:ph idx="1"/>
          </p:nvPr>
        </p:nvSpPr>
        <p:spPr/>
        <p:txBody>
          <a:bodyPr/>
          <a:lstStyle/>
          <a:p>
            <a:r>
              <a:rPr lang="nb-NO" sz="2400" dirty="0" err="1" smtClean="0"/>
              <a:t>Utrederen</a:t>
            </a:r>
            <a:r>
              <a:rPr lang="nb-NO" sz="2400" dirty="0" smtClean="0"/>
              <a:t> vil, særlig av </a:t>
            </a:r>
            <a:r>
              <a:rPr lang="nb-NO" sz="2400" dirty="0" err="1" smtClean="0"/>
              <a:t>av</a:t>
            </a:r>
            <a:r>
              <a:rPr lang="nb-NO" sz="2400" dirty="0" smtClean="0"/>
              <a:t> </a:t>
            </a:r>
            <a:r>
              <a:rPr lang="nb-NO" sz="2400" dirty="0"/>
              <a:t>hensyn til </a:t>
            </a:r>
            <a:r>
              <a:rPr lang="nb-NO" sz="2400" dirty="0" smtClean="0"/>
              <a:t>kreditorene, </a:t>
            </a:r>
            <a:r>
              <a:rPr lang="nb-NO" sz="2400" dirty="0"/>
              <a:t>ikke anbefale at det gis regler om gjeldsbegrensende offentlig skifte eller konkurs, verken ved skifte av dødsbo eller uskiftebo</a:t>
            </a:r>
            <a:r>
              <a:rPr lang="nb-NO" sz="2400" dirty="0" smtClean="0"/>
              <a:t>.</a:t>
            </a:r>
          </a:p>
          <a:p>
            <a:r>
              <a:rPr lang="nb-NO" sz="2400" dirty="0" smtClean="0"/>
              <a:t>Det foreslås likevel hvilke regler </a:t>
            </a:r>
            <a:r>
              <a:rPr lang="nb-NO" sz="2400" dirty="0"/>
              <a:t>som bør oppstilles </a:t>
            </a:r>
            <a:r>
              <a:rPr lang="nb-NO" sz="2400" dirty="0" smtClean="0"/>
              <a:t>hvis det på tross </a:t>
            </a:r>
            <a:r>
              <a:rPr lang="nb-NO" sz="2400" dirty="0"/>
              <a:t>av </a:t>
            </a:r>
            <a:r>
              <a:rPr lang="nb-NO" sz="2400" dirty="0" smtClean="0"/>
              <a:t>anbefalingen </a:t>
            </a:r>
            <a:r>
              <a:rPr lang="nb-NO" sz="2400" dirty="0"/>
              <a:t>skal gis adgang til å oppnå et gjeldsbegrensende offentlig skifte av dødsbo eller uskiftebo.  I den grad det skal åpnes for gjeldsbegrensende bobehandling bør dette gjøres i form av offentlig skifte, ikke konkurs. </a:t>
            </a:r>
            <a:r>
              <a:rPr lang="nb-NO" sz="2400" dirty="0" smtClean="0"/>
              <a:t> </a:t>
            </a:r>
            <a:endParaRPr lang="en-US" sz="2400" dirty="0"/>
          </a:p>
        </p:txBody>
      </p:sp>
    </p:spTree>
    <p:extLst>
      <p:ext uri="{BB962C8B-B14F-4D97-AF65-F5344CB8AC3E}">
        <p14:creationId xmlns:p14="http://schemas.microsoft.com/office/powerpoint/2010/main" val="1361756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Reglene i al. 2019 § 116:</a:t>
            </a:r>
            <a:endParaRPr lang="en-US" dirty="0"/>
          </a:p>
        </p:txBody>
      </p:sp>
      <p:sp>
        <p:nvSpPr>
          <p:cNvPr id="3" name="Content Placeholder 2"/>
          <p:cNvSpPr>
            <a:spLocks noGrp="1"/>
          </p:cNvSpPr>
          <p:nvPr>
            <p:ph idx="1"/>
          </p:nvPr>
        </p:nvSpPr>
        <p:spPr>
          <a:solidFill>
            <a:schemeClr val="accent1"/>
          </a:solidFill>
          <a:ln>
            <a:solidFill>
              <a:schemeClr val="tx1"/>
            </a:solidFill>
          </a:ln>
        </p:spPr>
        <p:txBody>
          <a:bodyPr/>
          <a:lstStyle/>
          <a:p>
            <a:pPr marL="0" indent="0">
              <a:buNone/>
            </a:pPr>
            <a:r>
              <a:rPr lang="nb-NO" sz="2000" dirty="0" smtClean="0"/>
              <a:t>«</a:t>
            </a:r>
            <a:r>
              <a:rPr lang="nb-NO" sz="2000" dirty="0"/>
              <a:t>Skal boet skiftes privat, må minst én av de myndige arvingene overfor retten påta seg ansvaret for arvelaterens forpliktelser. Påtar flere arvinger seg dette ansvaret, er de fullt og solidarisk ansvarlige overfor kreditorene. De øvrige arvingene er ansvarlige for arvelaterens forpliktelser bare inntil verdien av sin arv. </a:t>
            </a:r>
            <a:endParaRPr lang="nb-NO" sz="2000" dirty="0" smtClean="0"/>
          </a:p>
          <a:p>
            <a:pPr marL="0" indent="0">
              <a:buNone/>
            </a:pPr>
            <a:r>
              <a:rPr lang="nb-NO" sz="2000" dirty="0" smtClean="0"/>
              <a:t>Hvis </a:t>
            </a:r>
            <a:r>
              <a:rPr lang="nb-NO" sz="2000" dirty="0"/>
              <a:t>boets eiendeler antas å være verdt mindre enn tre ganger grunnbeløpet i folketrygden, er ansvaret etter første ledd første og annet punktum begrenset til boets eiendeler etter at begravelsesomkostningene er dekket. </a:t>
            </a:r>
            <a:endParaRPr lang="nb-NO" sz="2000" dirty="0" smtClean="0"/>
          </a:p>
          <a:p>
            <a:pPr marL="0" indent="0">
              <a:buNone/>
            </a:pPr>
            <a:r>
              <a:rPr lang="nb-NO" sz="2000" dirty="0"/>
              <a:t>Er ingen av arvingene myndige, kan boet skiftes privat uten at noen påtar seg ansvaret for arvelaterens forpliktelser etter første ledd. Arvingene er da ansvarlige for arvelaterens forpliktelser bare inntil verdien av sin arv.» </a:t>
            </a:r>
            <a:endParaRPr lang="en-US" sz="2000" dirty="0"/>
          </a:p>
        </p:txBody>
      </p:sp>
    </p:spTree>
    <p:extLst>
      <p:ext uri="{BB962C8B-B14F-4D97-AF65-F5344CB8AC3E}">
        <p14:creationId xmlns:p14="http://schemas.microsoft.com/office/powerpoint/2010/main" val="3060390437"/>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ifp_presentasjon_no</Template>
  <TotalTime>5857</TotalTime>
  <Words>3332</Words>
  <Application>Microsoft Office PowerPoint</Application>
  <PresentationFormat>On-screen Show (4:3)</PresentationFormat>
  <Paragraphs>80</Paragraphs>
  <Slides>25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ＭＳ Ｐゴシック</vt:lpstr>
      <vt:lpstr>Arial</vt:lpstr>
      <vt:lpstr>Calibri</vt:lpstr>
      <vt:lpstr>ヒラギノ角ゴ Pro W3</vt:lpstr>
      <vt:lpstr>Blank Presentation</vt:lpstr>
      <vt:lpstr>Arvingenes gjeldsansvar</vt:lpstr>
      <vt:lpstr>Dagens tema</vt:lpstr>
      <vt:lpstr>Bakgrunnen</vt:lpstr>
      <vt:lpstr>Prop. 107 L (2017 – 2018) pkt. 26.2.5:</vt:lpstr>
      <vt:lpstr>Fra mandatet til utredningen:</vt:lpstr>
      <vt:lpstr>Fra mandatet til utredningen:</vt:lpstr>
      <vt:lpstr>Fra mandatet til utredningen:</vt:lpstr>
      <vt:lpstr>Konklusjoner:</vt:lpstr>
      <vt:lpstr>Reglene i al. 2019 § 116:</vt:lpstr>
      <vt:lpstr>Forholdet til skiftelovens regler:</vt:lpstr>
      <vt:lpstr>Prop. 107 L (2017–2018) pkt. 26.2.5:</vt:lpstr>
      <vt:lpstr>Sl. § 84 femte ledd som utgangspunkt:</vt:lpstr>
      <vt:lpstr>Uskifte:</vt:lpstr>
      <vt:lpstr>Subsidiært lovforslag al. § 20 (2) og (3)</vt:lpstr>
      <vt:lpstr>Merknader til § 20 (2)</vt:lpstr>
      <vt:lpstr>Merknader til § 20 (3)</vt:lpstr>
      <vt:lpstr>Subsidiært lovforslag al. § 35 tredje pkt.</vt:lpstr>
      <vt:lpstr>Subsidiært lovforslag al. § 116 (1) 4. pkt.</vt:lpstr>
      <vt:lpstr>Merknader til § 116 (1) fjerde pkt.</vt:lpstr>
      <vt:lpstr>Subsidiært lovforslag § 175 (2) til (4)</vt:lpstr>
      <vt:lpstr>Merknader til § 175 (2) til (4)</vt:lpstr>
      <vt:lpstr>Subsidiært lovforslag § 178 a</vt:lpstr>
      <vt:lpstr>Merknader til § 178 a</vt:lpstr>
      <vt:lpstr>Merknader til § 178 a andre ledd:</vt:lpstr>
      <vt:lpstr>Merknader til § 178 a tredje ledd:</vt:lpstr>
    </vt:vector>
  </TitlesOfParts>
  <Company>Universitetet i Oslo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Overgangsregler for ny lov om arv og dødsboskifte</dc:title>
  <dc:creator>John Asland</dc:creator>
  <cp:lastModifiedBy>John Asland</cp:lastModifiedBy>
  <cp:revision>129</cp:revision>
  <cp:lastPrinted>2014-03-03T15:57:27Z</cp:lastPrinted>
  <dcterms:created xsi:type="dcterms:W3CDTF">2019-02-06T12:18:28Z</dcterms:created>
  <dcterms:modified xsi:type="dcterms:W3CDTF">2020-03-07T08:36:08Z</dcterms:modified>
</cp:coreProperties>
</file>