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8" r:id="rId2"/>
    <p:sldId id="275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8" r:id="rId14"/>
    <p:sldId id="294" r:id="rId15"/>
    <p:sldId id="295" r:id="rId16"/>
    <p:sldId id="297" r:id="rId17"/>
    <p:sldId id="29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5294" autoAdjust="0"/>
  </p:normalViewPr>
  <p:slideViewPr>
    <p:cSldViewPr snapToGrid="0">
      <p:cViewPr varScale="1">
        <p:scale>
          <a:sx n="81" d="100"/>
          <a:sy n="81" d="100"/>
        </p:scale>
        <p:origin x="258" y="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280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08F2E-5F06-4CE2-A139-452A1382A6F0}" type="datetimeFigureOut">
              <a:rPr lang="en-US"/>
              <a:t>10/24/2022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8588A-5C4E-401A-AECC-B6F63A9DE96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C5DC6-1594-414D-9341-ABA08739246C}" type="datetimeFigureOut">
              <a:rPr lang="en-US"/>
              <a:t>10/24/2022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42409-6A04-4DC6-AC3A-D3758287A8F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2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600200" y="0"/>
            <a:ext cx="5029200" cy="5943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777" y="3019706"/>
            <a:ext cx="4846320" cy="23876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777" y="5381894"/>
            <a:ext cx="4846320" cy="44805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8" name="Picture 7" descr="Puffy white clouds in deep blue sky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7400"/>
            <a:ext cx="1490472" cy="3886200"/>
          </a:xfrm>
          <a:prstGeom prst="rect">
            <a:avLst/>
          </a:prstGeom>
        </p:spPr>
      </p:pic>
      <p:pic>
        <p:nvPicPr>
          <p:cNvPr id="10" name="Picture 9" descr="Closeup of plant shoot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39128" y="2057400"/>
            <a:ext cx="2060767" cy="3886200"/>
          </a:xfrm>
          <a:prstGeom prst="rect">
            <a:avLst/>
          </a:prstGeom>
        </p:spPr>
      </p:pic>
      <p:pic>
        <p:nvPicPr>
          <p:cNvPr id="11" name="Picture 10" descr="Waves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7400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73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5A74-0919-413E-865C-E0E8D1722ED7}" type="datetime1">
              <a:rPr lang="en-US" smtClean="0"/>
              <a:pPr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72070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90500"/>
            <a:ext cx="2057400" cy="5986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E46A-5893-4F80-829A-F37AF8AAC03B}" type="datetime1">
              <a:rPr lang="en-US" smtClean="0"/>
              <a:pPr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02101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34051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1" name="Picture 10" descr="Closeup of green plant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  <p:pic>
        <p:nvPicPr>
          <p:cNvPr id="9" name="Picture 8" descr="Waves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6BA0-BF77-43AC-894A-20AD8220B887}" type="datetime1">
              <a:rPr lang="en-US" smtClean="0"/>
              <a:pPr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7816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9699" y="2434147"/>
            <a:ext cx="4608576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34147"/>
            <a:ext cx="4610100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1B4D-F060-418E-A958-B2BDC1A258F8}" type="datetime1">
              <a:rPr lang="en-US" smtClean="0"/>
              <a:pPr/>
              <a:t>10/24/2022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82718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AC23-C97B-41FB-9B89-C7FE0FB631CA}" type="datetime1">
              <a:rPr lang="en-US" smtClean="0"/>
              <a:pPr/>
              <a:t>10/24/2022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46587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9673-AC7F-4F1F-84E4-F0E5EAAE106D}" type="datetime1">
              <a:rPr lang="en-US" smtClean="0"/>
              <a:pPr/>
              <a:t>10/24/2022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10739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4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4" y="3502152"/>
            <a:ext cx="4155622" cy="2479548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3310-D664-4933-9402-AB5DB0887727}" type="datetime1">
              <a:rPr lang="en-US" smtClean="0"/>
              <a:pPr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302354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5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5" y="3502152"/>
            <a:ext cx="4155622" cy="2479547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7A63-5E3D-469C-A0D1-119323F4F95E}" type="datetime1">
              <a:rPr lang="en-US" smtClean="0"/>
              <a:pPr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1642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609344" y="6629400"/>
            <a:ext cx="10582656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</a:t>
            </a:r>
            <a:r>
              <a:rPr dirty="0"/>
              <a:t>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4104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3403" y="6629400"/>
            <a:ext cx="100066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E56E745-E731-42F7-BC46-83DD513FC98F}" type="datetime1">
              <a:rPr lang="en-US" smtClean="0"/>
              <a:pPr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6851" y="0"/>
            <a:ext cx="4651514" cy="3816625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en-US" sz="4000" dirty="0"/>
              <a:t>Nature Rights &amp; Children’s Nature Rights In Environmental Governance Core Courses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6886" y="3816626"/>
            <a:ext cx="5102087" cy="556591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A SYNOPSIS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09010" y="6179548"/>
            <a:ext cx="52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C00000"/>
                </a:solidFill>
              </a:rPr>
              <a:t>PRESENTED BY ELIZABETH LWANDA-RUTSATE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8" y="0"/>
            <a:ext cx="2108024" cy="20408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8097" y="0"/>
            <a:ext cx="3009729" cy="20408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963" y="0"/>
            <a:ext cx="2628037" cy="20408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668" y="4373217"/>
            <a:ext cx="4147930" cy="2484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54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5000">
              <a:schemeClr val="accent1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270" y="119270"/>
            <a:ext cx="11900452" cy="622852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>
                <a:solidFill>
                  <a:schemeClr val="tx1"/>
                </a:solidFill>
              </a:rPr>
              <a:t>2. CHILDREN’S NATURE RIGHTS IN ENVIRONMENTAL GOVERNANCE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48" y="874643"/>
            <a:ext cx="11728174" cy="5632174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en-GB" sz="3200" b="1" dirty="0">
                <a:solidFill>
                  <a:srgbClr val="C00000"/>
                </a:solidFill>
              </a:rPr>
              <a:t>Contact Hours: </a:t>
            </a:r>
            <a:r>
              <a:rPr lang="en-GB" sz="3200" b="1" dirty="0"/>
              <a:t>60 </a:t>
            </a:r>
            <a:endParaRPr lang="en-US" sz="3200" b="1" dirty="0"/>
          </a:p>
          <a:p>
            <a:pPr algn="just"/>
            <a:r>
              <a:rPr lang="en-GB" sz="3200" b="1" dirty="0">
                <a:solidFill>
                  <a:srgbClr val="C00000"/>
                </a:solidFill>
              </a:rPr>
              <a:t>Purpose:</a:t>
            </a:r>
            <a:endParaRPr lang="en-US" sz="3200" b="1" dirty="0">
              <a:solidFill>
                <a:srgbClr val="C0000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GB" sz="2800" dirty="0"/>
              <a:t>To introduce (</a:t>
            </a:r>
            <a:r>
              <a:rPr lang="en-GB" sz="2800" dirty="0">
                <a:solidFill>
                  <a:srgbClr val="C00000"/>
                </a:solidFill>
              </a:rPr>
              <a:t>low level</a:t>
            </a:r>
            <a:r>
              <a:rPr lang="en-GB" sz="2800" dirty="0"/>
              <a:t>) (engage with?) the normative basis for exploring children’s environment-related rights;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sz="2800" dirty="0"/>
              <a:t>To explore local, regional, and international legal and policy frameworks underpinning children’s environment-related rights against children’s lived realities;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sz="2800" dirty="0"/>
              <a:t>To interrogate the relationship between children’s rights and the environment;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sz="2800" dirty="0"/>
              <a:t>To examine environmental governance from a child-centred lens;  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sz="2800" dirty="0"/>
              <a:t>To explore children’s agency in global responses to environmental problems; the </a:t>
            </a:r>
            <a:r>
              <a:rPr lang="en-US" sz="2800" dirty="0"/>
              <a:t>intersectional vulnerabilities among them and the impact of legal pluralism in the enforcement of children’s rights &amp; the remedies thereof.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sz="2800" dirty="0"/>
              <a:t>To introduce (</a:t>
            </a:r>
            <a:r>
              <a:rPr lang="en-GB" sz="2800" dirty="0">
                <a:solidFill>
                  <a:srgbClr val="C00000"/>
                </a:solidFill>
              </a:rPr>
              <a:t>low level?) </a:t>
            </a:r>
            <a:r>
              <a:rPr lang="en-GB" sz="2800" dirty="0"/>
              <a:t>child-centred and child-appropriate research methodologies.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16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5000">
              <a:schemeClr val="accent1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145775"/>
            <a:ext cx="9371949" cy="755374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CHILDREN’S NATURE RIGHTS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402" y="901149"/>
            <a:ext cx="11556311" cy="5605668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/>
            <a:r>
              <a:rPr lang="en-GB" sz="3200" b="1" dirty="0">
                <a:solidFill>
                  <a:srgbClr val="C00000"/>
                </a:solidFill>
              </a:rPr>
              <a:t>Expected Learning Outcomes</a:t>
            </a:r>
            <a:endParaRPr lang="en-US" sz="3200" dirty="0">
              <a:solidFill>
                <a:srgbClr val="C00000"/>
              </a:solidFill>
            </a:endParaRPr>
          </a:p>
          <a:p>
            <a:pPr lvl="0" algn="just"/>
            <a:r>
              <a:rPr lang="en-GB" sz="3200" dirty="0"/>
              <a:t>By the end of this course, the student should be able to: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GB" sz="3200" dirty="0"/>
              <a:t>Discuss local, regional, and international legal and policy frameworks underpinning children’s environment-related rights.</a:t>
            </a:r>
            <a:endParaRPr lang="en-US" sz="3200" dirty="0"/>
          </a:p>
          <a:p>
            <a:pPr marL="514350" lvl="0" indent="-514350" algn="just">
              <a:buFont typeface="+mj-lt"/>
              <a:buAutoNum type="arabicPeriod"/>
            </a:pPr>
            <a:r>
              <a:rPr lang="en-GB" sz="3200" dirty="0"/>
              <a:t>Interrogate the normative foundations of children’s environment-related rights against children’s lived realities.</a:t>
            </a:r>
            <a:endParaRPr lang="en-US" sz="3200" dirty="0"/>
          </a:p>
          <a:p>
            <a:pPr marL="514350" lvl="0" indent="-514350" algn="just">
              <a:buFont typeface="+mj-lt"/>
              <a:buAutoNum type="arabicPeriod"/>
            </a:pPr>
            <a:r>
              <a:rPr lang="en-GB" sz="3200" dirty="0"/>
              <a:t>Conceptualise and examine children’s agency in contributing to global responses to environmental problems.</a:t>
            </a:r>
            <a:endParaRPr lang="en-US" sz="3200" dirty="0"/>
          </a:p>
          <a:p>
            <a:pPr marL="514350" lvl="0" indent="-514350" algn="just">
              <a:buFont typeface="+mj-lt"/>
              <a:buAutoNum type="arabicPeriod"/>
            </a:pPr>
            <a:r>
              <a:rPr lang="en-GB" sz="3200" dirty="0"/>
              <a:t>Apply child-centred and child-appropriate methodologies in research evidencing advanced research competencies and skills</a:t>
            </a:r>
            <a:endParaRPr lang="en-US" dirty="0"/>
          </a:p>
          <a:p>
            <a:pPr marL="514350" lvl="0" indent="-514350" algn="just">
              <a:buFont typeface="+mj-lt"/>
              <a:buAutoNum type="arabicPeriod"/>
            </a:pP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37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40" y="145775"/>
            <a:ext cx="11675164" cy="78187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CHILDREN’S NATURE RIGHTS 3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40" y="927653"/>
            <a:ext cx="11767930" cy="551290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C00000"/>
                </a:solidFill>
              </a:rPr>
              <a:t>Content:</a:t>
            </a:r>
            <a:endParaRPr lang="en-US" sz="2800" dirty="0">
              <a:solidFill>
                <a:srgbClr val="C00000"/>
              </a:solidFill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n-GB" sz="2600" dirty="0"/>
              <a:t>Historical and theoretical frameworks for children’s rights; </a:t>
            </a:r>
            <a:endParaRPr lang="en-US" sz="2600" dirty="0"/>
          </a:p>
          <a:p>
            <a:pPr marL="457200" indent="-457200" algn="just">
              <a:buFont typeface="+mj-lt"/>
              <a:buAutoNum type="arabicPeriod"/>
            </a:pPr>
            <a:r>
              <a:rPr lang="en-GB" sz="2600" dirty="0"/>
              <a:t>International, regional and domestic legal, policy, </a:t>
            </a:r>
            <a:r>
              <a:rPr lang="en-US" sz="2600" dirty="0"/>
              <a:t>institutional and administrative frameworks vis-à-vis </a:t>
            </a:r>
            <a:r>
              <a:rPr lang="en-GB" sz="2600" dirty="0"/>
              <a:t>children’s rights focusing on </a:t>
            </a:r>
            <a:r>
              <a:rPr lang="en-US" sz="2600" dirty="0"/>
              <a:t>the interface between the formal and informal.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GB" sz="2600" dirty="0"/>
              <a:t>Principles and concepts underpinning children’s rights in environmental governance – best interests of a child, participation, child-centred approaches, vulnerability, non-discrimination, inter-</a:t>
            </a:r>
            <a:r>
              <a:rPr lang="en-GB" sz="2600" dirty="0" err="1"/>
              <a:t>sectionality</a:t>
            </a:r>
            <a:r>
              <a:rPr lang="en-GB" sz="2600" dirty="0"/>
              <a:t> and children’s rights, sustainability, inter-generational equity;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GB" sz="2600" dirty="0"/>
              <a:t>T</a:t>
            </a:r>
            <a:r>
              <a:rPr lang="en-US" sz="2600" dirty="0"/>
              <a:t>he African and international conception of children’s rights framework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600" dirty="0"/>
              <a:t>Interrogation of the concepts of childhood and personhood.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494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016" y="276087"/>
            <a:ext cx="11746522" cy="73678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CHILDREN’S NATURE RIGHTS 4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016" y="1209822"/>
            <a:ext cx="11746522" cy="5219113"/>
          </a:xfrm>
          <a:solidFill>
            <a:schemeClr val="bg1"/>
          </a:solidFill>
        </p:spPr>
        <p:txBody>
          <a:bodyPr/>
          <a:lstStyle/>
          <a:p>
            <a:pPr marL="0" lvl="0" indent="0" algn="just">
              <a:buNone/>
            </a:pPr>
            <a:r>
              <a:rPr lang="en-US" sz="2800" dirty="0"/>
              <a:t>6. Role of legal pluralism on the protection of children’s environmental rights</a:t>
            </a:r>
          </a:p>
          <a:p>
            <a:pPr marL="0" lvl="0" indent="0" algn="just">
              <a:buNone/>
            </a:pPr>
            <a:r>
              <a:rPr lang="en-US" sz="2800" dirty="0"/>
              <a:t>7. Discussions around intersecting vulnerabilities to deconstruct knowledge on environmental governance- practical solutions to African children’s problems related to environmental challenges </a:t>
            </a:r>
          </a:p>
          <a:p>
            <a:pPr marL="0" lvl="0" indent="0" algn="just">
              <a:buNone/>
            </a:pPr>
            <a:r>
              <a:rPr lang="en-US" sz="2800" dirty="0"/>
              <a:t>8. The role of actors, norms and structures. </a:t>
            </a:r>
            <a:endParaRPr lang="en-GB" sz="2800" dirty="0"/>
          </a:p>
          <a:p>
            <a:pPr marL="0" lvl="0" indent="0" algn="just">
              <a:buNone/>
            </a:pPr>
            <a:r>
              <a:rPr lang="en-GB" sz="2800" dirty="0"/>
              <a:t>9. Environmental dimensions of children’s rights – air and water pollution, climate change, loss of biodiversity and access to nature, rights to a safe, clean, healthy and sustainable environment;</a:t>
            </a:r>
            <a:endParaRPr lang="en-US" sz="2800" dirty="0"/>
          </a:p>
          <a:p>
            <a:pPr marL="0" lvl="0" indent="0" algn="just">
              <a:buNone/>
            </a:pPr>
            <a:r>
              <a:rPr lang="en-US" sz="2800" dirty="0"/>
              <a:t>10. </a:t>
            </a:r>
            <a:r>
              <a:rPr lang="en-GB" sz="2800" dirty="0"/>
              <a:t>Environmental education of students and local communities</a:t>
            </a:r>
            <a:r>
              <a:rPr lang="en-US" sz="2800" dirty="0"/>
              <a:t> </a:t>
            </a:r>
          </a:p>
          <a:p>
            <a:pPr marL="0" lvl="0" indent="0" algn="just">
              <a:buNone/>
            </a:pPr>
            <a:r>
              <a:rPr lang="en-US" sz="2800" dirty="0"/>
              <a:t>11. </a:t>
            </a:r>
            <a:r>
              <a:rPr lang="en-GB" sz="2800" dirty="0"/>
              <a:t>Implementation of children’s rights in environmental governance, enforcement and access to justice.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989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792" y="276087"/>
            <a:ext cx="11767930" cy="70457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CHILDREN’S NATURE RIGHTS 5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792" y="1152939"/>
            <a:ext cx="11767930" cy="5353878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/>
            <a:r>
              <a:rPr lang="en-GB" sz="2400" b="1" dirty="0">
                <a:solidFill>
                  <a:srgbClr val="C00000"/>
                </a:solidFill>
              </a:rPr>
              <a:t>Mode of Delivery:</a:t>
            </a:r>
            <a:endParaRPr lang="en-US" sz="2400" dirty="0">
              <a:solidFill>
                <a:srgbClr val="C00000"/>
              </a:solidFill>
            </a:endParaRPr>
          </a:p>
          <a:p>
            <a:pPr algn="just"/>
            <a:r>
              <a:rPr lang="en-GB" dirty="0"/>
              <a:t>Tutorials; Case method; Seminar discussions; Individual student and group presentations, Problem based learning, </a:t>
            </a:r>
            <a:r>
              <a:rPr lang="en-US" dirty="0"/>
              <a:t>field researches, seminars, debate, moots  </a:t>
            </a:r>
          </a:p>
          <a:p>
            <a:pPr algn="just"/>
            <a:r>
              <a:rPr lang="en-GB" sz="2400" b="1" dirty="0">
                <a:solidFill>
                  <a:srgbClr val="C00000"/>
                </a:solidFill>
              </a:rPr>
              <a:t>Instruction Materials and/or Equipment:</a:t>
            </a:r>
            <a:endParaRPr lang="en-US" sz="2400" dirty="0">
              <a:solidFill>
                <a:srgbClr val="C00000"/>
              </a:solidFill>
            </a:endParaRPr>
          </a:p>
          <a:p>
            <a:pPr algn="just"/>
            <a:r>
              <a:rPr lang="en-GB" dirty="0"/>
              <a:t>Computers; Internet; Laws; Law Reports; Discussion Aids; White boards and necessary accompaniments; Online meeting platforms; Library; DVDs; CD-ROM; Business Source Premier; E-Journals: Lexis-Nexis; </a:t>
            </a:r>
            <a:r>
              <a:rPr lang="en-GB" dirty="0" err="1"/>
              <a:t>Heinonline</a:t>
            </a:r>
            <a:r>
              <a:rPr lang="en-GB" dirty="0"/>
              <a:t>; JSTOR.</a:t>
            </a:r>
            <a:endParaRPr lang="en-US" dirty="0"/>
          </a:p>
          <a:p>
            <a:pPr algn="just"/>
            <a:r>
              <a:rPr lang="en-GB" sz="2400" b="1" dirty="0">
                <a:solidFill>
                  <a:srgbClr val="C00000"/>
                </a:solidFill>
              </a:rPr>
              <a:t>Assessment:</a:t>
            </a:r>
            <a:endParaRPr lang="en-US" sz="2400" dirty="0">
              <a:solidFill>
                <a:srgbClr val="C00000"/>
              </a:solidFill>
            </a:endParaRPr>
          </a:p>
          <a:p>
            <a:pPr algn="just"/>
            <a:r>
              <a:rPr lang="en-GB" dirty="0"/>
              <a:t>Type								Weighting (%)</a:t>
            </a:r>
            <a:endParaRPr lang="en-US" dirty="0"/>
          </a:p>
          <a:p>
            <a:pPr algn="just"/>
            <a:r>
              <a:rPr lang="en-GB" dirty="0"/>
              <a:t>Examination								60</a:t>
            </a:r>
            <a:endParaRPr lang="en-US" dirty="0"/>
          </a:p>
          <a:p>
            <a:pPr algn="just"/>
            <a:r>
              <a:rPr lang="en-GB" dirty="0"/>
              <a:t>Continuous Assessment						40</a:t>
            </a:r>
            <a:endParaRPr lang="en-US" dirty="0"/>
          </a:p>
          <a:p>
            <a:pPr algn="just"/>
            <a:r>
              <a:rPr lang="en-GB" dirty="0"/>
              <a:t>Total									100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23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2" y="185531"/>
            <a:ext cx="11596068" cy="715618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CHILDREN’S NATURE RIGHTS 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8" y="901149"/>
            <a:ext cx="11767931" cy="5728251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just"/>
            <a:r>
              <a:rPr lang="en-GB" sz="3000" b="1" dirty="0">
                <a:solidFill>
                  <a:srgbClr val="C00000"/>
                </a:solidFill>
              </a:rPr>
              <a:t>Core Reading Materials:</a:t>
            </a:r>
            <a:endParaRPr lang="en-US" sz="3000" dirty="0">
              <a:solidFill>
                <a:srgbClr val="C00000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GB" sz="3000" dirty="0"/>
              <a:t>Ansell Nicola, </a:t>
            </a:r>
            <a:r>
              <a:rPr lang="en-GB" sz="3000" i="1" dirty="0"/>
              <a:t>Children, Youth and Development </a:t>
            </a:r>
            <a:r>
              <a:rPr lang="en-GB" sz="3000" dirty="0"/>
              <a:t>(Taylor &amp; Francis 2016)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3000" dirty="0"/>
              <a:t>Research Report on children’s rights in a changing environment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sz="3000" dirty="0"/>
              <a:t>Bakker Christine, ‘Climate Change and Children’s Rights’ in Jonathan </a:t>
            </a:r>
            <a:r>
              <a:rPr lang="en-GB" sz="3000" dirty="0" err="1"/>
              <a:t>Todres</a:t>
            </a:r>
            <a:r>
              <a:rPr lang="en-GB" sz="3000" dirty="0"/>
              <a:t>  and Shani M. King (</a:t>
            </a:r>
            <a:r>
              <a:rPr lang="en-GB" sz="3000" dirty="0" err="1"/>
              <a:t>eds</a:t>
            </a:r>
            <a:r>
              <a:rPr lang="en-GB" sz="3000" dirty="0"/>
              <a:t>), </a:t>
            </a:r>
            <a:r>
              <a:rPr lang="en-GB" sz="3000" i="1" dirty="0"/>
              <a:t>The Oxford Handbook of Children's Rights Law</a:t>
            </a:r>
            <a:r>
              <a:rPr lang="en-GB" sz="3000" dirty="0"/>
              <a:t> (Oxford University Press 2020).</a:t>
            </a:r>
            <a:endParaRPr lang="en-US" sz="3000" dirty="0"/>
          </a:p>
          <a:p>
            <a:pPr marL="457200" indent="-457200" algn="just">
              <a:buFont typeface="+mj-lt"/>
              <a:buAutoNum type="arabicPeriod"/>
            </a:pPr>
            <a:r>
              <a:rPr lang="en-GB" sz="3000" dirty="0"/>
              <a:t>Godfrey Samuel and </a:t>
            </a:r>
            <a:r>
              <a:rPr lang="en-GB" sz="3000" dirty="0" err="1"/>
              <a:t>Tunhuma</a:t>
            </a:r>
            <a:r>
              <a:rPr lang="en-GB" sz="3000" dirty="0"/>
              <a:t> Farai ‘The Climate Crisis: Climate Change Impacts, Trends and Vulnerabilities of Children in Sub Sahara Africa’ ( United Nations Children’s Fund Eastern and Southern Africa Regional Office 2022) Available at </a:t>
            </a:r>
            <a:r>
              <a:rPr lang="en-GB" sz="3000" u="sng" dirty="0">
                <a:hlinkClick r:id="rId2"/>
              </a:rPr>
              <a:t>https://www.unicef.org/esa/media/7061/file/UNICEF-The-Climate-Crisis-2020.pdf?embed=1</a:t>
            </a:r>
            <a:r>
              <a:rPr lang="en-GB" sz="3000" dirty="0"/>
              <a:t> accessed 30 June 2022.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14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2" y="119271"/>
            <a:ext cx="10371573" cy="649355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CHILDREN’S NATURE RIGHTS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017" y="900332"/>
            <a:ext cx="11741426" cy="5729068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2800" dirty="0"/>
              <a:t>5. </a:t>
            </a:r>
            <a:r>
              <a:rPr lang="en-GB" sz="2800" dirty="0" err="1"/>
              <a:t>Makuch</a:t>
            </a:r>
            <a:r>
              <a:rPr lang="en-GB" sz="2800" dirty="0"/>
              <a:t> Karen, Zaman </a:t>
            </a:r>
            <a:r>
              <a:rPr lang="en-GB" sz="2800" dirty="0" err="1"/>
              <a:t>Sunya</a:t>
            </a:r>
            <a:r>
              <a:rPr lang="en-GB" sz="2800" dirty="0"/>
              <a:t> &amp; Miriam R. </a:t>
            </a:r>
            <a:r>
              <a:rPr lang="en-GB" sz="2800" dirty="0" err="1"/>
              <a:t>Aczel</a:t>
            </a:r>
            <a:r>
              <a:rPr lang="en-GB" sz="2800" dirty="0"/>
              <a:t>, 'Tomorrow's Stewards: The Case for a Unified International Framework on the Environmental Rights of Children' (2019) 21 Health &amp; Hum </a:t>
            </a:r>
            <a:r>
              <a:rPr lang="en-GB" sz="2800" dirty="0" err="1"/>
              <a:t>Rts</a:t>
            </a:r>
            <a:r>
              <a:rPr lang="en-GB" sz="2800" dirty="0"/>
              <a:t> J 203.</a:t>
            </a:r>
            <a:endParaRPr lang="en-US" sz="2800" dirty="0"/>
          </a:p>
          <a:p>
            <a:pPr marL="0" indent="0" algn="just">
              <a:buNone/>
            </a:pPr>
            <a:r>
              <a:rPr lang="en-GB" sz="2800" dirty="0"/>
              <a:t>6. </a:t>
            </a:r>
            <a:r>
              <a:rPr lang="en-GB" sz="2800" dirty="0" err="1"/>
              <a:t>Rongedzayi</a:t>
            </a:r>
            <a:r>
              <a:rPr lang="en-GB" sz="2800" dirty="0"/>
              <a:t> </a:t>
            </a:r>
            <a:r>
              <a:rPr lang="en-GB" sz="2800" dirty="0" err="1"/>
              <a:t>Fambasayi</a:t>
            </a:r>
            <a:r>
              <a:rPr lang="en-GB" sz="2800" dirty="0"/>
              <a:t> &amp; Michael </a:t>
            </a:r>
            <a:r>
              <a:rPr lang="en-GB" sz="2800" dirty="0" err="1"/>
              <a:t>Addaney</a:t>
            </a:r>
            <a:r>
              <a:rPr lang="en-GB" sz="2800" dirty="0"/>
              <a:t>, 'Cascading Impacts of Climate Change and the Rights of Children in Africa: A Reflection on the Principle of Intergenerational Equity' (2021) 21 </a:t>
            </a:r>
            <a:r>
              <a:rPr lang="en-GB" sz="2800" dirty="0" err="1"/>
              <a:t>Afr</a:t>
            </a:r>
            <a:r>
              <a:rPr lang="en-GB" sz="2800" dirty="0"/>
              <a:t> Hum </a:t>
            </a:r>
            <a:r>
              <a:rPr lang="en-GB" sz="2800" dirty="0" err="1"/>
              <a:t>Rts</a:t>
            </a:r>
            <a:r>
              <a:rPr lang="en-GB" sz="2800" dirty="0"/>
              <a:t> LJ 29.</a:t>
            </a:r>
            <a:endParaRPr lang="en-US" sz="2800" dirty="0"/>
          </a:p>
          <a:p>
            <a:pPr marL="0" indent="0" algn="just">
              <a:buNone/>
            </a:pPr>
            <a:r>
              <a:rPr lang="en-US" sz="2800" dirty="0"/>
              <a:t>7. </a:t>
            </a:r>
            <a:r>
              <a:rPr lang="x-none" sz="2800" dirty="0"/>
              <a:t>Rongedzayi Fambasayi, </a:t>
            </a:r>
            <a:r>
              <a:rPr lang="x-none" sz="2800" dirty="0">
                <a:solidFill>
                  <a:schemeClr val="tx2"/>
                </a:solidFill>
              </a:rPr>
              <a:t>‘</a:t>
            </a:r>
            <a:r>
              <a:rPr lang="x-none" sz="2800" dirty="0">
                <a:solidFill>
                  <a:schemeClr val="tx2"/>
                </a:solidFill>
                <a:hlinkClick r:id="rId2"/>
              </a:rPr>
              <a:t>The Protection of the Environmental Rights and Interests of Children: A South African Perspective</a:t>
            </a:r>
            <a:r>
              <a:rPr lang="x-none" sz="2800" dirty="0"/>
              <a:t>’ [2021] </a:t>
            </a:r>
            <a:r>
              <a:rPr lang="x-none" sz="2800" dirty="0">
                <a:hlinkClick r:id="rId2"/>
              </a:rPr>
              <a:t>Stellenbosch Law Review</a:t>
            </a:r>
            <a:r>
              <a:rPr lang="x-none" sz="2800" dirty="0"/>
              <a:t>.</a:t>
            </a:r>
            <a:endParaRPr lang="en-US" sz="2800" dirty="0"/>
          </a:p>
          <a:p>
            <a:pPr marL="0" indent="0" algn="just">
              <a:buNone/>
            </a:pPr>
            <a:r>
              <a:rPr lang="en-GB" sz="2800" dirty="0"/>
              <a:t>8. </a:t>
            </a:r>
            <a:r>
              <a:rPr lang="en-GB" sz="2800" dirty="0" err="1"/>
              <a:t>Thoko</a:t>
            </a:r>
            <a:r>
              <a:rPr lang="en-GB" sz="2800" dirty="0"/>
              <a:t> </a:t>
            </a:r>
            <a:r>
              <a:rPr lang="en-GB" sz="2800" dirty="0" err="1"/>
              <a:t>Kaime</a:t>
            </a:r>
            <a:r>
              <a:rPr lang="en-GB" sz="2800" dirty="0"/>
              <a:t>, ‘Children’s Rights and the Environment’ in Ursula </a:t>
            </a:r>
            <a:r>
              <a:rPr lang="en-GB" sz="2800" dirty="0" err="1"/>
              <a:t>Kilkelly</a:t>
            </a:r>
            <a:r>
              <a:rPr lang="en-GB" sz="2800" dirty="0"/>
              <a:t> and Ton </a:t>
            </a:r>
            <a:r>
              <a:rPr lang="en-GB" sz="2800" dirty="0" err="1"/>
              <a:t>Liefaard</a:t>
            </a:r>
            <a:r>
              <a:rPr lang="en-GB" sz="2800" dirty="0"/>
              <a:t> (</a:t>
            </a:r>
            <a:r>
              <a:rPr lang="en-GB" sz="2800" dirty="0" err="1"/>
              <a:t>eds</a:t>
            </a:r>
            <a:r>
              <a:rPr lang="en-GB" sz="2800" dirty="0"/>
              <a:t>) International Human Rights of Children.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>
                <a:solidFill>
                  <a:srgbClr val="C00000"/>
                </a:solidFill>
              </a:rPr>
              <a:t>*NB* To include more publications from the African region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443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9390" y="1542180"/>
            <a:ext cx="5680909" cy="3268971"/>
          </a:xfrm>
          <a:prstGeom prst="heptagon">
            <a:avLst/>
          </a:prstGeo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en-US" sz="9600" b="1" dirty="0">
                <a:solidFill>
                  <a:srgbClr val="C00000"/>
                </a:solidFill>
              </a:rPr>
              <a:t>END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47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5000">
              <a:schemeClr val="accent1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724" y="140677"/>
            <a:ext cx="10818054" cy="84406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PRESENTATION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30326"/>
            <a:ext cx="11569148" cy="472348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4000" dirty="0"/>
              <a:t>Introduction</a:t>
            </a:r>
          </a:p>
          <a:p>
            <a:pPr marL="457200" indent="-457200">
              <a:buAutoNum type="arabicPeriod"/>
            </a:pPr>
            <a:r>
              <a:rPr lang="en-US" sz="4000" dirty="0"/>
              <a:t>Course Outline on Nature’s Rights/ the  Rights of Nature</a:t>
            </a:r>
          </a:p>
          <a:p>
            <a:pPr marL="457200" indent="-457200">
              <a:buAutoNum type="arabicPeriod"/>
            </a:pPr>
            <a:r>
              <a:rPr lang="en-US" sz="4000" dirty="0"/>
              <a:t>Course Outline on Children’s Nature Rights.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61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5000">
              <a:schemeClr val="accent1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065" y="177614"/>
            <a:ext cx="9371949" cy="77899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tx1">
                    <a:lumMod val="75000"/>
                  </a:schemeClr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015" y="956604"/>
            <a:ext cx="11718388" cy="5672795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/>
            <a:r>
              <a:rPr lang="en-US" sz="3000" dirty="0"/>
              <a:t>Modules formulated to be in line with the Master’s </a:t>
            </a:r>
            <a:r>
              <a:rPr lang="en-US" sz="3000" dirty="0" err="1"/>
              <a:t>Programme’s</a:t>
            </a:r>
            <a:r>
              <a:rPr lang="en-US" sz="3000" dirty="0"/>
              <a:t> key premise based on the three-pronged assumption that; </a:t>
            </a:r>
          </a:p>
          <a:p>
            <a:pPr lvl="1" algn="just"/>
            <a:r>
              <a:rPr lang="en-US" sz="2800" dirty="0"/>
              <a:t>There is need for legal knowledge that </a:t>
            </a:r>
            <a:r>
              <a:rPr lang="en-US" sz="2800" dirty="0">
                <a:solidFill>
                  <a:srgbClr val="00B050"/>
                </a:solidFill>
              </a:rPr>
              <a:t>“</a:t>
            </a:r>
            <a:r>
              <a:rPr lang="en-US" sz="2800" b="1" dirty="0">
                <a:solidFill>
                  <a:srgbClr val="00B050"/>
                </a:solidFill>
              </a:rPr>
              <a:t>greens, </a:t>
            </a:r>
            <a:r>
              <a:rPr lang="en-US" sz="2800" b="1" dirty="0">
                <a:solidFill>
                  <a:schemeClr val="accent2"/>
                </a:solidFill>
              </a:rPr>
              <a:t>engenders</a:t>
            </a:r>
            <a:r>
              <a:rPr lang="en-US" sz="2800" b="1" dirty="0"/>
              <a:t> and decolonizes”</a:t>
            </a:r>
            <a:r>
              <a:rPr lang="en-US" sz="2800" dirty="0"/>
              <a:t> </a:t>
            </a:r>
          </a:p>
          <a:p>
            <a:pPr lvl="1" algn="just"/>
            <a:r>
              <a:rPr lang="en-US" sz="2800" dirty="0"/>
              <a:t>To change environmental governance at </a:t>
            </a:r>
            <a:r>
              <a:rPr lang="en-US" sz="2800" dirty="0">
                <a:solidFill>
                  <a:srgbClr val="FF0000"/>
                </a:solidFill>
              </a:rPr>
              <a:t>regional, national </a:t>
            </a:r>
            <a:r>
              <a:rPr lang="en-US" sz="2800" dirty="0"/>
              <a:t>and </a:t>
            </a:r>
            <a:r>
              <a:rPr lang="en-US" sz="2800" dirty="0">
                <a:solidFill>
                  <a:srgbClr val="FF0000"/>
                </a:solidFill>
              </a:rPr>
              <a:t>local levels </a:t>
            </a:r>
            <a:r>
              <a:rPr lang="en-US" sz="2800" dirty="0"/>
              <a:t>so as to promote sustainable development. </a:t>
            </a:r>
          </a:p>
          <a:p>
            <a:pPr algn="just"/>
            <a:r>
              <a:rPr lang="en-US" sz="3000" dirty="0"/>
              <a:t>Master’s </a:t>
            </a:r>
            <a:r>
              <a:rPr lang="en-US" sz="3000" dirty="0" err="1"/>
              <a:t>Programme</a:t>
            </a:r>
            <a:r>
              <a:rPr lang="en-US" sz="3000" dirty="0"/>
              <a:t> situates women, children and nature at the </a:t>
            </a:r>
            <a:r>
              <a:rPr lang="en-US" sz="3000" dirty="0" err="1"/>
              <a:t>centre</a:t>
            </a:r>
            <a:r>
              <a:rPr lang="en-US" sz="3000" dirty="0"/>
              <a:t> of environmental governance which is critical for addressing the triple environmental crisis. </a:t>
            </a:r>
          </a:p>
          <a:p>
            <a:pPr algn="just"/>
            <a:r>
              <a:rPr lang="en-US" sz="3000" dirty="0"/>
              <a:t>Presentation looks at the Key Modules worked on by 2 teams on;</a:t>
            </a:r>
          </a:p>
          <a:p>
            <a:pPr marL="923544" lvl="2" indent="-457200" algn="just">
              <a:buAutoNum type="arabicPeriod"/>
            </a:pPr>
            <a:r>
              <a:rPr lang="en-US" sz="2800" dirty="0">
                <a:solidFill>
                  <a:srgbClr val="00B050"/>
                </a:solidFill>
              </a:rPr>
              <a:t>Nature Rights </a:t>
            </a:r>
            <a:r>
              <a:rPr lang="en-US" sz="2800" dirty="0"/>
              <a:t>in Environmental Governance</a:t>
            </a:r>
          </a:p>
          <a:p>
            <a:pPr marL="923544" lvl="2" indent="-457200" algn="just">
              <a:buAutoNum type="arabicPeriod"/>
            </a:pP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Children’s Nature Rights </a:t>
            </a:r>
            <a:r>
              <a:rPr lang="en-US" sz="2800" dirty="0"/>
              <a:t>in Environmental Governance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32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5000">
              <a:schemeClr val="accent1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020412"/>
              </p:ext>
            </p:extLst>
          </p:nvPr>
        </p:nvGraphicFramePr>
        <p:xfrm>
          <a:off x="278297" y="225084"/>
          <a:ext cx="11767930" cy="571799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632173">
                  <a:extLst>
                    <a:ext uri="{9D8B030D-6E8A-4147-A177-3AD203B41FA5}">
                      <a16:colId xmlns:a16="http://schemas.microsoft.com/office/drawing/2014/main" val="16501217"/>
                    </a:ext>
                  </a:extLst>
                </a:gridCol>
                <a:gridCol w="6135757">
                  <a:extLst>
                    <a:ext uri="{9D8B030D-6E8A-4147-A177-3AD203B41FA5}">
                      <a16:colId xmlns:a16="http://schemas.microsoft.com/office/drawing/2014/main" val="2692351042"/>
                    </a:ext>
                  </a:extLst>
                </a:gridCol>
              </a:tblGrid>
              <a:tr h="437611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NATURE’S RIGHTS IN ENVIRONMENTAL GOVERNANCE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511059"/>
                  </a:ext>
                </a:extLst>
              </a:tr>
              <a:tr h="4376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</a:rPr>
                        <a:t>CORE COURSES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</a:rPr>
                        <a:t>ELECTIVES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667122"/>
                  </a:ext>
                </a:extLst>
              </a:tr>
              <a:tr h="2373891">
                <a:tc>
                  <a:txBody>
                    <a:bodyPr/>
                    <a:lstStyle/>
                    <a:p>
                      <a:pPr lvl="0"/>
                      <a:r>
                        <a:rPr lang="en-US" sz="2400" dirty="0"/>
                        <a:t>1.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dirty="0"/>
                        <a:t>Nature’s Rights in Environmental Governance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1. Disaster and Risk Management,  Policies </a:t>
                      </a:r>
                      <a:r>
                        <a:rPr lang="en-US" sz="2400" baseline="0" dirty="0"/>
                        <a:t>  &amp; </a:t>
                      </a:r>
                      <a:r>
                        <a:rPr lang="en-US" sz="2400" dirty="0"/>
                        <a:t>Practices</a:t>
                      </a:r>
                    </a:p>
                    <a:p>
                      <a:r>
                        <a:rPr lang="en-US" sz="2400" dirty="0"/>
                        <a:t>2. Biodiversity</a:t>
                      </a:r>
                    </a:p>
                    <a:p>
                      <a:r>
                        <a:rPr lang="en-US" sz="2400" dirty="0"/>
                        <a:t>3. Health and Environment</a:t>
                      </a:r>
                    </a:p>
                    <a:p>
                      <a:r>
                        <a:rPr lang="en-US" sz="2400" dirty="0"/>
                        <a:t>4. Soil (and Land)</a:t>
                      </a:r>
                    </a:p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150975"/>
                  </a:ext>
                </a:extLst>
              </a:tr>
              <a:tr h="437611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2"/>
                          </a:solidFill>
                        </a:rPr>
                        <a:t>CHILDREN’S NATURE RIGHTS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835579"/>
                  </a:ext>
                </a:extLst>
              </a:tr>
              <a:tr h="4376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</a:rPr>
                        <a:t>CORE COURSES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</a:rPr>
                        <a:t>ELECTIVES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555683"/>
                  </a:ext>
                </a:extLst>
              </a:tr>
              <a:tr h="1402754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 Children’s Rights in Environmental Governance</a:t>
                      </a:r>
                    </a:p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Marine and Aquatic Environment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2. Corporate Responsibility &amp; Environmental Governance</a:t>
                      </a:r>
                    </a:p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6511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07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5000">
              <a:schemeClr val="accent1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792" y="276087"/>
            <a:ext cx="11754678" cy="66481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1. NATURE’S RIGHTS IN ENVIRONMENTAL GOVERNANCE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402" y="1179443"/>
            <a:ext cx="11553067" cy="5449956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just"/>
            <a:r>
              <a:rPr lang="en-US" sz="3600" b="1" dirty="0">
                <a:solidFill>
                  <a:srgbClr val="FF0000"/>
                </a:solidFill>
              </a:rPr>
              <a:t>Contact Hours</a:t>
            </a:r>
            <a:r>
              <a:rPr lang="en-US" sz="3600" b="1" dirty="0"/>
              <a:t>: 60</a:t>
            </a:r>
          </a:p>
          <a:p>
            <a:pPr algn="just"/>
            <a:r>
              <a:rPr lang="en-GB" sz="3600" b="1" dirty="0">
                <a:solidFill>
                  <a:srgbClr val="FF0000"/>
                </a:solidFill>
              </a:rPr>
              <a:t>Purpose:</a:t>
            </a:r>
            <a:endParaRPr lang="en-US" sz="3600" b="1" dirty="0">
              <a:solidFill>
                <a:srgbClr val="FF0000"/>
              </a:solidFill>
            </a:endParaRPr>
          </a:p>
          <a:p>
            <a:pPr algn="just"/>
            <a:r>
              <a:rPr lang="en-GB" sz="3600" dirty="0"/>
              <a:t>To disrupt the traditional discourses on environmental rights vis-à-vis nature  </a:t>
            </a:r>
          </a:p>
          <a:p>
            <a:pPr algn="just"/>
            <a:r>
              <a:rPr lang="en-GB" sz="3600" dirty="0"/>
              <a:t>Demonstrate the interconnectedness between nature’s rights and transformative environmental governance.</a:t>
            </a:r>
          </a:p>
          <a:p>
            <a:pPr algn="just"/>
            <a:r>
              <a:rPr lang="en-GB" sz="3600" dirty="0"/>
              <a:t>To recognize nature as a subject with recognized legal capacity in access to justice &gt; </a:t>
            </a:r>
            <a:r>
              <a:rPr lang="en-GB" sz="3600" dirty="0" err="1"/>
              <a:t>ecocentric</a:t>
            </a:r>
            <a:r>
              <a:rPr lang="en-GB" sz="3600" dirty="0"/>
              <a:t> approach</a:t>
            </a:r>
          </a:p>
          <a:p>
            <a:pPr algn="just"/>
            <a:r>
              <a:rPr lang="en-GB" sz="3600" dirty="0"/>
              <a:t>To develop strategic litigation and alternative dispute resolution techniques.</a:t>
            </a:r>
            <a:endParaRPr lang="en-US" sz="36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250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5000">
              <a:schemeClr val="accent1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119271"/>
            <a:ext cx="9371949" cy="808382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chemeClr val="tx2"/>
                </a:solidFill>
              </a:rPr>
              <a:t>NATURE RIGHTS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530" y="927653"/>
            <a:ext cx="11741427" cy="5701747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en-GB" sz="3500" b="1" dirty="0">
                <a:solidFill>
                  <a:srgbClr val="C00000"/>
                </a:solidFill>
              </a:rPr>
              <a:t>Expected Learning Outcomes</a:t>
            </a:r>
            <a:endParaRPr lang="en-US" sz="3500" dirty="0">
              <a:solidFill>
                <a:srgbClr val="C00000"/>
              </a:solidFill>
            </a:endParaRPr>
          </a:p>
          <a:p>
            <a:pPr algn="just"/>
            <a:r>
              <a:rPr lang="en-GB" sz="2800" dirty="0"/>
              <a:t>By the end of this course, the students should be able to: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GB" sz="2800" dirty="0"/>
              <a:t>Critique mainstream anthropocentric/androcentric approaches to nature and environmental governance</a:t>
            </a:r>
            <a:endParaRPr lang="en-US" sz="2800" dirty="0"/>
          </a:p>
          <a:p>
            <a:pPr marL="457200" lvl="0" indent="-457200" algn="just">
              <a:buFont typeface="+mj-lt"/>
              <a:buAutoNum type="arabicPeriod"/>
            </a:pPr>
            <a:r>
              <a:rPr lang="en-GB" sz="2800" dirty="0"/>
              <a:t>Evaluate the existing philosophical, policy, legal and institutional foundations of nature’s rights </a:t>
            </a:r>
            <a:endParaRPr lang="en-US" sz="2800" dirty="0"/>
          </a:p>
          <a:p>
            <a:pPr marL="457200" lvl="0" indent="-457200" algn="just">
              <a:buFont typeface="+mj-lt"/>
              <a:buAutoNum type="arabicPeriod"/>
            </a:pPr>
            <a:r>
              <a:rPr lang="en-GB" sz="2800" dirty="0"/>
              <a:t>Assess the merits and demerits of using the ‘nature rights paradigm’ as a tool for facilitating transformative environmental governance</a:t>
            </a:r>
            <a:endParaRPr lang="en-US" sz="2800" dirty="0"/>
          </a:p>
          <a:p>
            <a:pPr marL="457200" indent="-457200" algn="just">
              <a:buFont typeface="+mj-lt"/>
              <a:buAutoNum type="arabicPeriod"/>
            </a:pPr>
            <a:r>
              <a:rPr lang="en-GB" sz="2800" dirty="0"/>
              <a:t>Apply strategic litigation and alternative dispute resolution techniques relevant to nature rights- Use strategic litigation and test cases.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GB" sz="2800" dirty="0"/>
              <a:t>Evaluate various approaches to the recognition and implementation of nature’s rights.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GB" sz="2800" dirty="0"/>
              <a:t>Critique ecological approaches on how best nature is captured as an interest and priority in environmental governance.</a:t>
            </a:r>
            <a:endParaRPr lang="en-US" sz="2800" dirty="0"/>
          </a:p>
          <a:p>
            <a:pPr marL="0" indent="0" algn="just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75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5000">
              <a:schemeClr val="accent1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84719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</a:rPr>
              <a:t>NATURE RIGHTS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87" y="1123284"/>
            <a:ext cx="11741426" cy="5506116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GB" sz="3200" b="1" dirty="0">
                <a:solidFill>
                  <a:srgbClr val="C00000"/>
                </a:solidFill>
              </a:rPr>
              <a:t>Content:</a:t>
            </a:r>
            <a:endParaRPr lang="en-US" sz="3200" dirty="0">
              <a:solidFill>
                <a:srgbClr val="C00000"/>
              </a:solidFill>
            </a:endParaRPr>
          </a:p>
          <a:p>
            <a:pPr algn="just"/>
            <a:r>
              <a:rPr lang="en-GB" sz="3200" dirty="0"/>
              <a:t>Overview; Introduction to nature’s rights in environmental governance, Legal rights for non-humans: conceptual and philosophical foundations of nature rights; African perspectives and indigenous narratives; Policy, Legal and Institutional Frameworks-Global, Regional and Domestic; Legal implementation of the rights of nature; Rights of nature and environmental governance in practice- (case studies);</a:t>
            </a:r>
          </a:p>
          <a:p>
            <a:pPr algn="just"/>
            <a:r>
              <a:rPr lang="en-GB" sz="3200" b="1" dirty="0">
                <a:solidFill>
                  <a:srgbClr val="C00000"/>
                </a:solidFill>
              </a:rPr>
              <a:t>Mode of Delivery:</a:t>
            </a:r>
            <a:endParaRPr lang="en-US" sz="3200" dirty="0">
              <a:solidFill>
                <a:srgbClr val="C00000"/>
              </a:solidFill>
            </a:endParaRPr>
          </a:p>
          <a:p>
            <a:pPr algn="just"/>
            <a:r>
              <a:rPr lang="en-GB" sz="3200" dirty="0"/>
              <a:t>Lectures, Tutorials; Case studies; Seminar discussions; individual student and audio-visual, group presentations, problem- based learning. </a:t>
            </a:r>
            <a:endParaRPr lang="en-US" sz="3200" dirty="0"/>
          </a:p>
          <a:p>
            <a:pPr algn="just"/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29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5000">
              <a:schemeClr val="accent1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426" y="103809"/>
            <a:ext cx="9708549" cy="847197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tx2"/>
                </a:solidFill>
              </a:rPr>
              <a:t>NATURE RIGHTS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035" y="1046922"/>
            <a:ext cx="11767930" cy="5473148"/>
          </a:xfrm>
          <a:solidFill>
            <a:schemeClr val="bg1"/>
          </a:solidFill>
        </p:spPr>
        <p:txBody>
          <a:bodyPr/>
          <a:lstStyle/>
          <a:p>
            <a:pPr algn="just"/>
            <a:r>
              <a:rPr lang="en-GB" sz="3200" b="1" dirty="0">
                <a:solidFill>
                  <a:srgbClr val="C00000"/>
                </a:solidFill>
              </a:rPr>
              <a:t>Instruction Materials and/or Equipment:</a:t>
            </a:r>
            <a:endParaRPr lang="en-US" sz="3200" dirty="0">
              <a:solidFill>
                <a:srgbClr val="C00000"/>
              </a:solidFill>
            </a:endParaRPr>
          </a:p>
          <a:p>
            <a:pPr algn="just"/>
            <a:r>
              <a:rPr lang="en-GB" sz="3200" dirty="0"/>
              <a:t>Computers; Internet; Laws; Law Reports; Discussion Aids; Chalk/white boards and necessary accompaniments; Library; DVDs; CD-ROM; Business Source Premier; E-Journals: Lexis-Nexis; </a:t>
            </a:r>
            <a:r>
              <a:rPr lang="en-GB" sz="3200" dirty="0" err="1"/>
              <a:t>HeinOnline</a:t>
            </a:r>
            <a:r>
              <a:rPr lang="en-GB" sz="3200" dirty="0"/>
              <a:t>; JSTOR.</a:t>
            </a:r>
            <a:endParaRPr lang="en-US" sz="3200" dirty="0"/>
          </a:p>
          <a:p>
            <a:pPr algn="just"/>
            <a:r>
              <a:rPr lang="en-GB" sz="3200" b="1" dirty="0">
                <a:solidFill>
                  <a:srgbClr val="C00000"/>
                </a:solidFill>
              </a:rPr>
              <a:t>Assessment:</a:t>
            </a:r>
            <a:endParaRPr lang="en-US" sz="3200" dirty="0">
              <a:solidFill>
                <a:srgbClr val="C00000"/>
              </a:solidFill>
            </a:endParaRPr>
          </a:p>
          <a:p>
            <a:pPr algn="just"/>
            <a:r>
              <a:rPr lang="en-GB" sz="3200" dirty="0"/>
              <a:t>Type								Weighting (%)</a:t>
            </a:r>
            <a:endParaRPr lang="en-US" sz="3200" dirty="0"/>
          </a:p>
          <a:p>
            <a:pPr algn="just"/>
            <a:r>
              <a:rPr lang="en-GB" sz="3200" dirty="0"/>
              <a:t>Examination								60</a:t>
            </a:r>
            <a:endParaRPr lang="en-US" sz="3200" dirty="0"/>
          </a:p>
          <a:p>
            <a:pPr algn="just"/>
            <a:r>
              <a:rPr lang="en-GB" sz="3200" dirty="0"/>
              <a:t>Continuous Assessment						40</a:t>
            </a:r>
            <a:endParaRPr lang="en-US" sz="3200" dirty="0"/>
          </a:p>
          <a:p>
            <a:pPr algn="just"/>
            <a:r>
              <a:rPr lang="en-GB" sz="3200" dirty="0"/>
              <a:t>Total									100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20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5000">
              <a:schemeClr val="accent1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348" y="106017"/>
            <a:ext cx="10185627" cy="795131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NATURE RIGHTS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86" y="901148"/>
            <a:ext cx="11781183" cy="5728252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just"/>
            <a:r>
              <a:rPr lang="en-US" sz="2800" b="1" dirty="0">
                <a:solidFill>
                  <a:srgbClr val="C00000"/>
                </a:solidFill>
              </a:rPr>
              <a:t>Core Reading Materials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GB" sz="2400" dirty="0"/>
              <a:t>Boyd David R (2017)The Rights of Nature: A Legal Revolution That Could Save the World (ECW Press)</a:t>
            </a:r>
            <a:endParaRPr lang="en-US" sz="2400" dirty="0"/>
          </a:p>
          <a:p>
            <a:pPr marL="457200" lvl="0" indent="-457200" algn="just">
              <a:buFont typeface="+mj-lt"/>
              <a:buAutoNum type="arabicPeriod"/>
            </a:pPr>
            <a:r>
              <a:rPr lang="en-GB" sz="2400" dirty="0"/>
              <a:t>Jens </a:t>
            </a:r>
            <a:r>
              <a:rPr lang="en-GB" sz="2400" dirty="0" err="1"/>
              <a:t>Kersten</a:t>
            </a:r>
            <a:r>
              <a:rPr lang="en-GB" sz="2400" dirty="0"/>
              <a:t>, “Who Needs Rights of Nature?” In: “Can Nature Have Rights? Legal and Political Insights,” edited by Anna Leah </a:t>
            </a:r>
            <a:r>
              <a:rPr lang="en-GB" sz="2400" dirty="0" err="1"/>
              <a:t>Tabios</a:t>
            </a:r>
            <a:r>
              <a:rPr lang="en-GB" sz="2400" dirty="0"/>
              <a:t> </a:t>
            </a:r>
            <a:r>
              <a:rPr lang="en-GB" sz="2400" dirty="0" err="1"/>
              <a:t>Hillebrecht</a:t>
            </a:r>
            <a:r>
              <a:rPr lang="en-GB" sz="2400" dirty="0"/>
              <a:t> and </a:t>
            </a:r>
            <a:r>
              <a:rPr lang="en-GB" sz="2400" dirty="0" err="1"/>
              <a:t>María</a:t>
            </a:r>
            <a:r>
              <a:rPr lang="en-GB" sz="2400" dirty="0"/>
              <a:t> Valeria </a:t>
            </a:r>
            <a:r>
              <a:rPr lang="en-GB" sz="2400" dirty="0" err="1"/>
              <a:t>Berros</a:t>
            </a:r>
            <a:r>
              <a:rPr lang="en-GB" sz="2400" dirty="0"/>
              <a:t>, RCC Perspectives: Transformations in Environment and Society 2017, no. 6, 9–13. doi.org/10.5282/</a:t>
            </a:r>
            <a:r>
              <a:rPr lang="en-GB" sz="2400" dirty="0" err="1"/>
              <a:t>rcc</a:t>
            </a:r>
            <a:r>
              <a:rPr lang="en-GB" sz="2400" dirty="0"/>
              <a:t>/8209.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sz="2400" dirty="0"/>
              <a:t>Nash, Roderick Frazier (1989), The Rights of Nature, A History of Environmental Ethics, (The University of Wisconsin Press)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GB" sz="2400" dirty="0" err="1"/>
              <a:t>Sheber</a:t>
            </a:r>
            <a:r>
              <a:rPr lang="en-GB" sz="2400" dirty="0"/>
              <a:t>, Kaitlin Legal Rights for Nature: How the Idea of Recognizing Nature as a Legal Entity Can Spread and Make a Difference Globally, 26 Hastings </a:t>
            </a:r>
            <a:r>
              <a:rPr lang="en-GB" sz="2400" dirty="0" err="1"/>
              <a:t>Envt'l</a:t>
            </a:r>
            <a:r>
              <a:rPr lang="en-GB" sz="2400" dirty="0"/>
              <a:t> L.J. 147 (2020) Available at: </a:t>
            </a:r>
            <a:r>
              <a:rPr lang="en-GB" sz="2400" u="sng" dirty="0">
                <a:hlinkClick r:id="rId2"/>
              </a:rPr>
              <a:t>https://repository.uchastings.edu/hastings_environmental_law_journal/vol26/iss1/8</a:t>
            </a:r>
            <a:endParaRPr lang="en-GB" sz="2400" dirty="0"/>
          </a:p>
          <a:p>
            <a:pPr marL="457200" indent="-457200" algn="just">
              <a:buFont typeface="+mj-lt"/>
              <a:buAutoNum type="arabicPeriod"/>
            </a:pPr>
            <a:r>
              <a:rPr lang="en-GB" sz="2400" dirty="0"/>
              <a:t>Stone, Christopher D. </a:t>
            </a:r>
            <a:r>
              <a:rPr lang="en-GB" sz="2400" i="1" dirty="0"/>
              <a:t>Should Trees Have Standing? Law, Morality, and the Environment</a:t>
            </a:r>
            <a:r>
              <a:rPr lang="en-GB" sz="2400" dirty="0"/>
              <a:t>. Oxford: Oxford University Press, 2010.</a:t>
            </a:r>
            <a:endParaRPr lang="en-US" sz="2400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866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Ecology 16x9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ture ecology education photo presentation.potx" id="{C2041BFC-79DD-469A-9C9C-CE3A45FF64F3}" vid="{F6D325B2-35D9-40C5-B4CD-C0A8483D5659}"/>
    </a:ext>
  </a:extLst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Nature ecology education photo presentation</Template>
  <TotalTime>397</TotalTime>
  <Words>1651</Words>
  <Application>Microsoft Office PowerPoint</Application>
  <PresentationFormat>Widescreen</PresentationFormat>
  <Paragraphs>167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Corbel</vt:lpstr>
      <vt:lpstr>Ecology 16x9</vt:lpstr>
      <vt:lpstr>Nature Rights &amp; Children’s Nature Rights In Environmental Governance Core Courses</vt:lpstr>
      <vt:lpstr>PRESENTATION OUTLINE</vt:lpstr>
      <vt:lpstr>INTRODUCTION</vt:lpstr>
      <vt:lpstr>PowerPoint Presentation</vt:lpstr>
      <vt:lpstr>1. NATURE’S RIGHTS IN ENVIRONMENTAL GOVERNANCE</vt:lpstr>
      <vt:lpstr>NATURE RIGHTS 2</vt:lpstr>
      <vt:lpstr>NATURE RIGHTS 3</vt:lpstr>
      <vt:lpstr>NATURE RIGHTS 4</vt:lpstr>
      <vt:lpstr>NATURE RIGHTS 5</vt:lpstr>
      <vt:lpstr>2. CHILDREN’S NATURE RIGHTS IN ENVIRONMENTAL GOVERNANCE</vt:lpstr>
      <vt:lpstr>CHILDREN’S NATURE RIGHTS 2</vt:lpstr>
      <vt:lpstr>CHILDREN’S NATURE RIGHTS 3</vt:lpstr>
      <vt:lpstr>CHILDREN’S NATURE RIGHTS 4</vt:lpstr>
      <vt:lpstr>CHILDREN’S NATURE RIGHTS 5</vt:lpstr>
      <vt:lpstr>CHILDREN’S NATURE RIGHTS 6</vt:lpstr>
      <vt:lpstr>CHILDREN’S NATURE RIGHTS 7</vt:lpstr>
      <vt:lpstr>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Nature Rights &amp; Children’s Nature Rights Key Modules</dc:title>
  <dc:creator>Lenovo</dc:creator>
  <cp:lastModifiedBy>Julie Stewart</cp:lastModifiedBy>
  <cp:revision>35</cp:revision>
  <dcterms:created xsi:type="dcterms:W3CDTF">2022-10-13T13:20:18Z</dcterms:created>
  <dcterms:modified xsi:type="dcterms:W3CDTF">2022-10-24T09:09:26Z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