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6" r:id="rId3"/>
    <p:sldId id="297" r:id="rId4"/>
    <p:sldId id="257" r:id="rId5"/>
    <p:sldId id="298"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2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A1ED25-F4D9-409F-85F9-F9D68E8959AF}" type="doc">
      <dgm:prSet loTypeId="urn:microsoft.com/office/officeart/2005/8/layout/pyramid1" loCatId="pyramid" qsTypeId="urn:microsoft.com/office/officeart/2005/8/quickstyle/simple1" qsCatId="simple" csTypeId="urn:microsoft.com/office/officeart/2005/8/colors/colorful5" csCatId="colorful" phldr="1"/>
      <dgm:spPr/>
    </dgm:pt>
    <dgm:pt modelId="{AF5838AE-623D-45C3-B117-0F2D51625179}">
      <dgm:prSet phldrT="[Text]" custT="1"/>
      <dgm:spPr/>
      <dgm:t>
        <a:bodyPr/>
        <a:lstStyle/>
        <a:p>
          <a:r>
            <a:rPr lang="en-ZW" sz="1400" dirty="0"/>
            <a:t>Diversified but complementary </a:t>
          </a:r>
        </a:p>
        <a:p>
          <a:r>
            <a:rPr lang="en-ZW" sz="1400" dirty="0"/>
            <a:t>law and  policy outcomes, </a:t>
          </a:r>
        </a:p>
        <a:p>
          <a:r>
            <a:rPr lang="en-ZW" sz="1400" dirty="0"/>
            <a:t>implementation and reforms  </a:t>
          </a:r>
        </a:p>
        <a:p>
          <a:r>
            <a:rPr lang="en-ZW" sz="1400" dirty="0"/>
            <a:t>at international,  regional and national levels</a:t>
          </a:r>
        </a:p>
      </dgm:t>
    </dgm:pt>
    <dgm:pt modelId="{3360B370-A9F0-4120-B726-F97AFB8CD012}" type="parTrans" cxnId="{81F8C66B-9EE1-4194-BF39-FD256D54BF51}">
      <dgm:prSet/>
      <dgm:spPr/>
      <dgm:t>
        <a:bodyPr/>
        <a:lstStyle/>
        <a:p>
          <a:endParaRPr lang="en-ZW"/>
        </a:p>
      </dgm:t>
    </dgm:pt>
    <dgm:pt modelId="{EA367748-0848-4DAC-A6E6-84B108EDB636}" type="sibTrans" cxnId="{81F8C66B-9EE1-4194-BF39-FD256D54BF51}">
      <dgm:prSet/>
      <dgm:spPr/>
      <dgm:t>
        <a:bodyPr/>
        <a:lstStyle/>
        <a:p>
          <a:endParaRPr lang="en-ZW"/>
        </a:p>
      </dgm:t>
    </dgm:pt>
    <dgm:pt modelId="{DDDD7C75-950A-4E1E-B1D2-51FAF5F3756F}">
      <dgm:prSet phldrT="[Text]"/>
      <dgm:spPr/>
      <dgm:t>
        <a:bodyPr/>
        <a:lstStyle/>
        <a:p>
          <a:r>
            <a:rPr lang="en-ZW" dirty="0"/>
            <a:t>Government/international interventions mapped and being mapped – critiques shaped – including natures’ rights as an evolving special concern</a:t>
          </a:r>
        </a:p>
      </dgm:t>
    </dgm:pt>
    <dgm:pt modelId="{9FCFA761-A022-4FA3-9D40-3B44D2FC0A20}" type="parTrans" cxnId="{3F145A6D-5B3F-48FC-A415-C65D7D7324B9}">
      <dgm:prSet/>
      <dgm:spPr/>
      <dgm:t>
        <a:bodyPr/>
        <a:lstStyle/>
        <a:p>
          <a:endParaRPr lang="en-ZW"/>
        </a:p>
      </dgm:t>
    </dgm:pt>
    <dgm:pt modelId="{4DF51977-B8BE-4A95-BF65-7FC132D123A1}" type="sibTrans" cxnId="{3F145A6D-5B3F-48FC-A415-C65D7D7324B9}">
      <dgm:prSet/>
      <dgm:spPr/>
      <dgm:t>
        <a:bodyPr/>
        <a:lstStyle/>
        <a:p>
          <a:endParaRPr lang="en-ZW"/>
        </a:p>
      </dgm:t>
    </dgm:pt>
    <dgm:pt modelId="{AE0828D3-634C-43EA-9D5A-2A663EDF88F0}">
      <dgm:prSet phldrT="[Text]"/>
      <dgm:spPr/>
      <dgm:t>
        <a:bodyPr/>
        <a:lstStyle/>
        <a:p>
          <a:r>
            <a:rPr lang="en-ZW" dirty="0"/>
            <a:t>Projected recipients and existing recipients of law and policy interventions; the realities of access strategies and implementation mapped. </a:t>
          </a:r>
        </a:p>
      </dgm:t>
    </dgm:pt>
    <dgm:pt modelId="{F7EC1BAA-781E-442F-8C39-182AFCE99E0A}" type="parTrans" cxnId="{8EA70969-6AF4-4E72-8624-F5FBD6EB7188}">
      <dgm:prSet/>
      <dgm:spPr/>
      <dgm:t>
        <a:bodyPr/>
        <a:lstStyle/>
        <a:p>
          <a:endParaRPr lang="en-ZW"/>
        </a:p>
      </dgm:t>
    </dgm:pt>
    <dgm:pt modelId="{A48604DC-EE36-4D00-8A7F-0C3E2BC47D7A}" type="sibTrans" cxnId="{8EA70969-6AF4-4E72-8624-F5FBD6EB7188}">
      <dgm:prSet/>
      <dgm:spPr/>
      <dgm:t>
        <a:bodyPr/>
        <a:lstStyle/>
        <a:p>
          <a:endParaRPr lang="en-ZW"/>
        </a:p>
      </dgm:t>
    </dgm:pt>
    <dgm:pt modelId="{A8DA39D6-A267-47E3-87D4-6D1CA6298F7C}">
      <dgm:prSet/>
      <dgm:spPr/>
      <dgm:t>
        <a:bodyPr/>
        <a:lstStyle/>
        <a:p>
          <a:r>
            <a:rPr lang="en-ZW" dirty="0"/>
            <a:t>Service delivery at middle level management where key implementation decisions are made – explored, critiqued, reformed and new implementation paradigms developed. State and local governance ‘intermediate implementation and development strategy roles identified and interrogated.</a:t>
          </a:r>
        </a:p>
      </dgm:t>
    </dgm:pt>
    <dgm:pt modelId="{871FD16F-C06B-463E-AA76-94B4CB9EF7E1}" type="parTrans" cxnId="{697589C2-2DFB-49DC-A495-7B6392021E43}">
      <dgm:prSet/>
      <dgm:spPr/>
      <dgm:t>
        <a:bodyPr/>
        <a:lstStyle/>
        <a:p>
          <a:endParaRPr lang="en-ZW"/>
        </a:p>
      </dgm:t>
    </dgm:pt>
    <dgm:pt modelId="{C3851973-45E2-4B68-92C7-1878A88C3753}" type="sibTrans" cxnId="{697589C2-2DFB-49DC-A495-7B6392021E43}">
      <dgm:prSet/>
      <dgm:spPr/>
      <dgm:t>
        <a:bodyPr/>
        <a:lstStyle/>
        <a:p>
          <a:endParaRPr lang="en-ZW"/>
        </a:p>
      </dgm:t>
    </dgm:pt>
    <dgm:pt modelId="{32411D63-5189-4A34-8ADE-282BF4FEA689}">
      <dgm:prSet/>
      <dgm:spPr/>
      <dgm:t>
        <a:bodyPr/>
        <a:lstStyle/>
        <a:p>
          <a:r>
            <a:rPr lang="en-ZW" dirty="0"/>
            <a:t>Grounded experiences and realities of access – spreading the net wider [devising deep/broad inclusive investigation for targeted beneficiaries  all of them. Leaving no-one behind]  Communities, individuals, natures identity and rights recognition frameworks </a:t>
          </a:r>
        </a:p>
      </dgm:t>
    </dgm:pt>
    <dgm:pt modelId="{73A5A918-9BA5-4F31-AEBF-38631F0FC5C3}" type="parTrans" cxnId="{FCE6F5C1-2ADE-44BF-AA85-3F4D26BC6F53}">
      <dgm:prSet/>
      <dgm:spPr/>
      <dgm:t>
        <a:bodyPr/>
        <a:lstStyle/>
        <a:p>
          <a:endParaRPr lang="en-ZW"/>
        </a:p>
      </dgm:t>
    </dgm:pt>
    <dgm:pt modelId="{589ECD78-2802-4656-9C03-9E3B9D5C0299}" type="sibTrans" cxnId="{FCE6F5C1-2ADE-44BF-AA85-3F4D26BC6F53}">
      <dgm:prSet/>
      <dgm:spPr/>
      <dgm:t>
        <a:bodyPr/>
        <a:lstStyle/>
        <a:p>
          <a:endParaRPr lang="en-ZW"/>
        </a:p>
      </dgm:t>
    </dgm:pt>
    <dgm:pt modelId="{0359CD95-EFA7-4D3C-B64D-4B79AC3FD17A}" type="pres">
      <dgm:prSet presAssocID="{2CA1ED25-F4D9-409F-85F9-F9D68E8959AF}" presName="Name0" presStyleCnt="0">
        <dgm:presLayoutVars>
          <dgm:dir/>
          <dgm:animLvl val="lvl"/>
          <dgm:resizeHandles val="exact"/>
        </dgm:presLayoutVars>
      </dgm:prSet>
      <dgm:spPr/>
    </dgm:pt>
    <dgm:pt modelId="{D21D5BCD-E929-4B1F-8C1D-7368ADCF2D86}" type="pres">
      <dgm:prSet presAssocID="{AF5838AE-623D-45C3-B117-0F2D51625179}" presName="Name8" presStyleCnt="0"/>
      <dgm:spPr/>
    </dgm:pt>
    <dgm:pt modelId="{0E8C4FB5-3D21-4E06-BC19-19B09DD88626}" type="pres">
      <dgm:prSet presAssocID="{AF5838AE-623D-45C3-B117-0F2D51625179}" presName="level" presStyleLbl="node1" presStyleIdx="0" presStyleCnt="5" custAng="0" custScaleX="177778" custScaleY="146625">
        <dgm:presLayoutVars>
          <dgm:chMax val="1"/>
          <dgm:bulletEnabled val="1"/>
        </dgm:presLayoutVars>
      </dgm:prSet>
      <dgm:spPr/>
    </dgm:pt>
    <dgm:pt modelId="{23065A0A-73AE-48E6-9F71-1BB5AD004A6F}" type="pres">
      <dgm:prSet presAssocID="{AF5838AE-623D-45C3-B117-0F2D51625179}" presName="levelTx" presStyleLbl="revTx" presStyleIdx="0" presStyleCnt="0">
        <dgm:presLayoutVars>
          <dgm:chMax val="1"/>
          <dgm:bulletEnabled val="1"/>
        </dgm:presLayoutVars>
      </dgm:prSet>
      <dgm:spPr/>
    </dgm:pt>
    <dgm:pt modelId="{DB461537-11EB-4D4D-A6C5-3BA428398EEF}" type="pres">
      <dgm:prSet presAssocID="{DDDD7C75-950A-4E1E-B1D2-51FAF5F3756F}" presName="Name8" presStyleCnt="0"/>
      <dgm:spPr/>
    </dgm:pt>
    <dgm:pt modelId="{22BD930F-8D6E-486D-A82C-AE97F1A4EBD7}" type="pres">
      <dgm:prSet presAssocID="{DDDD7C75-950A-4E1E-B1D2-51FAF5F3756F}" presName="level" presStyleLbl="node1" presStyleIdx="1" presStyleCnt="5">
        <dgm:presLayoutVars>
          <dgm:chMax val="1"/>
          <dgm:bulletEnabled val="1"/>
        </dgm:presLayoutVars>
      </dgm:prSet>
      <dgm:spPr/>
    </dgm:pt>
    <dgm:pt modelId="{305F0D14-B9B0-4D5D-ABA3-38477750A680}" type="pres">
      <dgm:prSet presAssocID="{DDDD7C75-950A-4E1E-B1D2-51FAF5F3756F}" presName="levelTx" presStyleLbl="revTx" presStyleIdx="0" presStyleCnt="0">
        <dgm:presLayoutVars>
          <dgm:chMax val="1"/>
          <dgm:bulletEnabled val="1"/>
        </dgm:presLayoutVars>
      </dgm:prSet>
      <dgm:spPr/>
    </dgm:pt>
    <dgm:pt modelId="{F8003183-8D92-4272-A621-FFB8F93C71B1}" type="pres">
      <dgm:prSet presAssocID="{A8DA39D6-A267-47E3-87D4-6D1CA6298F7C}" presName="Name8" presStyleCnt="0"/>
      <dgm:spPr/>
    </dgm:pt>
    <dgm:pt modelId="{9D1E407D-519A-4D9B-B620-E763BA67FA76}" type="pres">
      <dgm:prSet presAssocID="{A8DA39D6-A267-47E3-87D4-6D1CA6298F7C}" presName="level" presStyleLbl="node1" presStyleIdx="2" presStyleCnt="5">
        <dgm:presLayoutVars>
          <dgm:chMax val="1"/>
          <dgm:bulletEnabled val="1"/>
        </dgm:presLayoutVars>
      </dgm:prSet>
      <dgm:spPr/>
    </dgm:pt>
    <dgm:pt modelId="{481F0803-5A62-4A4E-87A6-EFD6B98791DC}" type="pres">
      <dgm:prSet presAssocID="{A8DA39D6-A267-47E3-87D4-6D1CA6298F7C}" presName="levelTx" presStyleLbl="revTx" presStyleIdx="0" presStyleCnt="0">
        <dgm:presLayoutVars>
          <dgm:chMax val="1"/>
          <dgm:bulletEnabled val="1"/>
        </dgm:presLayoutVars>
      </dgm:prSet>
      <dgm:spPr/>
    </dgm:pt>
    <dgm:pt modelId="{51080E87-3D76-4B1E-AE14-B3EFFDBD2299}" type="pres">
      <dgm:prSet presAssocID="{AE0828D3-634C-43EA-9D5A-2A663EDF88F0}" presName="Name8" presStyleCnt="0"/>
      <dgm:spPr/>
    </dgm:pt>
    <dgm:pt modelId="{9C76C808-3B61-4839-9B2C-CF707CB86539}" type="pres">
      <dgm:prSet presAssocID="{AE0828D3-634C-43EA-9D5A-2A663EDF88F0}" presName="level" presStyleLbl="node1" presStyleIdx="3" presStyleCnt="5" custLinFactNeighborY="-3028">
        <dgm:presLayoutVars>
          <dgm:chMax val="1"/>
          <dgm:bulletEnabled val="1"/>
        </dgm:presLayoutVars>
      </dgm:prSet>
      <dgm:spPr/>
    </dgm:pt>
    <dgm:pt modelId="{ED9CDDAD-5C4F-4F5C-B3C1-5D9ED3F79335}" type="pres">
      <dgm:prSet presAssocID="{AE0828D3-634C-43EA-9D5A-2A663EDF88F0}" presName="levelTx" presStyleLbl="revTx" presStyleIdx="0" presStyleCnt="0">
        <dgm:presLayoutVars>
          <dgm:chMax val="1"/>
          <dgm:bulletEnabled val="1"/>
        </dgm:presLayoutVars>
      </dgm:prSet>
      <dgm:spPr/>
    </dgm:pt>
    <dgm:pt modelId="{5C981BB1-F8CF-4ED8-810A-07BA19ABA978}" type="pres">
      <dgm:prSet presAssocID="{32411D63-5189-4A34-8ADE-282BF4FEA689}" presName="Name8" presStyleCnt="0"/>
      <dgm:spPr/>
    </dgm:pt>
    <dgm:pt modelId="{DF00CEAC-0927-43AD-BDFA-A2142C566A35}" type="pres">
      <dgm:prSet presAssocID="{32411D63-5189-4A34-8ADE-282BF4FEA689}" presName="level" presStyleLbl="node1" presStyleIdx="4" presStyleCnt="5" custLinFactNeighborX="2474" custLinFactNeighborY="5246">
        <dgm:presLayoutVars>
          <dgm:chMax val="1"/>
          <dgm:bulletEnabled val="1"/>
        </dgm:presLayoutVars>
      </dgm:prSet>
      <dgm:spPr/>
    </dgm:pt>
    <dgm:pt modelId="{B2758294-9E1C-4EE6-A577-DAFB054D8F13}" type="pres">
      <dgm:prSet presAssocID="{32411D63-5189-4A34-8ADE-282BF4FEA689}" presName="levelTx" presStyleLbl="revTx" presStyleIdx="0" presStyleCnt="0">
        <dgm:presLayoutVars>
          <dgm:chMax val="1"/>
          <dgm:bulletEnabled val="1"/>
        </dgm:presLayoutVars>
      </dgm:prSet>
      <dgm:spPr/>
    </dgm:pt>
  </dgm:ptLst>
  <dgm:cxnLst>
    <dgm:cxn modelId="{A5A31C17-C918-4E29-BE31-CB39EC05D5FD}" type="presOf" srcId="{DDDD7C75-950A-4E1E-B1D2-51FAF5F3756F}" destId="{22BD930F-8D6E-486D-A82C-AE97F1A4EBD7}" srcOrd="0" destOrd="0" presId="urn:microsoft.com/office/officeart/2005/8/layout/pyramid1"/>
    <dgm:cxn modelId="{F3746C33-9DA5-481B-B63C-13D266FF7E08}" type="presOf" srcId="{A8DA39D6-A267-47E3-87D4-6D1CA6298F7C}" destId="{9D1E407D-519A-4D9B-B620-E763BA67FA76}" srcOrd="0" destOrd="0" presId="urn:microsoft.com/office/officeart/2005/8/layout/pyramid1"/>
    <dgm:cxn modelId="{2B3BCE3D-8FFE-40CC-AFAA-2A26D8B40945}" type="presOf" srcId="{AF5838AE-623D-45C3-B117-0F2D51625179}" destId="{0E8C4FB5-3D21-4E06-BC19-19B09DD88626}" srcOrd="0" destOrd="0" presId="urn:microsoft.com/office/officeart/2005/8/layout/pyramid1"/>
    <dgm:cxn modelId="{7EE7675D-664D-4E38-87BA-1DD20E1AB54D}" type="presOf" srcId="{32411D63-5189-4A34-8ADE-282BF4FEA689}" destId="{DF00CEAC-0927-43AD-BDFA-A2142C566A35}" srcOrd="0" destOrd="0" presId="urn:microsoft.com/office/officeart/2005/8/layout/pyramid1"/>
    <dgm:cxn modelId="{8EA70969-6AF4-4E72-8624-F5FBD6EB7188}" srcId="{2CA1ED25-F4D9-409F-85F9-F9D68E8959AF}" destId="{AE0828D3-634C-43EA-9D5A-2A663EDF88F0}" srcOrd="3" destOrd="0" parTransId="{F7EC1BAA-781E-442F-8C39-182AFCE99E0A}" sibTransId="{A48604DC-EE36-4D00-8A7F-0C3E2BC47D7A}"/>
    <dgm:cxn modelId="{81F8C66B-9EE1-4194-BF39-FD256D54BF51}" srcId="{2CA1ED25-F4D9-409F-85F9-F9D68E8959AF}" destId="{AF5838AE-623D-45C3-B117-0F2D51625179}" srcOrd="0" destOrd="0" parTransId="{3360B370-A9F0-4120-B726-F97AFB8CD012}" sibTransId="{EA367748-0848-4DAC-A6E6-84B108EDB636}"/>
    <dgm:cxn modelId="{3F145A6D-5B3F-48FC-A415-C65D7D7324B9}" srcId="{2CA1ED25-F4D9-409F-85F9-F9D68E8959AF}" destId="{DDDD7C75-950A-4E1E-B1D2-51FAF5F3756F}" srcOrd="1" destOrd="0" parTransId="{9FCFA761-A022-4FA3-9D40-3B44D2FC0A20}" sibTransId="{4DF51977-B8BE-4A95-BF65-7FC132D123A1}"/>
    <dgm:cxn modelId="{969FE255-A2C7-4FC0-8E4E-1F0796ADBD31}" type="presOf" srcId="{2CA1ED25-F4D9-409F-85F9-F9D68E8959AF}" destId="{0359CD95-EFA7-4D3C-B64D-4B79AC3FD17A}" srcOrd="0" destOrd="0" presId="urn:microsoft.com/office/officeart/2005/8/layout/pyramid1"/>
    <dgm:cxn modelId="{96CC3D85-96C3-473B-91B9-2E5EC4155BB2}" type="presOf" srcId="{AE0828D3-634C-43EA-9D5A-2A663EDF88F0}" destId="{9C76C808-3B61-4839-9B2C-CF707CB86539}" srcOrd="0" destOrd="0" presId="urn:microsoft.com/office/officeart/2005/8/layout/pyramid1"/>
    <dgm:cxn modelId="{E8BB8FA8-3303-4EA6-9EA2-0661C1A8CFC1}" type="presOf" srcId="{AE0828D3-634C-43EA-9D5A-2A663EDF88F0}" destId="{ED9CDDAD-5C4F-4F5C-B3C1-5D9ED3F79335}" srcOrd="1" destOrd="0" presId="urn:microsoft.com/office/officeart/2005/8/layout/pyramid1"/>
    <dgm:cxn modelId="{090B5CB7-CFAF-482B-9B33-8E822CCD3231}" type="presOf" srcId="{32411D63-5189-4A34-8ADE-282BF4FEA689}" destId="{B2758294-9E1C-4EE6-A577-DAFB054D8F13}" srcOrd="1" destOrd="0" presId="urn:microsoft.com/office/officeart/2005/8/layout/pyramid1"/>
    <dgm:cxn modelId="{FCE6F5C1-2ADE-44BF-AA85-3F4D26BC6F53}" srcId="{2CA1ED25-F4D9-409F-85F9-F9D68E8959AF}" destId="{32411D63-5189-4A34-8ADE-282BF4FEA689}" srcOrd="4" destOrd="0" parTransId="{73A5A918-9BA5-4F31-AEBF-38631F0FC5C3}" sibTransId="{589ECD78-2802-4656-9C03-9E3B9D5C0299}"/>
    <dgm:cxn modelId="{697589C2-2DFB-49DC-A495-7B6392021E43}" srcId="{2CA1ED25-F4D9-409F-85F9-F9D68E8959AF}" destId="{A8DA39D6-A267-47E3-87D4-6D1CA6298F7C}" srcOrd="2" destOrd="0" parTransId="{871FD16F-C06B-463E-AA76-94B4CB9EF7E1}" sibTransId="{C3851973-45E2-4B68-92C7-1878A88C3753}"/>
    <dgm:cxn modelId="{B742B3D5-D748-4D11-AA9B-E1ADF5D00EF9}" type="presOf" srcId="{AF5838AE-623D-45C3-B117-0F2D51625179}" destId="{23065A0A-73AE-48E6-9F71-1BB5AD004A6F}" srcOrd="1" destOrd="0" presId="urn:microsoft.com/office/officeart/2005/8/layout/pyramid1"/>
    <dgm:cxn modelId="{B91E60EC-6962-4B07-8CCC-A0AED1505AC7}" type="presOf" srcId="{A8DA39D6-A267-47E3-87D4-6D1CA6298F7C}" destId="{481F0803-5A62-4A4E-87A6-EFD6B98791DC}" srcOrd="1" destOrd="0" presId="urn:microsoft.com/office/officeart/2005/8/layout/pyramid1"/>
    <dgm:cxn modelId="{B9E6F5F3-6DEE-41DB-BCFF-88F74F3CC571}" type="presOf" srcId="{DDDD7C75-950A-4E1E-B1D2-51FAF5F3756F}" destId="{305F0D14-B9B0-4D5D-ABA3-38477750A680}" srcOrd="1" destOrd="0" presId="urn:microsoft.com/office/officeart/2005/8/layout/pyramid1"/>
    <dgm:cxn modelId="{6EC75830-7970-4F7C-825E-F397E077B4FB}" type="presParOf" srcId="{0359CD95-EFA7-4D3C-B64D-4B79AC3FD17A}" destId="{D21D5BCD-E929-4B1F-8C1D-7368ADCF2D86}" srcOrd="0" destOrd="0" presId="urn:microsoft.com/office/officeart/2005/8/layout/pyramid1"/>
    <dgm:cxn modelId="{BAE275DE-60C9-490C-83C1-00A7ED4A9B6A}" type="presParOf" srcId="{D21D5BCD-E929-4B1F-8C1D-7368ADCF2D86}" destId="{0E8C4FB5-3D21-4E06-BC19-19B09DD88626}" srcOrd="0" destOrd="0" presId="urn:microsoft.com/office/officeart/2005/8/layout/pyramid1"/>
    <dgm:cxn modelId="{BE2BADEB-321E-4AEF-BE6F-4BCCD68F400B}" type="presParOf" srcId="{D21D5BCD-E929-4B1F-8C1D-7368ADCF2D86}" destId="{23065A0A-73AE-48E6-9F71-1BB5AD004A6F}" srcOrd="1" destOrd="0" presId="urn:microsoft.com/office/officeart/2005/8/layout/pyramid1"/>
    <dgm:cxn modelId="{16C3E14F-14F1-43D9-B143-B1634A84BEAF}" type="presParOf" srcId="{0359CD95-EFA7-4D3C-B64D-4B79AC3FD17A}" destId="{DB461537-11EB-4D4D-A6C5-3BA428398EEF}" srcOrd="1" destOrd="0" presId="urn:microsoft.com/office/officeart/2005/8/layout/pyramid1"/>
    <dgm:cxn modelId="{EA2655F9-2F5F-4933-BF45-A8462F4B9A0D}" type="presParOf" srcId="{DB461537-11EB-4D4D-A6C5-3BA428398EEF}" destId="{22BD930F-8D6E-486D-A82C-AE97F1A4EBD7}" srcOrd="0" destOrd="0" presId="urn:microsoft.com/office/officeart/2005/8/layout/pyramid1"/>
    <dgm:cxn modelId="{1D9AED68-3FAC-43BA-820E-0EB9C1D6B378}" type="presParOf" srcId="{DB461537-11EB-4D4D-A6C5-3BA428398EEF}" destId="{305F0D14-B9B0-4D5D-ABA3-38477750A680}" srcOrd="1" destOrd="0" presId="urn:microsoft.com/office/officeart/2005/8/layout/pyramid1"/>
    <dgm:cxn modelId="{1ADDEA37-AD9B-49AB-BD6E-D69F0C3DB46F}" type="presParOf" srcId="{0359CD95-EFA7-4D3C-B64D-4B79AC3FD17A}" destId="{F8003183-8D92-4272-A621-FFB8F93C71B1}" srcOrd="2" destOrd="0" presId="urn:microsoft.com/office/officeart/2005/8/layout/pyramid1"/>
    <dgm:cxn modelId="{016DD0E8-D1E2-49C8-B415-8CC5CF5C0D99}" type="presParOf" srcId="{F8003183-8D92-4272-A621-FFB8F93C71B1}" destId="{9D1E407D-519A-4D9B-B620-E763BA67FA76}" srcOrd="0" destOrd="0" presId="urn:microsoft.com/office/officeart/2005/8/layout/pyramid1"/>
    <dgm:cxn modelId="{EF97B4C1-F3E3-44FD-9FD2-46D5847FFEA5}" type="presParOf" srcId="{F8003183-8D92-4272-A621-FFB8F93C71B1}" destId="{481F0803-5A62-4A4E-87A6-EFD6B98791DC}" srcOrd="1" destOrd="0" presId="urn:microsoft.com/office/officeart/2005/8/layout/pyramid1"/>
    <dgm:cxn modelId="{6E981312-D9B2-4798-980B-3F217E0DFCD1}" type="presParOf" srcId="{0359CD95-EFA7-4D3C-B64D-4B79AC3FD17A}" destId="{51080E87-3D76-4B1E-AE14-B3EFFDBD2299}" srcOrd="3" destOrd="0" presId="urn:microsoft.com/office/officeart/2005/8/layout/pyramid1"/>
    <dgm:cxn modelId="{78E5AB54-46DF-47AC-AD32-DC03B19B34E1}" type="presParOf" srcId="{51080E87-3D76-4B1E-AE14-B3EFFDBD2299}" destId="{9C76C808-3B61-4839-9B2C-CF707CB86539}" srcOrd="0" destOrd="0" presId="urn:microsoft.com/office/officeart/2005/8/layout/pyramid1"/>
    <dgm:cxn modelId="{097D8F77-1B0E-40A7-87A8-65758FE8C0C6}" type="presParOf" srcId="{51080E87-3D76-4B1E-AE14-B3EFFDBD2299}" destId="{ED9CDDAD-5C4F-4F5C-B3C1-5D9ED3F79335}" srcOrd="1" destOrd="0" presId="urn:microsoft.com/office/officeart/2005/8/layout/pyramid1"/>
    <dgm:cxn modelId="{CB0B277D-C3A0-4C50-82F7-F9D1184EBB31}" type="presParOf" srcId="{0359CD95-EFA7-4D3C-B64D-4B79AC3FD17A}" destId="{5C981BB1-F8CF-4ED8-810A-07BA19ABA978}" srcOrd="4" destOrd="0" presId="urn:microsoft.com/office/officeart/2005/8/layout/pyramid1"/>
    <dgm:cxn modelId="{E4130F53-040D-4B14-85EE-119AC7D76960}" type="presParOf" srcId="{5C981BB1-F8CF-4ED8-810A-07BA19ABA978}" destId="{DF00CEAC-0927-43AD-BDFA-A2142C566A35}" srcOrd="0" destOrd="0" presId="urn:microsoft.com/office/officeart/2005/8/layout/pyramid1"/>
    <dgm:cxn modelId="{78D935AF-1011-4D8A-B367-930B12DB52FF}" type="presParOf" srcId="{5C981BB1-F8CF-4ED8-810A-07BA19ABA978}" destId="{B2758294-9E1C-4EE6-A577-DAFB054D8F1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3C501F-5AB0-4DBF-A7AD-504E955F1FF0}"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en-ZW"/>
        </a:p>
      </dgm:t>
    </dgm:pt>
    <dgm:pt modelId="{85DFE081-6043-46D8-AFBE-640C2B8FC47E}">
      <dgm:prSet phldrT="[Text]"/>
      <dgm:spPr/>
      <dgm:t>
        <a:bodyPr/>
        <a:lstStyle/>
        <a:p>
          <a:r>
            <a:rPr lang="en-US" b="1" dirty="0"/>
            <a:t>Women’s rights  </a:t>
          </a:r>
          <a:r>
            <a:rPr lang="en-US" dirty="0"/>
            <a:t>-Research and pedagogical perspectives on women’s inclusion in governance structures at all levels, creating mechanisms for active  participation and gendered and de-gendered roles – using the women’s law/gendered law analytical model</a:t>
          </a:r>
          <a:endParaRPr lang="en-ZW" dirty="0"/>
        </a:p>
      </dgm:t>
    </dgm:pt>
    <dgm:pt modelId="{A1D75A1A-0B50-4125-8255-898EB12B737E}" type="parTrans" cxnId="{04E80F03-6E0A-4A5D-9139-883C47228DBC}">
      <dgm:prSet/>
      <dgm:spPr/>
      <dgm:t>
        <a:bodyPr/>
        <a:lstStyle/>
        <a:p>
          <a:endParaRPr lang="en-ZW"/>
        </a:p>
      </dgm:t>
    </dgm:pt>
    <dgm:pt modelId="{CB43FC48-658C-4780-A721-0DE0BA505E63}" type="sibTrans" cxnId="{04E80F03-6E0A-4A5D-9139-883C47228DBC}">
      <dgm:prSet/>
      <dgm:spPr/>
      <dgm:t>
        <a:bodyPr/>
        <a:lstStyle/>
        <a:p>
          <a:endParaRPr lang="en-ZW"/>
        </a:p>
      </dgm:t>
    </dgm:pt>
    <dgm:pt modelId="{90241225-9A6D-495D-A27D-8058653534C3}">
      <dgm:prSet phldrT="[Text]"/>
      <dgm:spPr/>
      <dgm:t>
        <a:bodyPr/>
        <a:lstStyle/>
        <a:p>
          <a:r>
            <a:rPr lang="en-US" b="1" dirty="0"/>
            <a:t>Children’s rights</a:t>
          </a:r>
          <a:r>
            <a:rPr lang="en-US" dirty="0"/>
            <a:t>, frameworks for involvement, recognition, development, future interests of children in biodiversity, management, protection of the environment, the child as the mother/father of the adult. </a:t>
          </a:r>
          <a:endParaRPr lang="en-ZW" dirty="0"/>
        </a:p>
      </dgm:t>
    </dgm:pt>
    <dgm:pt modelId="{79D4582D-C640-4652-93B9-9B61E428B4F3}" type="parTrans" cxnId="{BEFC5D81-B47E-4C00-9BB3-498EEAA5DBD0}">
      <dgm:prSet/>
      <dgm:spPr/>
      <dgm:t>
        <a:bodyPr/>
        <a:lstStyle/>
        <a:p>
          <a:endParaRPr lang="en-ZW"/>
        </a:p>
      </dgm:t>
    </dgm:pt>
    <dgm:pt modelId="{1583A15A-B804-425D-9199-2C47FC6EAF3D}" type="sibTrans" cxnId="{BEFC5D81-B47E-4C00-9BB3-498EEAA5DBD0}">
      <dgm:prSet/>
      <dgm:spPr/>
      <dgm:t>
        <a:bodyPr/>
        <a:lstStyle/>
        <a:p>
          <a:endParaRPr lang="en-ZW"/>
        </a:p>
      </dgm:t>
    </dgm:pt>
    <dgm:pt modelId="{79A2D552-B8CF-430F-8E56-4F11C42CBF14}">
      <dgm:prSet/>
      <dgm:spPr/>
      <dgm:t>
        <a:bodyPr/>
        <a:lstStyle/>
        <a:p>
          <a:r>
            <a:rPr lang="en-US" b="1" dirty="0"/>
            <a:t>Natures’ rights in all their diversities</a:t>
          </a:r>
          <a:r>
            <a:rPr lang="en-US" dirty="0"/>
            <a:t>, recognizing, evolving rights, law and policy based development of structures and structural implications of past, current and future environmental governance paradigms and the integration of natures’ rights into environmental governance.</a:t>
          </a:r>
          <a:endParaRPr lang="en-ZW" dirty="0"/>
        </a:p>
      </dgm:t>
    </dgm:pt>
    <dgm:pt modelId="{2338A9DD-BD97-4668-8038-E6D02850F275}" type="parTrans" cxnId="{DC8F49E9-5237-40B8-BE27-355937B645AF}">
      <dgm:prSet/>
      <dgm:spPr/>
      <dgm:t>
        <a:bodyPr/>
        <a:lstStyle/>
        <a:p>
          <a:endParaRPr lang="en-ZW"/>
        </a:p>
      </dgm:t>
    </dgm:pt>
    <dgm:pt modelId="{C8D7299E-6978-4BC8-9BD9-F7C26783D124}" type="sibTrans" cxnId="{DC8F49E9-5237-40B8-BE27-355937B645AF}">
      <dgm:prSet/>
      <dgm:spPr/>
      <dgm:t>
        <a:bodyPr/>
        <a:lstStyle/>
        <a:p>
          <a:endParaRPr lang="en-ZW"/>
        </a:p>
      </dgm:t>
    </dgm:pt>
    <dgm:pt modelId="{AEEC7D9B-AA3D-4DD8-968B-DE104E295818}">
      <dgm:prSet/>
      <dgm:spPr/>
      <dgm:t>
        <a:bodyPr/>
        <a:lstStyle/>
        <a:p>
          <a:r>
            <a:rPr lang="en-US" b="1" dirty="0"/>
            <a:t>A gendered and nature inclusive perspective, </a:t>
          </a:r>
          <a:r>
            <a:rPr lang="en-US" dirty="0"/>
            <a:t>which considers human involvement, and the implications of how that involvement and the ideological tenets underlying potential interventions need to be addressed in all the courses, constant exploration and innovation is required through out the programme</a:t>
          </a:r>
          <a:endParaRPr lang="en-ZW" dirty="0"/>
        </a:p>
      </dgm:t>
    </dgm:pt>
    <dgm:pt modelId="{AA325864-FCA2-4D17-852C-EA3274A2CA1C}" type="parTrans" cxnId="{31F30FFA-B1B1-4960-AB6E-284EB1CC658E}">
      <dgm:prSet/>
      <dgm:spPr/>
      <dgm:t>
        <a:bodyPr/>
        <a:lstStyle/>
        <a:p>
          <a:endParaRPr lang="en-ZW"/>
        </a:p>
      </dgm:t>
    </dgm:pt>
    <dgm:pt modelId="{BE605D26-464B-44B0-9C43-8DC2F95EFEBA}" type="sibTrans" cxnId="{31F30FFA-B1B1-4960-AB6E-284EB1CC658E}">
      <dgm:prSet/>
      <dgm:spPr/>
      <dgm:t>
        <a:bodyPr/>
        <a:lstStyle/>
        <a:p>
          <a:endParaRPr lang="en-ZW"/>
        </a:p>
      </dgm:t>
    </dgm:pt>
    <dgm:pt modelId="{128019BA-21B9-47E9-8804-E04D71A23A91}">
      <dgm:prSet custT="1"/>
      <dgm:spPr/>
      <dgm:t>
        <a:bodyPr/>
        <a:lstStyle/>
        <a:p>
          <a:r>
            <a:rPr lang="en-US" sz="1400" dirty="0"/>
            <a:t>All courses will need adaptations to the basic methodological approaches as research and innovation in approaching environmental governance paradigms have to be constantly evolved through the programme, candidates’ research, academics’ work and publishing.</a:t>
          </a:r>
          <a:endParaRPr lang="en-ZW" sz="1400" dirty="0"/>
        </a:p>
      </dgm:t>
    </dgm:pt>
    <dgm:pt modelId="{D77340AE-6666-4DC0-A7C0-982F3F098BC6}" type="parTrans" cxnId="{72B53A37-0742-4687-BE33-91FCF38069C2}">
      <dgm:prSet/>
      <dgm:spPr/>
      <dgm:t>
        <a:bodyPr/>
        <a:lstStyle/>
        <a:p>
          <a:endParaRPr lang="en-ZW"/>
        </a:p>
      </dgm:t>
    </dgm:pt>
    <dgm:pt modelId="{7783BD6A-395C-4967-87F0-A8B6A9F8E0DF}" type="sibTrans" cxnId="{72B53A37-0742-4687-BE33-91FCF38069C2}">
      <dgm:prSet/>
      <dgm:spPr/>
      <dgm:t>
        <a:bodyPr/>
        <a:lstStyle/>
        <a:p>
          <a:endParaRPr lang="en-ZW"/>
        </a:p>
      </dgm:t>
    </dgm:pt>
    <dgm:pt modelId="{E9D78219-E8AB-4A2E-B67F-FC6B2C78FA68}">
      <dgm:prSet phldrT="[Text]" custT="1"/>
      <dgm:spPr/>
      <dgm:t>
        <a:bodyPr/>
        <a:lstStyle/>
        <a:p>
          <a:r>
            <a:rPr lang="en-US" sz="1400" dirty="0"/>
            <a:t>Environmental Governance Rights, Laws and Policies Interrogated,  reformed, applied, from a transdisciplinary, trans-implementation, biodiversity, global inclusion approach</a:t>
          </a:r>
          <a:endParaRPr lang="en-ZW" sz="1400" dirty="0"/>
        </a:p>
      </dgm:t>
    </dgm:pt>
    <dgm:pt modelId="{BB1F324A-03B9-4CEA-9B22-D25D693D499C}" type="sibTrans" cxnId="{07ABDEA8-953D-47BD-A077-8E2F8EA6CC27}">
      <dgm:prSet/>
      <dgm:spPr/>
      <dgm:t>
        <a:bodyPr/>
        <a:lstStyle/>
        <a:p>
          <a:endParaRPr lang="en-ZW"/>
        </a:p>
      </dgm:t>
    </dgm:pt>
    <dgm:pt modelId="{2B28DCA7-D5E8-438A-A388-E06682576138}" type="parTrans" cxnId="{07ABDEA8-953D-47BD-A077-8E2F8EA6CC27}">
      <dgm:prSet/>
      <dgm:spPr/>
      <dgm:t>
        <a:bodyPr/>
        <a:lstStyle/>
        <a:p>
          <a:endParaRPr lang="en-ZW"/>
        </a:p>
      </dgm:t>
    </dgm:pt>
    <dgm:pt modelId="{2FD7DB77-5BC0-45EB-91F0-9411A8BC45EE}" type="pres">
      <dgm:prSet presAssocID="{A03C501F-5AB0-4DBF-A7AD-504E955F1FF0}" presName="Name0" presStyleCnt="0">
        <dgm:presLayoutVars>
          <dgm:chMax val="7"/>
          <dgm:chPref val="7"/>
          <dgm:dir/>
        </dgm:presLayoutVars>
      </dgm:prSet>
      <dgm:spPr/>
    </dgm:pt>
    <dgm:pt modelId="{90D002A0-ACEA-46D3-B877-19862016F35D}" type="pres">
      <dgm:prSet presAssocID="{A03C501F-5AB0-4DBF-A7AD-504E955F1FF0}" presName="Name1" presStyleCnt="0"/>
      <dgm:spPr/>
    </dgm:pt>
    <dgm:pt modelId="{0D19EDDB-2FC3-46DC-BC59-99D503FC37C9}" type="pres">
      <dgm:prSet presAssocID="{A03C501F-5AB0-4DBF-A7AD-504E955F1FF0}" presName="cycle" presStyleCnt="0"/>
      <dgm:spPr/>
    </dgm:pt>
    <dgm:pt modelId="{34CA204F-DDED-4BA7-8743-F613DCBBF409}" type="pres">
      <dgm:prSet presAssocID="{A03C501F-5AB0-4DBF-A7AD-504E955F1FF0}" presName="srcNode" presStyleLbl="node1" presStyleIdx="0" presStyleCnt="6"/>
      <dgm:spPr/>
    </dgm:pt>
    <dgm:pt modelId="{82E467AB-15C5-4F45-B655-D6D6B20CCC5D}" type="pres">
      <dgm:prSet presAssocID="{A03C501F-5AB0-4DBF-A7AD-504E955F1FF0}" presName="conn" presStyleLbl="parChTrans1D2" presStyleIdx="0" presStyleCnt="1"/>
      <dgm:spPr/>
    </dgm:pt>
    <dgm:pt modelId="{2CBDA3A1-9977-4610-B372-D8D42BBDD492}" type="pres">
      <dgm:prSet presAssocID="{A03C501F-5AB0-4DBF-A7AD-504E955F1FF0}" presName="extraNode" presStyleLbl="node1" presStyleIdx="0" presStyleCnt="6"/>
      <dgm:spPr/>
    </dgm:pt>
    <dgm:pt modelId="{C731DDC5-349F-4174-ACFA-18CA3E6891BD}" type="pres">
      <dgm:prSet presAssocID="{A03C501F-5AB0-4DBF-A7AD-504E955F1FF0}" presName="dstNode" presStyleLbl="node1" presStyleIdx="0" presStyleCnt="6"/>
      <dgm:spPr/>
    </dgm:pt>
    <dgm:pt modelId="{D15F072C-B25B-47BA-B7E4-3AC584118615}" type="pres">
      <dgm:prSet presAssocID="{E9D78219-E8AB-4A2E-B67F-FC6B2C78FA68}" presName="text_1" presStyleLbl="node1" presStyleIdx="0" presStyleCnt="6" custScaleY="166584">
        <dgm:presLayoutVars>
          <dgm:bulletEnabled val="1"/>
        </dgm:presLayoutVars>
      </dgm:prSet>
      <dgm:spPr/>
    </dgm:pt>
    <dgm:pt modelId="{FF5A0FBA-07DD-4F1D-8244-126530640E8E}" type="pres">
      <dgm:prSet presAssocID="{E9D78219-E8AB-4A2E-B67F-FC6B2C78FA68}" presName="accent_1" presStyleCnt="0"/>
      <dgm:spPr/>
    </dgm:pt>
    <dgm:pt modelId="{F29180B5-629B-4170-A2AA-FAB0ABEECBBC}" type="pres">
      <dgm:prSet presAssocID="{E9D78219-E8AB-4A2E-B67F-FC6B2C78FA68}" presName="accentRepeatNode" presStyleLbl="solidFgAcc1" presStyleIdx="0" presStyleCnt="6"/>
      <dgm:spPr/>
    </dgm:pt>
    <dgm:pt modelId="{34C671AD-936C-403A-9B5A-E0FD0B2D95CB}" type="pres">
      <dgm:prSet presAssocID="{85DFE081-6043-46D8-AFBE-640C2B8FC47E}" presName="text_2" presStyleLbl="node1" presStyleIdx="1" presStyleCnt="6">
        <dgm:presLayoutVars>
          <dgm:bulletEnabled val="1"/>
        </dgm:presLayoutVars>
      </dgm:prSet>
      <dgm:spPr/>
    </dgm:pt>
    <dgm:pt modelId="{947C351E-96F9-4787-AFB2-939C6108395A}" type="pres">
      <dgm:prSet presAssocID="{85DFE081-6043-46D8-AFBE-640C2B8FC47E}" presName="accent_2" presStyleCnt="0"/>
      <dgm:spPr/>
    </dgm:pt>
    <dgm:pt modelId="{A93362B6-0EA8-4637-9CA1-BE6043053164}" type="pres">
      <dgm:prSet presAssocID="{85DFE081-6043-46D8-AFBE-640C2B8FC47E}" presName="accentRepeatNode" presStyleLbl="solidFgAcc1" presStyleIdx="1" presStyleCnt="6" custLinFactNeighborY="4434"/>
      <dgm:spPr/>
    </dgm:pt>
    <dgm:pt modelId="{AE6B9D81-930C-4BE1-82EF-66C734A31174}" type="pres">
      <dgm:prSet presAssocID="{90241225-9A6D-495D-A27D-8058653534C3}" presName="text_3" presStyleLbl="node1" presStyleIdx="2" presStyleCnt="6">
        <dgm:presLayoutVars>
          <dgm:bulletEnabled val="1"/>
        </dgm:presLayoutVars>
      </dgm:prSet>
      <dgm:spPr/>
    </dgm:pt>
    <dgm:pt modelId="{882F58F5-0052-4550-9E53-08321E9C6ED6}" type="pres">
      <dgm:prSet presAssocID="{90241225-9A6D-495D-A27D-8058653534C3}" presName="accent_3" presStyleCnt="0"/>
      <dgm:spPr/>
    </dgm:pt>
    <dgm:pt modelId="{6E148D56-9E85-4F21-B62C-54F91D639EC2}" type="pres">
      <dgm:prSet presAssocID="{90241225-9A6D-495D-A27D-8058653534C3}" presName="accentRepeatNode" presStyleLbl="solidFgAcc1" presStyleIdx="2" presStyleCnt="6"/>
      <dgm:spPr/>
    </dgm:pt>
    <dgm:pt modelId="{BA3FCA54-C8DF-4E05-9067-0599283AA813}" type="pres">
      <dgm:prSet presAssocID="{79A2D552-B8CF-430F-8E56-4F11C42CBF14}" presName="text_4" presStyleLbl="node1" presStyleIdx="3" presStyleCnt="6">
        <dgm:presLayoutVars>
          <dgm:bulletEnabled val="1"/>
        </dgm:presLayoutVars>
      </dgm:prSet>
      <dgm:spPr/>
    </dgm:pt>
    <dgm:pt modelId="{533EAE18-14F8-4E77-9508-D7E959825E54}" type="pres">
      <dgm:prSet presAssocID="{79A2D552-B8CF-430F-8E56-4F11C42CBF14}" presName="accent_4" presStyleCnt="0"/>
      <dgm:spPr/>
    </dgm:pt>
    <dgm:pt modelId="{9231280B-1255-46F6-A77C-EBF1F7FB2FC0}" type="pres">
      <dgm:prSet presAssocID="{79A2D552-B8CF-430F-8E56-4F11C42CBF14}" presName="accentRepeatNode" presStyleLbl="solidFgAcc1" presStyleIdx="3" presStyleCnt="6"/>
      <dgm:spPr/>
    </dgm:pt>
    <dgm:pt modelId="{B7C1182F-5C6C-467E-B909-5E16AB3761FC}" type="pres">
      <dgm:prSet presAssocID="{AEEC7D9B-AA3D-4DD8-968B-DE104E295818}" presName="text_5" presStyleLbl="node1" presStyleIdx="4" presStyleCnt="6">
        <dgm:presLayoutVars>
          <dgm:bulletEnabled val="1"/>
        </dgm:presLayoutVars>
      </dgm:prSet>
      <dgm:spPr/>
    </dgm:pt>
    <dgm:pt modelId="{BB9EB429-DE35-4E28-BAE8-E5F1959890A8}" type="pres">
      <dgm:prSet presAssocID="{AEEC7D9B-AA3D-4DD8-968B-DE104E295818}" presName="accent_5" presStyleCnt="0"/>
      <dgm:spPr/>
    </dgm:pt>
    <dgm:pt modelId="{74FC9779-57AC-4939-B0BA-C0AA8F0EC5D4}" type="pres">
      <dgm:prSet presAssocID="{AEEC7D9B-AA3D-4DD8-968B-DE104E295818}" presName="accentRepeatNode" presStyleLbl="solidFgAcc1" presStyleIdx="4" presStyleCnt="6"/>
      <dgm:spPr/>
    </dgm:pt>
    <dgm:pt modelId="{44E37E4F-83C5-435B-BC1A-5158E56A4E24}" type="pres">
      <dgm:prSet presAssocID="{128019BA-21B9-47E9-8804-E04D71A23A91}" presName="text_6" presStyleLbl="node1" presStyleIdx="5" presStyleCnt="6" custScaleY="131601">
        <dgm:presLayoutVars>
          <dgm:bulletEnabled val="1"/>
        </dgm:presLayoutVars>
      </dgm:prSet>
      <dgm:spPr/>
    </dgm:pt>
    <dgm:pt modelId="{299A539F-51DE-4E67-869B-6F93674052DB}" type="pres">
      <dgm:prSet presAssocID="{128019BA-21B9-47E9-8804-E04D71A23A91}" presName="accent_6" presStyleCnt="0"/>
      <dgm:spPr/>
    </dgm:pt>
    <dgm:pt modelId="{A9DC8B64-D9B1-4A89-A12F-5D2C5548EF1E}" type="pres">
      <dgm:prSet presAssocID="{128019BA-21B9-47E9-8804-E04D71A23A91}" presName="accentRepeatNode" presStyleLbl="solidFgAcc1" presStyleIdx="5" presStyleCnt="6"/>
      <dgm:spPr/>
    </dgm:pt>
  </dgm:ptLst>
  <dgm:cxnLst>
    <dgm:cxn modelId="{04E80F03-6E0A-4A5D-9139-883C47228DBC}" srcId="{A03C501F-5AB0-4DBF-A7AD-504E955F1FF0}" destId="{85DFE081-6043-46D8-AFBE-640C2B8FC47E}" srcOrd="1" destOrd="0" parTransId="{A1D75A1A-0B50-4125-8255-898EB12B737E}" sibTransId="{CB43FC48-658C-4780-A721-0DE0BA505E63}"/>
    <dgm:cxn modelId="{3CD87D1C-6742-46C9-B25E-4EE0655B0932}" type="presOf" srcId="{90241225-9A6D-495D-A27D-8058653534C3}" destId="{AE6B9D81-930C-4BE1-82EF-66C734A31174}" srcOrd="0" destOrd="0" presId="urn:microsoft.com/office/officeart/2008/layout/VerticalCurvedList"/>
    <dgm:cxn modelId="{72B53A37-0742-4687-BE33-91FCF38069C2}" srcId="{A03C501F-5AB0-4DBF-A7AD-504E955F1FF0}" destId="{128019BA-21B9-47E9-8804-E04D71A23A91}" srcOrd="5" destOrd="0" parTransId="{D77340AE-6666-4DC0-A7C0-982F3F098BC6}" sibTransId="{7783BD6A-395C-4967-87F0-A8B6A9F8E0DF}"/>
    <dgm:cxn modelId="{F82A926C-42FC-4CEA-8830-D1559C65C1DB}" type="presOf" srcId="{79A2D552-B8CF-430F-8E56-4F11C42CBF14}" destId="{BA3FCA54-C8DF-4E05-9067-0599283AA813}" srcOrd="0" destOrd="0" presId="urn:microsoft.com/office/officeart/2008/layout/VerticalCurvedList"/>
    <dgm:cxn modelId="{B73DB654-6D48-4F81-A2BF-DA6EC846BF76}" type="presOf" srcId="{85DFE081-6043-46D8-AFBE-640C2B8FC47E}" destId="{34C671AD-936C-403A-9B5A-E0FD0B2D95CB}" srcOrd="0" destOrd="0" presId="urn:microsoft.com/office/officeart/2008/layout/VerticalCurvedList"/>
    <dgm:cxn modelId="{88F90676-4AF2-4599-ABD1-DDB433235872}" type="presOf" srcId="{AEEC7D9B-AA3D-4DD8-968B-DE104E295818}" destId="{B7C1182F-5C6C-467E-B909-5E16AB3761FC}" srcOrd="0" destOrd="0" presId="urn:microsoft.com/office/officeart/2008/layout/VerticalCurvedList"/>
    <dgm:cxn modelId="{BEFC5D81-B47E-4C00-9BB3-498EEAA5DBD0}" srcId="{A03C501F-5AB0-4DBF-A7AD-504E955F1FF0}" destId="{90241225-9A6D-495D-A27D-8058653534C3}" srcOrd="2" destOrd="0" parTransId="{79D4582D-C640-4652-93B9-9B61E428B4F3}" sibTransId="{1583A15A-B804-425D-9199-2C47FC6EAF3D}"/>
    <dgm:cxn modelId="{11291F92-DE52-4724-836B-28FFC157FF8E}" type="presOf" srcId="{E9D78219-E8AB-4A2E-B67F-FC6B2C78FA68}" destId="{D15F072C-B25B-47BA-B7E4-3AC584118615}" srcOrd="0" destOrd="0" presId="urn:microsoft.com/office/officeart/2008/layout/VerticalCurvedList"/>
    <dgm:cxn modelId="{C0F4529A-092B-4101-8F9E-7567F38AF2A9}" type="presOf" srcId="{BB1F324A-03B9-4CEA-9B22-D25D693D499C}" destId="{82E467AB-15C5-4F45-B655-D6D6B20CCC5D}" srcOrd="0" destOrd="0" presId="urn:microsoft.com/office/officeart/2008/layout/VerticalCurvedList"/>
    <dgm:cxn modelId="{9B3B95A8-6DC8-4141-B7A5-8981819D308B}" type="presOf" srcId="{128019BA-21B9-47E9-8804-E04D71A23A91}" destId="{44E37E4F-83C5-435B-BC1A-5158E56A4E24}" srcOrd="0" destOrd="0" presId="urn:microsoft.com/office/officeart/2008/layout/VerticalCurvedList"/>
    <dgm:cxn modelId="{07ABDEA8-953D-47BD-A077-8E2F8EA6CC27}" srcId="{A03C501F-5AB0-4DBF-A7AD-504E955F1FF0}" destId="{E9D78219-E8AB-4A2E-B67F-FC6B2C78FA68}" srcOrd="0" destOrd="0" parTransId="{2B28DCA7-D5E8-438A-A388-E06682576138}" sibTransId="{BB1F324A-03B9-4CEA-9B22-D25D693D499C}"/>
    <dgm:cxn modelId="{66925FD0-29EA-40E2-A3B3-328FAD34A7EA}" type="presOf" srcId="{A03C501F-5AB0-4DBF-A7AD-504E955F1FF0}" destId="{2FD7DB77-5BC0-45EB-91F0-9411A8BC45EE}" srcOrd="0" destOrd="0" presId="urn:microsoft.com/office/officeart/2008/layout/VerticalCurvedList"/>
    <dgm:cxn modelId="{DC8F49E9-5237-40B8-BE27-355937B645AF}" srcId="{A03C501F-5AB0-4DBF-A7AD-504E955F1FF0}" destId="{79A2D552-B8CF-430F-8E56-4F11C42CBF14}" srcOrd="3" destOrd="0" parTransId="{2338A9DD-BD97-4668-8038-E6D02850F275}" sibTransId="{C8D7299E-6978-4BC8-9BD9-F7C26783D124}"/>
    <dgm:cxn modelId="{31F30FFA-B1B1-4960-AB6E-284EB1CC658E}" srcId="{A03C501F-5AB0-4DBF-A7AD-504E955F1FF0}" destId="{AEEC7D9B-AA3D-4DD8-968B-DE104E295818}" srcOrd="4" destOrd="0" parTransId="{AA325864-FCA2-4D17-852C-EA3274A2CA1C}" sibTransId="{BE605D26-464B-44B0-9C43-8DC2F95EFEBA}"/>
    <dgm:cxn modelId="{8483FAEB-F021-4D81-8CE8-9AC5553B8AA1}" type="presParOf" srcId="{2FD7DB77-5BC0-45EB-91F0-9411A8BC45EE}" destId="{90D002A0-ACEA-46D3-B877-19862016F35D}" srcOrd="0" destOrd="0" presId="urn:microsoft.com/office/officeart/2008/layout/VerticalCurvedList"/>
    <dgm:cxn modelId="{2E4F8E63-A134-408F-8C7A-9FB4D57294FE}" type="presParOf" srcId="{90D002A0-ACEA-46D3-B877-19862016F35D}" destId="{0D19EDDB-2FC3-46DC-BC59-99D503FC37C9}" srcOrd="0" destOrd="0" presId="urn:microsoft.com/office/officeart/2008/layout/VerticalCurvedList"/>
    <dgm:cxn modelId="{DA3D2D27-1CCA-4846-BF32-265BDD1B46FB}" type="presParOf" srcId="{0D19EDDB-2FC3-46DC-BC59-99D503FC37C9}" destId="{34CA204F-DDED-4BA7-8743-F613DCBBF409}" srcOrd="0" destOrd="0" presId="urn:microsoft.com/office/officeart/2008/layout/VerticalCurvedList"/>
    <dgm:cxn modelId="{4B6BBE3D-6F82-42A4-AD06-C842A2AB14A7}" type="presParOf" srcId="{0D19EDDB-2FC3-46DC-BC59-99D503FC37C9}" destId="{82E467AB-15C5-4F45-B655-D6D6B20CCC5D}" srcOrd="1" destOrd="0" presId="urn:microsoft.com/office/officeart/2008/layout/VerticalCurvedList"/>
    <dgm:cxn modelId="{1155376B-7C9F-42F0-B806-84564DE0FAD9}" type="presParOf" srcId="{0D19EDDB-2FC3-46DC-BC59-99D503FC37C9}" destId="{2CBDA3A1-9977-4610-B372-D8D42BBDD492}" srcOrd="2" destOrd="0" presId="urn:microsoft.com/office/officeart/2008/layout/VerticalCurvedList"/>
    <dgm:cxn modelId="{F29B5A28-9DF5-4ED1-9892-F349578E8879}" type="presParOf" srcId="{0D19EDDB-2FC3-46DC-BC59-99D503FC37C9}" destId="{C731DDC5-349F-4174-ACFA-18CA3E6891BD}" srcOrd="3" destOrd="0" presId="urn:microsoft.com/office/officeart/2008/layout/VerticalCurvedList"/>
    <dgm:cxn modelId="{0A30193D-6CE7-4730-81B8-634BA31C2F4A}" type="presParOf" srcId="{90D002A0-ACEA-46D3-B877-19862016F35D}" destId="{D15F072C-B25B-47BA-B7E4-3AC584118615}" srcOrd="1" destOrd="0" presId="urn:microsoft.com/office/officeart/2008/layout/VerticalCurvedList"/>
    <dgm:cxn modelId="{CAD537BD-9BB0-4027-A58C-4C6F36441AF1}" type="presParOf" srcId="{90D002A0-ACEA-46D3-B877-19862016F35D}" destId="{FF5A0FBA-07DD-4F1D-8244-126530640E8E}" srcOrd="2" destOrd="0" presId="urn:microsoft.com/office/officeart/2008/layout/VerticalCurvedList"/>
    <dgm:cxn modelId="{5D0EBE7D-EC52-48CA-BB0C-A5AF44123076}" type="presParOf" srcId="{FF5A0FBA-07DD-4F1D-8244-126530640E8E}" destId="{F29180B5-629B-4170-A2AA-FAB0ABEECBBC}" srcOrd="0" destOrd="0" presId="urn:microsoft.com/office/officeart/2008/layout/VerticalCurvedList"/>
    <dgm:cxn modelId="{1FDF8E88-CF18-4DA6-ACAB-DB9E453A9CDB}" type="presParOf" srcId="{90D002A0-ACEA-46D3-B877-19862016F35D}" destId="{34C671AD-936C-403A-9B5A-E0FD0B2D95CB}" srcOrd="3" destOrd="0" presId="urn:microsoft.com/office/officeart/2008/layout/VerticalCurvedList"/>
    <dgm:cxn modelId="{B4F586E6-8389-4016-97A2-AD620AFB1666}" type="presParOf" srcId="{90D002A0-ACEA-46D3-B877-19862016F35D}" destId="{947C351E-96F9-4787-AFB2-939C6108395A}" srcOrd="4" destOrd="0" presId="urn:microsoft.com/office/officeart/2008/layout/VerticalCurvedList"/>
    <dgm:cxn modelId="{DBC8091E-57C6-4522-A3D1-8F51C4410E11}" type="presParOf" srcId="{947C351E-96F9-4787-AFB2-939C6108395A}" destId="{A93362B6-0EA8-4637-9CA1-BE6043053164}" srcOrd="0" destOrd="0" presId="urn:microsoft.com/office/officeart/2008/layout/VerticalCurvedList"/>
    <dgm:cxn modelId="{0F03A534-48E1-4591-8500-08AE907E3722}" type="presParOf" srcId="{90D002A0-ACEA-46D3-B877-19862016F35D}" destId="{AE6B9D81-930C-4BE1-82EF-66C734A31174}" srcOrd="5" destOrd="0" presId="urn:microsoft.com/office/officeart/2008/layout/VerticalCurvedList"/>
    <dgm:cxn modelId="{33282BD7-CF7B-4FD3-B649-92533909A87F}" type="presParOf" srcId="{90D002A0-ACEA-46D3-B877-19862016F35D}" destId="{882F58F5-0052-4550-9E53-08321E9C6ED6}" srcOrd="6" destOrd="0" presId="urn:microsoft.com/office/officeart/2008/layout/VerticalCurvedList"/>
    <dgm:cxn modelId="{8709F907-2CA3-41F1-83B8-C4F23BF20786}" type="presParOf" srcId="{882F58F5-0052-4550-9E53-08321E9C6ED6}" destId="{6E148D56-9E85-4F21-B62C-54F91D639EC2}" srcOrd="0" destOrd="0" presId="urn:microsoft.com/office/officeart/2008/layout/VerticalCurvedList"/>
    <dgm:cxn modelId="{92BD9015-E1D5-4741-905D-1A045B9DEF67}" type="presParOf" srcId="{90D002A0-ACEA-46D3-B877-19862016F35D}" destId="{BA3FCA54-C8DF-4E05-9067-0599283AA813}" srcOrd="7" destOrd="0" presId="urn:microsoft.com/office/officeart/2008/layout/VerticalCurvedList"/>
    <dgm:cxn modelId="{1F9B2629-F0AC-4165-B7F6-EB8BB2CCD21F}" type="presParOf" srcId="{90D002A0-ACEA-46D3-B877-19862016F35D}" destId="{533EAE18-14F8-4E77-9508-D7E959825E54}" srcOrd="8" destOrd="0" presId="urn:microsoft.com/office/officeart/2008/layout/VerticalCurvedList"/>
    <dgm:cxn modelId="{BD0DD569-5F18-4C85-9CB8-457F354089DB}" type="presParOf" srcId="{533EAE18-14F8-4E77-9508-D7E959825E54}" destId="{9231280B-1255-46F6-A77C-EBF1F7FB2FC0}" srcOrd="0" destOrd="0" presId="urn:microsoft.com/office/officeart/2008/layout/VerticalCurvedList"/>
    <dgm:cxn modelId="{746F0A82-EDDA-4C09-8E3C-EE47086CEDCF}" type="presParOf" srcId="{90D002A0-ACEA-46D3-B877-19862016F35D}" destId="{B7C1182F-5C6C-467E-B909-5E16AB3761FC}" srcOrd="9" destOrd="0" presId="urn:microsoft.com/office/officeart/2008/layout/VerticalCurvedList"/>
    <dgm:cxn modelId="{D60FA669-60B5-46B9-91D4-9FB8F2F41902}" type="presParOf" srcId="{90D002A0-ACEA-46D3-B877-19862016F35D}" destId="{BB9EB429-DE35-4E28-BAE8-E5F1959890A8}" srcOrd="10" destOrd="0" presId="urn:microsoft.com/office/officeart/2008/layout/VerticalCurvedList"/>
    <dgm:cxn modelId="{597D865D-CEA9-4818-BED0-7892E026FFB1}" type="presParOf" srcId="{BB9EB429-DE35-4E28-BAE8-E5F1959890A8}" destId="{74FC9779-57AC-4939-B0BA-C0AA8F0EC5D4}" srcOrd="0" destOrd="0" presId="urn:microsoft.com/office/officeart/2008/layout/VerticalCurvedList"/>
    <dgm:cxn modelId="{B1D0CF8A-D095-428E-B85C-0B3C0F82CDDF}" type="presParOf" srcId="{90D002A0-ACEA-46D3-B877-19862016F35D}" destId="{44E37E4F-83C5-435B-BC1A-5158E56A4E24}" srcOrd="11" destOrd="0" presId="urn:microsoft.com/office/officeart/2008/layout/VerticalCurvedList"/>
    <dgm:cxn modelId="{63F6BBE4-7E85-40CB-8DC1-9EAFA83E1922}" type="presParOf" srcId="{90D002A0-ACEA-46D3-B877-19862016F35D}" destId="{299A539F-51DE-4E67-869B-6F93674052DB}" srcOrd="12" destOrd="0" presId="urn:microsoft.com/office/officeart/2008/layout/VerticalCurvedList"/>
    <dgm:cxn modelId="{5C03827F-899B-46B4-A041-CA4DD0DFF7B1}" type="presParOf" srcId="{299A539F-51DE-4E67-869B-6F93674052DB}" destId="{A9DC8B64-D9B1-4A89-A12F-5D2C5548EF1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F24921-9369-4516-998E-35C0A746454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ZW"/>
        </a:p>
      </dgm:t>
    </dgm:pt>
    <dgm:pt modelId="{914BA591-B920-4DD8-B2A6-CE618DB13449}">
      <dgm:prSet phldrT="[Text]"/>
      <dgm:spPr/>
      <dgm:t>
        <a:bodyPr/>
        <a:lstStyle/>
        <a:p>
          <a:r>
            <a:rPr lang="en-US" dirty="0"/>
            <a:t>Preparing candidates for programme delivery methods, developing research capacities across disciplines and undertaking preliminary ‘adventures’ into grounded research as adapted from the women’s law model </a:t>
          </a:r>
        </a:p>
        <a:p>
          <a:r>
            <a:rPr lang="en-US" dirty="0"/>
            <a:t>Introduction to online learning, research, active engagement and seminar processes – critical to effective participation and remote learning needs.</a:t>
          </a:r>
          <a:endParaRPr lang="en-ZW" dirty="0"/>
        </a:p>
      </dgm:t>
    </dgm:pt>
    <dgm:pt modelId="{8DF3A986-8616-4BD3-8783-F1F2967608F2}" type="parTrans" cxnId="{4FC0D41F-B10D-4BB0-B737-3A32964E42C5}">
      <dgm:prSet/>
      <dgm:spPr/>
      <dgm:t>
        <a:bodyPr/>
        <a:lstStyle/>
        <a:p>
          <a:endParaRPr lang="en-ZW"/>
        </a:p>
      </dgm:t>
    </dgm:pt>
    <dgm:pt modelId="{175F4C50-946A-4096-9824-7B06B4F4B74F}" type="sibTrans" cxnId="{4FC0D41F-B10D-4BB0-B737-3A32964E42C5}">
      <dgm:prSet/>
      <dgm:spPr/>
      <dgm:t>
        <a:bodyPr/>
        <a:lstStyle/>
        <a:p>
          <a:endParaRPr lang="en-ZW"/>
        </a:p>
      </dgm:t>
    </dgm:pt>
    <dgm:pt modelId="{A131C910-DFAD-4486-AD22-367A3A33B861}">
      <dgm:prSet phldrT="[Text]"/>
      <dgm:spPr/>
      <dgm:t>
        <a:bodyPr/>
        <a:lstStyle/>
        <a:p>
          <a:r>
            <a:rPr lang="en-US" dirty="0"/>
            <a:t>Identifying appropriate research and analytical models for transdisciplinary research, that facilitates grounded, multilevel, multi directional research into WCNREG issues, development strategies, reforms and implementation initiatives. </a:t>
          </a:r>
          <a:endParaRPr lang="en-ZW" dirty="0"/>
        </a:p>
      </dgm:t>
    </dgm:pt>
    <dgm:pt modelId="{F562EC3E-5331-40DC-90B4-C76D906BF2BF}" type="parTrans" cxnId="{EFD42ECA-C367-4322-A3F8-C47307D65633}">
      <dgm:prSet/>
      <dgm:spPr/>
      <dgm:t>
        <a:bodyPr/>
        <a:lstStyle/>
        <a:p>
          <a:endParaRPr lang="en-ZW"/>
        </a:p>
      </dgm:t>
    </dgm:pt>
    <dgm:pt modelId="{9C7602A9-8AA8-4AEA-89DE-46B8A927B6FC}" type="sibTrans" cxnId="{EFD42ECA-C367-4322-A3F8-C47307D65633}">
      <dgm:prSet/>
      <dgm:spPr/>
      <dgm:t>
        <a:bodyPr/>
        <a:lstStyle/>
        <a:p>
          <a:endParaRPr lang="en-ZW"/>
        </a:p>
      </dgm:t>
    </dgm:pt>
    <dgm:pt modelId="{65446199-1A1A-48D2-9195-74759AAB0431}">
      <dgm:prSet phldrT="[Text]"/>
      <dgm:spPr/>
      <dgm:t>
        <a:bodyPr/>
        <a:lstStyle/>
        <a:p>
          <a:r>
            <a:rPr lang="en-US" dirty="0"/>
            <a:t>Experiential data exercise – based on ‘women’s law/gendered and sexed law approaches – actively adapted to environmental governance issues, involving women’s, children's and natures’ rights as essential strategic components of governance laws and policies.</a:t>
          </a:r>
          <a:endParaRPr lang="en-ZW" dirty="0"/>
        </a:p>
      </dgm:t>
    </dgm:pt>
    <dgm:pt modelId="{7B6CE11E-0F30-45E1-81C8-0E8398AED6AE}" type="parTrans" cxnId="{CBAE021B-3B27-49EF-85AC-6A605F42719A}">
      <dgm:prSet/>
      <dgm:spPr/>
      <dgm:t>
        <a:bodyPr/>
        <a:lstStyle/>
        <a:p>
          <a:endParaRPr lang="en-ZW"/>
        </a:p>
      </dgm:t>
    </dgm:pt>
    <dgm:pt modelId="{27E12B68-5C73-4D49-865B-66F02DDF95F6}" type="sibTrans" cxnId="{CBAE021B-3B27-49EF-85AC-6A605F42719A}">
      <dgm:prSet/>
      <dgm:spPr/>
      <dgm:t>
        <a:bodyPr/>
        <a:lstStyle/>
        <a:p>
          <a:endParaRPr lang="en-ZW"/>
        </a:p>
      </dgm:t>
    </dgm:pt>
    <dgm:pt modelId="{E0B97A42-0237-4580-A1EC-297FE9BCF1B7}">
      <dgm:prSet phldrT="[Text]"/>
      <dgm:spPr/>
      <dgm:t>
        <a:bodyPr/>
        <a:lstStyle/>
        <a:p>
          <a:r>
            <a:rPr lang="en-US" dirty="0"/>
            <a:t>Designing mini-research project that employs grounded theory – design from assumptions to research questions, from overarching rights to community and the living environment and occupying entities based explorations of realities. Employing the grounded theory approach to constantly review the trajectory and content of  research based on findings and tentative conclusions. </a:t>
          </a:r>
          <a:endParaRPr lang="en-ZW" dirty="0"/>
        </a:p>
      </dgm:t>
    </dgm:pt>
    <dgm:pt modelId="{F64A0E52-3AD3-4F22-9270-D12070C6769C}" type="parTrans" cxnId="{A3865F9C-233F-492A-9529-5093560258FF}">
      <dgm:prSet/>
      <dgm:spPr/>
      <dgm:t>
        <a:bodyPr/>
        <a:lstStyle/>
        <a:p>
          <a:endParaRPr lang="en-ZW"/>
        </a:p>
      </dgm:t>
    </dgm:pt>
    <dgm:pt modelId="{905B4F83-1EFC-4737-9E7E-F23BB4D5C5AF}" type="sibTrans" cxnId="{A3865F9C-233F-492A-9529-5093560258FF}">
      <dgm:prSet/>
      <dgm:spPr/>
      <dgm:t>
        <a:bodyPr/>
        <a:lstStyle/>
        <a:p>
          <a:endParaRPr lang="en-ZW"/>
        </a:p>
      </dgm:t>
    </dgm:pt>
    <dgm:pt modelId="{74585E37-5199-4828-B86C-466E996BB4DC}">
      <dgm:prSet phldrT="[Text]"/>
      <dgm:spPr/>
      <dgm:t>
        <a:bodyPr/>
        <a:lstStyle/>
        <a:p>
          <a:r>
            <a:rPr lang="en-US" dirty="0"/>
            <a:t>Outcomes</a:t>
          </a:r>
        </a:p>
        <a:p>
          <a:r>
            <a:rPr lang="en-US" dirty="0"/>
            <a:t>Development of independent research and learning competencies for individually organized and coherent explorative and critically analytical approaches to WCNREG topics.</a:t>
          </a:r>
        </a:p>
        <a:p>
          <a:r>
            <a:rPr lang="en-US" dirty="0"/>
            <a:t>Capacity to actively participate in, inform and develop innovative approaches to courses undertaken in the programme.</a:t>
          </a:r>
        </a:p>
        <a:p>
          <a:r>
            <a:rPr lang="en-US" dirty="0"/>
            <a:t>   </a:t>
          </a:r>
          <a:endParaRPr lang="en-ZW" dirty="0"/>
        </a:p>
      </dgm:t>
    </dgm:pt>
    <dgm:pt modelId="{307C3A18-C310-4A9D-BF35-C74BFDD187ED}" type="parTrans" cxnId="{501E6E3A-8F56-4BF4-926F-EC663C107271}">
      <dgm:prSet/>
      <dgm:spPr/>
      <dgm:t>
        <a:bodyPr/>
        <a:lstStyle/>
        <a:p>
          <a:endParaRPr lang="en-ZW"/>
        </a:p>
      </dgm:t>
    </dgm:pt>
    <dgm:pt modelId="{03C8FC44-F1F6-4C1D-A71D-38F8425C5498}" type="sibTrans" cxnId="{501E6E3A-8F56-4BF4-926F-EC663C107271}">
      <dgm:prSet/>
      <dgm:spPr/>
      <dgm:t>
        <a:bodyPr/>
        <a:lstStyle/>
        <a:p>
          <a:endParaRPr lang="en-ZW"/>
        </a:p>
      </dgm:t>
    </dgm:pt>
    <dgm:pt modelId="{A8B2E800-9DC3-4E43-B057-CED313DD021E}" type="pres">
      <dgm:prSet presAssocID="{B5F24921-9369-4516-998E-35C0A7464546}" presName="diagram" presStyleCnt="0">
        <dgm:presLayoutVars>
          <dgm:dir/>
          <dgm:resizeHandles val="exact"/>
        </dgm:presLayoutVars>
      </dgm:prSet>
      <dgm:spPr/>
    </dgm:pt>
    <dgm:pt modelId="{1014EC70-F706-423D-B3E3-3527D2CDAB65}" type="pres">
      <dgm:prSet presAssocID="{914BA591-B920-4DD8-B2A6-CE618DB13449}" presName="node" presStyleLbl="node1" presStyleIdx="0" presStyleCnt="5">
        <dgm:presLayoutVars>
          <dgm:bulletEnabled val="1"/>
        </dgm:presLayoutVars>
      </dgm:prSet>
      <dgm:spPr/>
    </dgm:pt>
    <dgm:pt modelId="{BABAA04C-6B6B-4605-8C3F-18D8C892EFC5}" type="pres">
      <dgm:prSet presAssocID="{175F4C50-946A-4096-9824-7B06B4F4B74F}" presName="sibTrans" presStyleCnt="0"/>
      <dgm:spPr/>
    </dgm:pt>
    <dgm:pt modelId="{F9B9547D-D2DC-41AB-A3A7-E1940FE895D8}" type="pres">
      <dgm:prSet presAssocID="{A131C910-DFAD-4486-AD22-367A3A33B861}" presName="node" presStyleLbl="node1" presStyleIdx="1" presStyleCnt="5">
        <dgm:presLayoutVars>
          <dgm:bulletEnabled val="1"/>
        </dgm:presLayoutVars>
      </dgm:prSet>
      <dgm:spPr/>
    </dgm:pt>
    <dgm:pt modelId="{12A3DEB6-F4A0-4A80-AE8D-D9398DE79EB2}" type="pres">
      <dgm:prSet presAssocID="{9C7602A9-8AA8-4AEA-89DE-46B8A927B6FC}" presName="sibTrans" presStyleCnt="0"/>
      <dgm:spPr/>
    </dgm:pt>
    <dgm:pt modelId="{EAC72D10-3E3C-47C4-B19C-0F40382C25AC}" type="pres">
      <dgm:prSet presAssocID="{65446199-1A1A-48D2-9195-74759AAB0431}" presName="node" presStyleLbl="node1" presStyleIdx="2" presStyleCnt="5">
        <dgm:presLayoutVars>
          <dgm:bulletEnabled val="1"/>
        </dgm:presLayoutVars>
      </dgm:prSet>
      <dgm:spPr/>
    </dgm:pt>
    <dgm:pt modelId="{B00F6CF2-0FAA-4C9E-87F6-937C60F3E2D8}" type="pres">
      <dgm:prSet presAssocID="{27E12B68-5C73-4D49-865B-66F02DDF95F6}" presName="sibTrans" presStyleCnt="0"/>
      <dgm:spPr/>
    </dgm:pt>
    <dgm:pt modelId="{58D6743C-7BE7-4876-802C-9119A659B229}" type="pres">
      <dgm:prSet presAssocID="{E0B97A42-0237-4580-A1EC-297FE9BCF1B7}" presName="node" presStyleLbl="node1" presStyleIdx="3" presStyleCnt="5">
        <dgm:presLayoutVars>
          <dgm:bulletEnabled val="1"/>
        </dgm:presLayoutVars>
      </dgm:prSet>
      <dgm:spPr/>
    </dgm:pt>
    <dgm:pt modelId="{F67FF6D8-C0E2-49C8-967D-E6092532454B}" type="pres">
      <dgm:prSet presAssocID="{905B4F83-1EFC-4737-9E7E-F23BB4D5C5AF}" presName="sibTrans" presStyleCnt="0"/>
      <dgm:spPr/>
    </dgm:pt>
    <dgm:pt modelId="{1798883D-9694-452C-840C-6BED0D1DCCEB}" type="pres">
      <dgm:prSet presAssocID="{74585E37-5199-4828-B86C-466E996BB4DC}" presName="node" presStyleLbl="node1" presStyleIdx="4" presStyleCnt="5">
        <dgm:presLayoutVars>
          <dgm:bulletEnabled val="1"/>
        </dgm:presLayoutVars>
      </dgm:prSet>
      <dgm:spPr/>
    </dgm:pt>
  </dgm:ptLst>
  <dgm:cxnLst>
    <dgm:cxn modelId="{8E252E04-E7B3-4FCD-8311-060556DD0FB4}" type="presOf" srcId="{65446199-1A1A-48D2-9195-74759AAB0431}" destId="{EAC72D10-3E3C-47C4-B19C-0F40382C25AC}" srcOrd="0" destOrd="0" presId="urn:microsoft.com/office/officeart/2005/8/layout/default"/>
    <dgm:cxn modelId="{0A5B320D-F274-4878-9D58-FD8A6FEDE0C2}" type="presOf" srcId="{74585E37-5199-4828-B86C-466E996BB4DC}" destId="{1798883D-9694-452C-840C-6BED0D1DCCEB}" srcOrd="0" destOrd="0" presId="urn:microsoft.com/office/officeart/2005/8/layout/default"/>
    <dgm:cxn modelId="{CBAE021B-3B27-49EF-85AC-6A605F42719A}" srcId="{B5F24921-9369-4516-998E-35C0A7464546}" destId="{65446199-1A1A-48D2-9195-74759AAB0431}" srcOrd="2" destOrd="0" parTransId="{7B6CE11E-0F30-45E1-81C8-0E8398AED6AE}" sibTransId="{27E12B68-5C73-4D49-865B-66F02DDF95F6}"/>
    <dgm:cxn modelId="{4FC0D41F-B10D-4BB0-B737-3A32964E42C5}" srcId="{B5F24921-9369-4516-998E-35C0A7464546}" destId="{914BA591-B920-4DD8-B2A6-CE618DB13449}" srcOrd="0" destOrd="0" parTransId="{8DF3A986-8616-4BD3-8783-F1F2967608F2}" sibTransId="{175F4C50-946A-4096-9824-7B06B4F4B74F}"/>
    <dgm:cxn modelId="{0762D435-EF90-4DCB-BF46-2F77163D8404}" type="presOf" srcId="{B5F24921-9369-4516-998E-35C0A7464546}" destId="{A8B2E800-9DC3-4E43-B057-CED313DD021E}" srcOrd="0" destOrd="0" presId="urn:microsoft.com/office/officeart/2005/8/layout/default"/>
    <dgm:cxn modelId="{99918339-19FA-4366-8DB6-7CA7DE230402}" type="presOf" srcId="{E0B97A42-0237-4580-A1EC-297FE9BCF1B7}" destId="{58D6743C-7BE7-4876-802C-9119A659B229}" srcOrd="0" destOrd="0" presId="urn:microsoft.com/office/officeart/2005/8/layout/default"/>
    <dgm:cxn modelId="{501E6E3A-8F56-4BF4-926F-EC663C107271}" srcId="{B5F24921-9369-4516-998E-35C0A7464546}" destId="{74585E37-5199-4828-B86C-466E996BB4DC}" srcOrd="4" destOrd="0" parTransId="{307C3A18-C310-4A9D-BF35-C74BFDD187ED}" sibTransId="{03C8FC44-F1F6-4C1D-A71D-38F8425C5498}"/>
    <dgm:cxn modelId="{98970586-1E81-448D-8DCA-8DA69E13693E}" type="presOf" srcId="{914BA591-B920-4DD8-B2A6-CE618DB13449}" destId="{1014EC70-F706-423D-B3E3-3527D2CDAB65}" srcOrd="0" destOrd="0" presId="urn:microsoft.com/office/officeart/2005/8/layout/default"/>
    <dgm:cxn modelId="{A3865F9C-233F-492A-9529-5093560258FF}" srcId="{B5F24921-9369-4516-998E-35C0A7464546}" destId="{E0B97A42-0237-4580-A1EC-297FE9BCF1B7}" srcOrd="3" destOrd="0" parTransId="{F64A0E52-3AD3-4F22-9270-D12070C6769C}" sibTransId="{905B4F83-1EFC-4737-9E7E-F23BB4D5C5AF}"/>
    <dgm:cxn modelId="{EFD42ECA-C367-4322-A3F8-C47307D65633}" srcId="{B5F24921-9369-4516-998E-35C0A7464546}" destId="{A131C910-DFAD-4486-AD22-367A3A33B861}" srcOrd="1" destOrd="0" parTransId="{F562EC3E-5331-40DC-90B4-C76D906BF2BF}" sibTransId="{9C7602A9-8AA8-4AEA-89DE-46B8A927B6FC}"/>
    <dgm:cxn modelId="{42B46BDA-5203-406A-AE89-D814FF777183}" type="presOf" srcId="{A131C910-DFAD-4486-AD22-367A3A33B861}" destId="{F9B9547D-D2DC-41AB-A3A7-E1940FE895D8}" srcOrd="0" destOrd="0" presId="urn:microsoft.com/office/officeart/2005/8/layout/default"/>
    <dgm:cxn modelId="{12C21B96-1EFC-433B-A87A-F5542E018269}" type="presParOf" srcId="{A8B2E800-9DC3-4E43-B057-CED313DD021E}" destId="{1014EC70-F706-423D-B3E3-3527D2CDAB65}" srcOrd="0" destOrd="0" presId="urn:microsoft.com/office/officeart/2005/8/layout/default"/>
    <dgm:cxn modelId="{AD87B84E-118A-44AE-AA62-3A919C7A513C}" type="presParOf" srcId="{A8B2E800-9DC3-4E43-B057-CED313DD021E}" destId="{BABAA04C-6B6B-4605-8C3F-18D8C892EFC5}" srcOrd="1" destOrd="0" presId="urn:microsoft.com/office/officeart/2005/8/layout/default"/>
    <dgm:cxn modelId="{EDE0CB57-39DF-42D2-8426-72AB7B012267}" type="presParOf" srcId="{A8B2E800-9DC3-4E43-B057-CED313DD021E}" destId="{F9B9547D-D2DC-41AB-A3A7-E1940FE895D8}" srcOrd="2" destOrd="0" presId="urn:microsoft.com/office/officeart/2005/8/layout/default"/>
    <dgm:cxn modelId="{10DDD6DA-7B3A-4DF8-99D0-E4293A6A57DD}" type="presParOf" srcId="{A8B2E800-9DC3-4E43-B057-CED313DD021E}" destId="{12A3DEB6-F4A0-4A80-AE8D-D9398DE79EB2}" srcOrd="3" destOrd="0" presId="urn:microsoft.com/office/officeart/2005/8/layout/default"/>
    <dgm:cxn modelId="{D28FB64D-BFE4-4D9B-BA89-CC3EEE39FEDD}" type="presParOf" srcId="{A8B2E800-9DC3-4E43-B057-CED313DD021E}" destId="{EAC72D10-3E3C-47C4-B19C-0F40382C25AC}" srcOrd="4" destOrd="0" presId="urn:microsoft.com/office/officeart/2005/8/layout/default"/>
    <dgm:cxn modelId="{344D7FCE-11D5-4000-BBE1-C77D8AAB9A04}" type="presParOf" srcId="{A8B2E800-9DC3-4E43-B057-CED313DD021E}" destId="{B00F6CF2-0FAA-4C9E-87F6-937C60F3E2D8}" srcOrd="5" destOrd="0" presId="urn:microsoft.com/office/officeart/2005/8/layout/default"/>
    <dgm:cxn modelId="{D3AA0653-5222-4590-9EBC-B8A3E7D94BF9}" type="presParOf" srcId="{A8B2E800-9DC3-4E43-B057-CED313DD021E}" destId="{58D6743C-7BE7-4876-802C-9119A659B229}" srcOrd="6" destOrd="0" presId="urn:microsoft.com/office/officeart/2005/8/layout/default"/>
    <dgm:cxn modelId="{2D3F77D5-818D-42F5-83C8-619B10453B77}" type="presParOf" srcId="{A8B2E800-9DC3-4E43-B057-CED313DD021E}" destId="{F67FF6D8-C0E2-49C8-967D-E6092532454B}" srcOrd="7" destOrd="0" presId="urn:microsoft.com/office/officeart/2005/8/layout/default"/>
    <dgm:cxn modelId="{528C69FE-2D09-4DC7-B827-35B82C8C5D48}" type="presParOf" srcId="{A8B2E800-9DC3-4E43-B057-CED313DD021E}" destId="{1798883D-9694-452C-840C-6BED0D1DCCE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22A710-74BC-461A-BF8D-D3CE385E68FC}"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ZW"/>
        </a:p>
      </dgm:t>
    </dgm:pt>
    <dgm:pt modelId="{C46104C5-B158-46C6-AA09-929897A558F3}">
      <dgm:prSet phldrT="[Text]"/>
      <dgm:spPr/>
      <dgm:t>
        <a:bodyPr/>
        <a:lstStyle/>
        <a:p>
          <a:r>
            <a:rPr lang="en-US" sz="1300" dirty="0"/>
            <a:t>Indigenous knowledge requires recognition, but it is local, needs responsive and is to be distinguished from scientific knowledge with which it is seen to be in competition.</a:t>
          </a:r>
        </a:p>
        <a:p>
          <a:r>
            <a:rPr lang="en-US" sz="1300" dirty="0"/>
            <a:t>Needs to be explored, facilitated and engendered.</a:t>
          </a:r>
          <a:endParaRPr lang="en-ZW" sz="1300" dirty="0"/>
        </a:p>
      </dgm:t>
    </dgm:pt>
    <dgm:pt modelId="{AD4C97AA-79AC-4ACC-8BC8-E9AD3BA44DF7}" type="parTrans" cxnId="{C55EA505-99C3-460B-803D-51708BD26C24}">
      <dgm:prSet/>
      <dgm:spPr/>
      <dgm:t>
        <a:bodyPr/>
        <a:lstStyle/>
        <a:p>
          <a:endParaRPr lang="en-ZW"/>
        </a:p>
      </dgm:t>
    </dgm:pt>
    <dgm:pt modelId="{854209D9-45EF-402C-A8D9-8067A4BF0095}" type="sibTrans" cxnId="{C55EA505-99C3-460B-803D-51708BD26C24}">
      <dgm:prSet/>
      <dgm:spPr/>
      <dgm:t>
        <a:bodyPr/>
        <a:lstStyle/>
        <a:p>
          <a:endParaRPr lang="en-ZW"/>
        </a:p>
      </dgm:t>
    </dgm:pt>
    <dgm:pt modelId="{2F563846-5AD9-47BA-BEB0-99892A7E4DD9}">
      <dgm:prSet phldrT="[Text]" custT="1"/>
      <dgm:spPr/>
      <dgm:t>
        <a:bodyPr/>
        <a:lstStyle/>
        <a:p>
          <a:r>
            <a:rPr lang="en-US" sz="1400" dirty="0"/>
            <a:t>A quite likely research topic, but can be used as an early experiential individual research issue. </a:t>
          </a:r>
          <a:endParaRPr lang="en-ZW" sz="1400" dirty="0"/>
        </a:p>
      </dgm:t>
    </dgm:pt>
    <dgm:pt modelId="{78DCB1F7-D70C-4125-81D5-39AD66E07FB6}" type="parTrans" cxnId="{EC5576A7-4605-41A4-BF6E-1B76BCCB34E4}">
      <dgm:prSet/>
      <dgm:spPr/>
      <dgm:t>
        <a:bodyPr/>
        <a:lstStyle/>
        <a:p>
          <a:endParaRPr lang="en-ZW"/>
        </a:p>
      </dgm:t>
    </dgm:pt>
    <dgm:pt modelId="{F10B9465-5851-4773-9A9F-788190D23FEF}" type="sibTrans" cxnId="{EC5576A7-4605-41A4-BF6E-1B76BCCB34E4}">
      <dgm:prSet/>
      <dgm:spPr/>
      <dgm:t>
        <a:bodyPr/>
        <a:lstStyle/>
        <a:p>
          <a:endParaRPr lang="en-ZW"/>
        </a:p>
      </dgm:t>
    </dgm:pt>
    <dgm:pt modelId="{5A2E453D-95EC-4F51-A77D-27CE478C26E4}">
      <dgm:prSet phldrT="[Text]" phldr="1"/>
      <dgm:spPr/>
      <dgm:t>
        <a:bodyPr/>
        <a:lstStyle/>
        <a:p>
          <a:endParaRPr lang="en-ZW" sz="1000" dirty="0"/>
        </a:p>
      </dgm:t>
    </dgm:pt>
    <dgm:pt modelId="{BEEC0B4D-5D09-49A0-ADC3-945D65810019}" type="parTrans" cxnId="{03AE9768-A48C-4BD6-8D84-51B76B7A2DCF}">
      <dgm:prSet/>
      <dgm:spPr/>
      <dgm:t>
        <a:bodyPr/>
        <a:lstStyle/>
        <a:p>
          <a:endParaRPr lang="en-ZW"/>
        </a:p>
      </dgm:t>
    </dgm:pt>
    <dgm:pt modelId="{D4B1A977-08BD-43FB-A2E6-A977BF27C436}" type="sibTrans" cxnId="{03AE9768-A48C-4BD6-8D84-51B76B7A2DCF}">
      <dgm:prSet/>
      <dgm:spPr/>
      <dgm:t>
        <a:bodyPr/>
        <a:lstStyle/>
        <a:p>
          <a:endParaRPr lang="en-ZW"/>
        </a:p>
      </dgm:t>
    </dgm:pt>
    <dgm:pt modelId="{CCD589AB-C91F-4D6C-9725-8BF9200C5680}">
      <dgm:prSet phldrT="[Text]"/>
      <dgm:spPr/>
      <dgm:t>
        <a:bodyPr/>
        <a:lstStyle/>
        <a:p>
          <a:r>
            <a:rPr lang="en-US" dirty="0"/>
            <a:t>Covers all forms of governance and identification of governance models wherever they are located.</a:t>
          </a:r>
        </a:p>
        <a:p>
          <a:r>
            <a:rPr lang="en-US" dirty="0"/>
            <a:t>Investigating customary and cultural practices that have been historically effective, but may be marginalized or trivialized,  even criminalized and effect informed re-evaluation.</a:t>
          </a:r>
          <a:endParaRPr lang="en-ZW" dirty="0"/>
        </a:p>
      </dgm:t>
    </dgm:pt>
    <dgm:pt modelId="{AA6AFDB4-8897-4050-BF22-E435B12A8D69}" type="parTrans" cxnId="{B833E417-97FE-4EFB-AEB2-D012AF9B85FB}">
      <dgm:prSet/>
      <dgm:spPr/>
      <dgm:t>
        <a:bodyPr/>
        <a:lstStyle/>
        <a:p>
          <a:endParaRPr lang="en-ZW"/>
        </a:p>
      </dgm:t>
    </dgm:pt>
    <dgm:pt modelId="{83E2DA1A-D277-498E-8971-999FFE77ABFC}" type="sibTrans" cxnId="{B833E417-97FE-4EFB-AEB2-D012AF9B85FB}">
      <dgm:prSet/>
      <dgm:spPr/>
      <dgm:t>
        <a:bodyPr/>
        <a:lstStyle/>
        <a:p>
          <a:endParaRPr lang="en-ZW"/>
        </a:p>
      </dgm:t>
    </dgm:pt>
    <dgm:pt modelId="{37248CC7-D613-40A2-82ED-CF856183C793}">
      <dgm:prSet phldrT="[Text]" phldr="1"/>
      <dgm:spPr/>
      <dgm:t>
        <a:bodyPr/>
        <a:lstStyle/>
        <a:p>
          <a:endParaRPr lang="en-ZW"/>
        </a:p>
      </dgm:t>
    </dgm:pt>
    <dgm:pt modelId="{CF7C23A1-2DF0-4893-B5DB-45E4B9B56850}" type="parTrans" cxnId="{64C6F1DB-796D-491E-99A0-219AB4DABBCC}">
      <dgm:prSet/>
      <dgm:spPr/>
      <dgm:t>
        <a:bodyPr/>
        <a:lstStyle/>
        <a:p>
          <a:endParaRPr lang="en-ZW"/>
        </a:p>
      </dgm:t>
    </dgm:pt>
    <dgm:pt modelId="{5FDEE8F7-B376-4F9E-A2BB-1D423523E950}" type="sibTrans" cxnId="{64C6F1DB-796D-491E-99A0-219AB4DABBCC}">
      <dgm:prSet/>
      <dgm:spPr/>
      <dgm:t>
        <a:bodyPr/>
        <a:lstStyle/>
        <a:p>
          <a:endParaRPr lang="en-ZW"/>
        </a:p>
      </dgm:t>
    </dgm:pt>
    <dgm:pt modelId="{42A1CAF8-D6CE-4EA4-A08D-DDE4C68318BA}">
      <dgm:prSet phldrT="[Text]" phldr="1"/>
      <dgm:spPr/>
      <dgm:t>
        <a:bodyPr/>
        <a:lstStyle/>
        <a:p>
          <a:endParaRPr lang="en-ZW"/>
        </a:p>
      </dgm:t>
    </dgm:pt>
    <dgm:pt modelId="{39C4CB37-BD6A-4527-940B-3C32FD763CE9}" type="parTrans" cxnId="{2BCAE71D-889A-4F6D-82F6-F7DB290C587C}">
      <dgm:prSet/>
      <dgm:spPr/>
      <dgm:t>
        <a:bodyPr/>
        <a:lstStyle/>
        <a:p>
          <a:endParaRPr lang="en-ZW"/>
        </a:p>
      </dgm:t>
    </dgm:pt>
    <dgm:pt modelId="{987F4ABE-D81F-4937-BBE5-AA11B8EF7E7A}" type="sibTrans" cxnId="{2BCAE71D-889A-4F6D-82F6-F7DB290C587C}">
      <dgm:prSet/>
      <dgm:spPr/>
      <dgm:t>
        <a:bodyPr/>
        <a:lstStyle/>
        <a:p>
          <a:endParaRPr lang="en-ZW"/>
        </a:p>
      </dgm:t>
    </dgm:pt>
    <dgm:pt modelId="{11153136-25EA-470A-9AF2-0BBDAC7FF4DF}">
      <dgm:prSet phldrT="[Text]"/>
      <dgm:spPr/>
      <dgm:t>
        <a:bodyPr/>
        <a:lstStyle/>
        <a:p>
          <a:r>
            <a:rPr lang="en-US" dirty="0"/>
            <a:t>Harnessing diverse knowledge and management approaches that integrate and value traditional, customary and community based practical and practiced environmental management paradigms.</a:t>
          </a:r>
        </a:p>
        <a:p>
          <a:r>
            <a:rPr lang="en-US" dirty="0"/>
            <a:t>Growing trend</a:t>
          </a:r>
          <a:endParaRPr lang="en-ZW" dirty="0"/>
        </a:p>
      </dgm:t>
    </dgm:pt>
    <dgm:pt modelId="{ED9DC719-0345-42B2-96D6-AFB6F51635A0}" type="parTrans" cxnId="{2C1BFF92-449A-4067-9AC2-21F139B64261}">
      <dgm:prSet/>
      <dgm:spPr/>
      <dgm:t>
        <a:bodyPr/>
        <a:lstStyle/>
        <a:p>
          <a:endParaRPr lang="en-ZW"/>
        </a:p>
      </dgm:t>
    </dgm:pt>
    <dgm:pt modelId="{CAAAAFD7-8270-40CA-8E63-E2A557402839}" type="sibTrans" cxnId="{2C1BFF92-449A-4067-9AC2-21F139B64261}">
      <dgm:prSet/>
      <dgm:spPr/>
      <dgm:t>
        <a:bodyPr/>
        <a:lstStyle/>
        <a:p>
          <a:endParaRPr lang="en-ZW"/>
        </a:p>
      </dgm:t>
    </dgm:pt>
    <dgm:pt modelId="{B38FCD19-9CE8-4FE5-B68F-4BFD29483F11}">
      <dgm:prSet phldrT="[Text]" phldr="1"/>
      <dgm:spPr/>
      <dgm:t>
        <a:bodyPr/>
        <a:lstStyle/>
        <a:p>
          <a:endParaRPr lang="en-ZW"/>
        </a:p>
      </dgm:t>
    </dgm:pt>
    <dgm:pt modelId="{76E552AA-8B55-4F04-9A7E-D653D33F31D9}" type="parTrans" cxnId="{BCDB6A7B-E6AB-4E24-B57B-F02DE5168A79}">
      <dgm:prSet/>
      <dgm:spPr/>
      <dgm:t>
        <a:bodyPr/>
        <a:lstStyle/>
        <a:p>
          <a:endParaRPr lang="en-ZW"/>
        </a:p>
      </dgm:t>
    </dgm:pt>
    <dgm:pt modelId="{5F278281-F6D3-48AB-8C40-C8E4D67FBD95}" type="sibTrans" cxnId="{BCDB6A7B-E6AB-4E24-B57B-F02DE5168A79}">
      <dgm:prSet/>
      <dgm:spPr/>
      <dgm:t>
        <a:bodyPr/>
        <a:lstStyle/>
        <a:p>
          <a:endParaRPr lang="en-ZW"/>
        </a:p>
      </dgm:t>
    </dgm:pt>
    <dgm:pt modelId="{19D1CE77-563F-4585-97A8-19108CDE8687}">
      <dgm:prSet phldrT="[Text]" phldr="1"/>
      <dgm:spPr/>
      <dgm:t>
        <a:bodyPr/>
        <a:lstStyle/>
        <a:p>
          <a:endParaRPr lang="en-ZW"/>
        </a:p>
      </dgm:t>
    </dgm:pt>
    <dgm:pt modelId="{3223A84A-C96A-446B-9663-86951A36DD7D}" type="parTrans" cxnId="{9E9EBC12-30AE-46EC-BD82-5BDC7355EAE5}">
      <dgm:prSet/>
      <dgm:spPr/>
      <dgm:t>
        <a:bodyPr/>
        <a:lstStyle/>
        <a:p>
          <a:endParaRPr lang="en-ZW"/>
        </a:p>
      </dgm:t>
    </dgm:pt>
    <dgm:pt modelId="{7E69A374-D31D-4605-B445-8D5E6BF27610}" type="sibTrans" cxnId="{9E9EBC12-30AE-46EC-BD82-5BDC7355EAE5}">
      <dgm:prSet/>
      <dgm:spPr/>
      <dgm:t>
        <a:bodyPr/>
        <a:lstStyle/>
        <a:p>
          <a:endParaRPr lang="en-ZW"/>
        </a:p>
      </dgm:t>
    </dgm:pt>
    <dgm:pt modelId="{87DA5D1B-37D6-4427-9319-D613447E5D16}">
      <dgm:prSet/>
      <dgm:spPr/>
      <dgm:t>
        <a:bodyPr/>
        <a:lstStyle/>
        <a:p>
          <a:r>
            <a:rPr lang="en-US" dirty="0"/>
            <a:t>Inclusive multi-level environmental governance structures that challenge stereotypical models, decolonize.</a:t>
          </a:r>
        </a:p>
        <a:p>
          <a:r>
            <a:rPr lang="en-US" dirty="0"/>
            <a:t>Justified and rationalized with clear incorporation and inclusion frameworks.</a:t>
          </a:r>
        </a:p>
        <a:p>
          <a:endParaRPr lang="en-US" dirty="0"/>
        </a:p>
        <a:p>
          <a:r>
            <a:rPr lang="en-US" dirty="0"/>
            <a:t>Recognizing innovative approaches.</a:t>
          </a:r>
          <a:endParaRPr lang="en-ZW" dirty="0"/>
        </a:p>
      </dgm:t>
    </dgm:pt>
    <dgm:pt modelId="{E1DF2252-2C16-41CF-91E7-2C64B58AF90C}" type="parTrans" cxnId="{1C7DA02E-31CD-4F59-AA07-A0D0427A358C}">
      <dgm:prSet/>
      <dgm:spPr/>
      <dgm:t>
        <a:bodyPr/>
        <a:lstStyle/>
        <a:p>
          <a:endParaRPr lang="en-ZW"/>
        </a:p>
      </dgm:t>
    </dgm:pt>
    <dgm:pt modelId="{82435A41-7420-471C-BE25-2B5CA200A830}" type="sibTrans" cxnId="{1C7DA02E-31CD-4F59-AA07-A0D0427A358C}">
      <dgm:prSet/>
      <dgm:spPr/>
      <dgm:t>
        <a:bodyPr/>
        <a:lstStyle/>
        <a:p>
          <a:endParaRPr lang="en-ZW"/>
        </a:p>
      </dgm:t>
    </dgm:pt>
    <dgm:pt modelId="{505DF0B7-163D-483F-8971-720BDDBB44FD}" type="pres">
      <dgm:prSet presAssocID="{C522A710-74BC-461A-BF8D-D3CE385E68FC}" presName="Name0" presStyleCnt="0">
        <dgm:presLayoutVars>
          <dgm:dir/>
          <dgm:resizeHandles val="exact"/>
        </dgm:presLayoutVars>
      </dgm:prSet>
      <dgm:spPr/>
    </dgm:pt>
    <dgm:pt modelId="{37FF9805-5B52-4BFE-BC2C-F7837E5E152C}" type="pres">
      <dgm:prSet presAssocID="{C46104C5-B158-46C6-AA09-929897A558F3}" presName="node" presStyleLbl="node1" presStyleIdx="0" presStyleCnt="4" custLinFactNeighborX="19330" custLinFactNeighborY="0">
        <dgm:presLayoutVars>
          <dgm:bulletEnabled val="1"/>
        </dgm:presLayoutVars>
      </dgm:prSet>
      <dgm:spPr/>
    </dgm:pt>
    <dgm:pt modelId="{E9C8A51F-B34F-4254-91F4-5E565C20E60B}" type="pres">
      <dgm:prSet presAssocID="{854209D9-45EF-402C-A8D9-8067A4BF0095}" presName="sibTrans" presStyleCnt="0"/>
      <dgm:spPr/>
    </dgm:pt>
    <dgm:pt modelId="{206E8FD3-8989-44EB-B701-56C0668F16F4}" type="pres">
      <dgm:prSet presAssocID="{CCD589AB-C91F-4D6C-9725-8BF9200C5680}" presName="node" presStyleLbl="node1" presStyleIdx="1" presStyleCnt="4" custLinFactNeighborX="29700" custLinFactNeighborY="11345">
        <dgm:presLayoutVars>
          <dgm:bulletEnabled val="1"/>
        </dgm:presLayoutVars>
      </dgm:prSet>
      <dgm:spPr/>
    </dgm:pt>
    <dgm:pt modelId="{EC8BA55C-C87A-4B75-9030-2655D51A291F}" type="pres">
      <dgm:prSet presAssocID="{83E2DA1A-D277-498E-8971-999FFE77ABFC}" presName="sibTrans" presStyleCnt="0"/>
      <dgm:spPr/>
    </dgm:pt>
    <dgm:pt modelId="{05498A7D-DBF8-4CB0-AE73-907170A16EB2}" type="pres">
      <dgm:prSet presAssocID="{11153136-25EA-470A-9AF2-0BBDAC7FF4DF}" presName="node" presStyleLbl="node1" presStyleIdx="2" presStyleCnt="4" custLinFactNeighborX="-7748" custLinFactNeighborY="11345">
        <dgm:presLayoutVars>
          <dgm:bulletEnabled val="1"/>
        </dgm:presLayoutVars>
      </dgm:prSet>
      <dgm:spPr/>
    </dgm:pt>
    <dgm:pt modelId="{CB9F1DC5-8479-4344-A2B0-F01BB91B03F8}" type="pres">
      <dgm:prSet presAssocID="{CAAAAFD7-8270-40CA-8E63-E2A557402839}" presName="sibTrans" presStyleCnt="0"/>
      <dgm:spPr/>
    </dgm:pt>
    <dgm:pt modelId="{EB72BE83-82FB-4843-8AC6-14DE843DAC87}" type="pres">
      <dgm:prSet presAssocID="{87DA5D1B-37D6-4427-9319-D613447E5D16}" presName="node" presStyleLbl="node1" presStyleIdx="3" presStyleCnt="4">
        <dgm:presLayoutVars>
          <dgm:bulletEnabled val="1"/>
        </dgm:presLayoutVars>
      </dgm:prSet>
      <dgm:spPr/>
    </dgm:pt>
  </dgm:ptLst>
  <dgm:cxnLst>
    <dgm:cxn modelId="{C55EA505-99C3-460B-803D-51708BD26C24}" srcId="{C522A710-74BC-461A-BF8D-D3CE385E68FC}" destId="{C46104C5-B158-46C6-AA09-929897A558F3}" srcOrd="0" destOrd="0" parTransId="{AD4C97AA-79AC-4ACC-8BC8-E9AD3BA44DF7}" sibTransId="{854209D9-45EF-402C-A8D9-8067A4BF0095}"/>
    <dgm:cxn modelId="{2428590A-A001-4CE9-8598-C95EFAB5FE95}" type="presOf" srcId="{5A2E453D-95EC-4F51-A77D-27CE478C26E4}" destId="{37FF9805-5B52-4BFE-BC2C-F7837E5E152C}" srcOrd="0" destOrd="2" presId="urn:microsoft.com/office/officeart/2005/8/layout/hList6"/>
    <dgm:cxn modelId="{EDC4FC0A-2890-44C4-B25F-EC528D46D03C}" type="presOf" srcId="{B38FCD19-9CE8-4FE5-B68F-4BFD29483F11}" destId="{05498A7D-DBF8-4CB0-AE73-907170A16EB2}" srcOrd="0" destOrd="1" presId="urn:microsoft.com/office/officeart/2005/8/layout/hList6"/>
    <dgm:cxn modelId="{9E9EBC12-30AE-46EC-BD82-5BDC7355EAE5}" srcId="{11153136-25EA-470A-9AF2-0BBDAC7FF4DF}" destId="{19D1CE77-563F-4585-97A8-19108CDE8687}" srcOrd="1" destOrd="0" parTransId="{3223A84A-C96A-446B-9663-86951A36DD7D}" sibTransId="{7E69A374-D31D-4605-B445-8D5E6BF27610}"/>
    <dgm:cxn modelId="{B833E417-97FE-4EFB-AEB2-D012AF9B85FB}" srcId="{C522A710-74BC-461A-BF8D-D3CE385E68FC}" destId="{CCD589AB-C91F-4D6C-9725-8BF9200C5680}" srcOrd="1" destOrd="0" parTransId="{AA6AFDB4-8897-4050-BF22-E435B12A8D69}" sibTransId="{83E2DA1A-D277-498E-8971-999FFE77ABFC}"/>
    <dgm:cxn modelId="{53021E1C-ED38-4DB4-9870-F938A5016B15}" type="presOf" srcId="{37248CC7-D613-40A2-82ED-CF856183C793}" destId="{206E8FD3-8989-44EB-B701-56C0668F16F4}" srcOrd="0" destOrd="1" presId="urn:microsoft.com/office/officeart/2005/8/layout/hList6"/>
    <dgm:cxn modelId="{2BCAE71D-889A-4F6D-82F6-F7DB290C587C}" srcId="{CCD589AB-C91F-4D6C-9725-8BF9200C5680}" destId="{42A1CAF8-D6CE-4EA4-A08D-DDE4C68318BA}" srcOrd="1" destOrd="0" parTransId="{39C4CB37-BD6A-4527-940B-3C32FD763CE9}" sibTransId="{987F4ABE-D81F-4937-BBE5-AA11B8EF7E7A}"/>
    <dgm:cxn modelId="{C845E322-C352-4321-BF34-47C90275BBA6}" type="presOf" srcId="{2F563846-5AD9-47BA-BEB0-99892A7E4DD9}" destId="{37FF9805-5B52-4BFE-BC2C-F7837E5E152C}" srcOrd="0" destOrd="1" presId="urn:microsoft.com/office/officeart/2005/8/layout/hList6"/>
    <dgm:cxn modelId="{1C7DA02E-31CD-4F59-AA07-A0D0427A358C}" srcId="{C522A710-74BC-461A-BF8D-D3CE385E68FC}" destId="{87DA5D1B-37D6-4427-9319-D613447E5D16}" srcOrd="3" destOrd="0" parTransId="{E1DF2252-2C16-41CF-91E7-2C64B58AF90C}" sibTransId="{82435A41-7420-471C-BE25-2B5CA200A830}"/>
    <dgm:cxn modelId="{09B3DC37-2C12-4BB5-AB2A-B300E3FF9719}" type="presOf" srcId="{87DA5D1B-37D6-4427-9319-D613447E5D16}" destId="{EB72BE83-82FB-4843-8AC6-14DE843DAC87}" srcOrd="0" destOrd="0" presId="urn:microsoft.com/office/officeart/2005/8/layout/hList6"/>
    <dgm:cxn modelId="{76CFA05C-97F9-402F-9FA8-49C6DC5C0048}" type="presOf" srcId="{C46104C5-B158-46C6-AA09-929897A558F3}" destId="{37FF9805-5B52-4BFE-BC2C-F7837E5E152C}" srcOrd="0" destOrd="0" presId="urn:microsoft.com/office/officeart/2005/8/layout/hList6"/>
    <dgm:cxn modelId="{03AE9768-A48C-4BD6-8D84-51B76B7A2DCF}" srcId="{C46104C5-B158-46C6-AA09-929897A558F3}" destId="{5A2E453D-95EC-4F51-A77D-27CE478C26E4}" srcOrd="1" destOrd="0" parTransId="{BEEC0B4D-5D09-49A0-ADC3-945D65810019}" sibTransId="{D4B1A977-08BD-43FB-A2E6-A977BF27C436}"/>
    <dgm:cxn modelId="{BCDB6A7B-E6AB-4E24-B57B-F02DE5168A79}" srcId="{11153136-25EA-470A-9AF2-0BBDAC7FF4DF}" destId="{B38FCD19-9CE8-4FE5-B68F-4BFD29483F11}" srcOrd="0" destOrd="0" parTransId="{76E552AA-8B55-4F04-9A7E-D653D33F31D9}" sibTransId="{5F278281-F6D3-48AB-8C40-C8E4D67FBD95}"/>
    <dgm:cxn modelId="{02C4737F-F271-43F5-A446-0F1FCD82B876}" type="presOf" srcId="{42A1CAF8-D6CE-4EA4-A08D-DDE4C68318BA}" destId="{206E8FD3-8989-44EB-B701-56C0668F16F4}" srcOrd="0" destOrd="2" presId="urn:microsoft.com/office/officeart/2005/8/layout/hList6"/>
    <dgm:cxn modelId="{61CF6786-E97F-4122-B969-71C6B38D9616}" type="presOf" srcId="{19D1CE77-563F-4585-97A8-19108CDE8687}" destId="{05498A7D-DBF8-4CB0-AE73-907170A16EB2}" srcOrd="0" destOrd="2" presId="urn:microsoft.com/office/officeart/2005/8/layout/hList6"/>
    <dgm:cxn modelId="{2C1BFF92-449A-4067-9AC2-21F139B64261}" srcId="{C522A710-74BC-461A-BF8D-D3CE385E68FC}" destId="{11153136-25EA-470A-9AF2-0BBDAC7FF4DF}" srcOrd="2" destOrd="0" parTransId="{ED9DC719-0345-42B2-96D6-AFB6F51635A0}" sibTransId="{CAAAAFD7-8270-40CA-8E63-E2A557402839}"/>
    <dgm:cxn modelId="{FD695793-5DA6-465F-AFC3-038712D48CF3}" type="presOf" srcId="{C522A710-74BC-461A-BF8D-D3CE385E68FC}" destId="{505DF0B7-163D-483F-8971-720BDDBB44FD}" srcOrd="0" destOrd="0" presId="urn:microsoft.com/office/officeart/2005/8/layout/hList6"/>
    <dgm:cxn modelId="{3002FB94-5108-4E81-A415-4170134BEBB5}" type="presOf" srcId="{11153136-25EA-470A-9AF2-0BBDAC7FF4DF}" destId="{05498A7D-DBF8-4CB0-AE73-907170A16EB2}" srcOrd="0" destOrd="0" presId="urn:microsoft.com/office/officeart/2005/8/layout/hList6"/>
    <dgm:cxn modelId="{EC5576A7-4605-41A4-BF6E-1B76BCCB34E4}" srcId="{C46104C5-B158-46C6-AA09-929897A558F3}" destId="{2F563846-5AD9-47BA-BEB0-99892A7E4DD9}" srcOrd="0" destOrd="0" parTransId="{78DCB1F7-D70C-4125-81D5-39AD66E07FB6}" sibTransId="{F10B9465-5851-4773-9A9F-788190D23FEF}"/>
    <dgm:cxn modelId="{9D1095C0-BC56-47E7-BDF2-70A8D291CB37}" type="presOf" srcId="{CCD589AB-C91F-4D6C-9725-8BF9200C5680}" destId="{206E8FD3-8989-44EB-B701-56C0668F16F4}" srcOrd="0" destOrd="0" presId="urn:microsoft.com/office/officeart/2005/8/layout/hList6"/>
    <dgm:cxn modelId="{64C6F1DB-796D-491E-99A0-219AB4DABBCC}" srcId="{CCD589AB-C91F-4D6C-9725-8BF9200C5680}" destId="{37248CC7-D613-40A2-82ED-CF856183C793}" srcOrd="0" destOrd="0" parTransId="{CF7C23A1-2DF0-4893-B5DB-45E4B9B56850}" sibTransId="{5FDEE8F7-B376-4F9E-A2BB-1D423523E950}"/>
    <dgm:cxn modelId="{446BADD4-F23A-4D5C-BABB-7260A9B57E03}" type="presParOf" srcId="{505DF0B7-163D-483F-8971-720BDDBB44FD}" destId="{37FF9805-5B52-4BFE-BC2C-F7837E5E152C}" srcOrd="0" destOrd="0" presId="urn:microsoft.com/office/officeart/2005/8/layout/hList6"/>
    <dgm:cxn modelId="{927F650B-682D-4F31-AFD3-B74D8E7B1FA7}" type="presParOf" srcId="{505DF0B7-163D-483F-8971-720BDDBB44FD}" destId="{E9C8A51F-B34F-4254-91F4-5E565C20E60B}" srcOrd="1" destOrd="0" presId="urn:microsoft.com/office/officeart/2005/8/layout/hList6"/>
    <dgm:cxn modelId="{35E555DC-11A1-484C-B9DC-379B6B7B2B6E}" type="presParOf" srcId="{505DF0B7-163D-483F-8971-720BDDBB44FD}" destId="{206E8FD3-8989-44EB-B701-56C0668F16F4}" srcOrd="2" destOrd="0" presId="urn:microsoft.com/office/officeart/2005/8/layout/hList6"/>
    <dgm:cxn modelId="{0929E59D-B3E6-40DC-B987-122500F620C4}" type="presParOf" srcId="{505DF0B7-163D-483F-8971-720BDDBB44FD}" destId="{EC8BA55C-C87A-4B75-9030-2655D51A291F}" srcOrd="3" destOrd="0" presId="urn:microsoft.com/office/officeart/2005/8/layout/hList6"/>
    <dgm:cxn modelId="{538FE67B-C017-499C-9D18-421DDB4AD30F}" type="presParOf" srcId="{505DF0B7-163D-483F-8971-720BDDBB44FD}" destId="{05498A7D-DBF8-4CB0-AE73-907170A16EB2}" srcOrd="4" destOrd="0" presId="urn:microsoft.com/office/officeart/2005/8/layout/hList6"/>
    <dgm:cxn modelId="{F87D357A-2AF5-4C73-AFB1-7BC1A817BC7E}" type="presParOf" srcId="{505DF0B7-163D-483F-8971-720BDDBB44FD}" destId="{CB9F1DC5-8479-4344-A2B0-F01BB91B03F8}" srcOrd="5" destOrd="0" presId="urn:microsoft.com/office/officeart/2005/8/layout/hList6"/>
    <dgm:cxn modelId="{269624CA-47C4-432F-80AB-A285EC030EE0}" type="presParOf" srcId="{505DF0B7-163D-483F-8971-720BDDBB44FD}" destId="{EB72BE83-82FB-4843-8AC6-14DE843DAC87}"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B1B779-F23D-41C2-87AE-2E66E799820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ZW"/>
        </a:p>
      </dgm:t>
    </dgm:pt>
    <dgm:pt modelId="{9C331A0F-CD2B-4C68-9D66-B13BFDFB63A5}">
      <dgm:prSet phldrT="[Text]"/>
      <dgm:spPr/>
      <dgm:t>
        <a:bodyPr/>
        <a:lstStyle/>
        <a:p>
          <a:r>
            <a:rPr lang="en-US" dirty="0"/>
            <a:t>Design, research, analyze, an original topic from the overall WCNREG academic ambit. Undertake appropriate </a:t>
          </a:r>
          <a:r>
            <a:rPr lang="en-US"/>
            <a:t>literature , </a:t>
          </a:r>
          <a:r>
            <a:rPr lang="en-US" dirty="0"/>
            <a:t>rights, law policy based research that is grounded, multi-level and transdisciplinary. Develop conclusions, law and policy reforms, critiques of implementation strategies. Incorporate dissemination and activation initiatives into the research.</a:t>
          </a:r>
          <a:endParaRPr lang="en-ZW" dirty="0"/>
        </a:p>
      </dgm:t>
    </dgm:pt>
    <dgm:pt modelId="{1A61F7FB-A157-4E0F-86D9-E4405E89A797}" type="parTrans" cxnId="{2323887E-B193-49D3-A544-D62FA9759B2E}">
      <dgm:prSet/>
      <dgm:spPr/>
      <dgm:t>
        <a:bodyPr/>
        <a:lstStyle/>
        <a:p>
          <a:endParaRPr lang="en-ZW"/>
        </a:p>
      </dgm:t>
    </dgm:pt>
    <dgm:pt modelId="{64AD4C69-E07B-4A4C-8786-4B7E88D30ABE}" type="sibTrans" cxnId="{2323887E-B193-49D3-A544-D62FA9759B2E}">
      <dgm:prSet/>
      <dgm:spPr/>
      <dgm:t>
        <a:bodyPr/>
        <a:lstStyle/>
        <a:p>
          <a:endParaRPr lang="en-ZW"/>
        </a:p>
      </dgm:t>
    </dgm:pt>
    <dgm:pt modelId="{E05326CC-A43E-4C3C-B699-5521DC6453F8}">
      <dgm:prSet phldrT="[Text]"/>
      <dgm:spPr/>
      <dgm:t>
        <a:bodyPr/>
        <a:lstStyle/>
        <a:p>
          <a:r>
            <a:rPr lang="en-US" dirty="0"/>
            <a:t>Devise, develop, and defend a research proposal using the WCNREG research methodologies and methods as appropriate to the chosen topic. Law, policy and associated literature reviews and compilation of appropriate discussion of research needs, positioning of the research in terms of potential strategies for law and policy reform and implementation devised and managed parallel to field research. </a:t>
          </a:r>
          <a:endParaRPr lang="en-ZW" dirty="0"/>
        </a:p>
      </dgm:t>
    </dgm:pt>
    <dgm:pt modelId="{5458F423-A518-4211-B993-0D59B20EA8BD}" type="parTrans" cxnId="{18009EAA-1158-4D18-87C8-FCCDDB9BCF7A}">
      <dgm:prSet/>
      <dgm:spPr/>
      <dgm:t>
        <a:bodyPr/>
        <a:lstStyle/>
        <a:p>
          <a:endParaRPr lang="en-ZW"/>
        </a:p>
      </dgm:t>
    </dgm:pt>
    <dgm:pt modelId="{25AB035A-1DE8-4F34-9E01-954733D0B050}" type="sibTrans" cxnId="{18009EAA-1158-4D18-87C8-FCCDDB9BCF7A}">
      <dgm:prSet/>
      <dgm:spPr/>
      <dgm:t>
        <a:bodyPr/>
        <a:lstStyle/>
        <a:p>
          <a:endParaRPr lang="en-ZW"/>
        </a:p>
      </dgm:t>
    </dgm:pt>
    <dgm:pt modelId="{F069C2E3-72D4-44F5-B62B-277B7FCAE2E0}">
      <dgm:prSet phldrT="[Text]"/>
      <dgm:spPr/>
      <dgm:t>
        <a:bodyPr/>
        <a:lstStyle/>
        <a:p>
          <a:r>
            <a:rPr lang="en-US" dirty="0"/>
            <a:t>Ethical practices in research discussed and adhered to as a key component of research work. Thorough “bottom up, top-down meet in the middle research conducted (slide 3) under academic supervision by programme candidates. </a:t>
          </a:r>
        </a:p>
        <a:p>
          <a:r>
            <a:rPr lang="en-ZW" dirty="0"/>
            <a:t>Transdisciplinary – oriented from the candidates key disciplinary focus – utilizing appropriate organizing perspectives – SDGs, Rights based instruments, constitutions, national, local and indigenous, customary and local laws, Gendered and natures’ concerns centralized as key drivers of research agenda and conclusions.</a:t>
          </a:r>
        </a:p>
      </dgm:t>
    </dgm:pt>
    <dgm:pt modelId="{C2C7010A-10C3-434E-9835-4B5E5BB5984E}" type="parTrans" cxnId="{DC890FA4-78D7-4E00-AEB0-820C08455CFA}">
      <dgm:prSet/>
      <dgm:spPr/>
      <dgm:t>
        <a:bodyPr/>
        <a:lstStyle/>
        <a:p>
          <a:endParaRPr lang="en-ZW"/>
        </a:p>
      </dgm:t>
    </dgm:pt>
    <dgm:pt modelId="{89014306-056F-449D-8A76-F96DC1CE6FD6}" type="sibTrans" cxnId="{DC890FA4-78D7-4E00-AEB0-820C08455CFA}">
      <dgm:prSet/>
      <dgm:spPr/>
      <dgm:t>
        <a:bodyPr/>
        <a:lstStyle/>
        <a:p>
          <a:endParaRPr lang="en-ZW"/>
        </a:p>
      </dgm:t>
    </dgm:pt>
    <dgm:pt modelId="{7A9D5488-1262-4DBE-8D7E-B662DE029970}">
      <dgm:prSet phldrT="[Text]"/>
      <dgm:spPr/>
      <dgm:t>
        <a:bodyPr/>
        <a:lstStyle/>
        <a:p>
          <a:r>
            <a:rPr lang="en-US" dirty="0"/>
            <a:t> Final stages of the project paper process will be conducted in residence to assist candidates to complete the project paper  within the assigned time frames.</a:t>
          </a:r>
        </a:p>
        <a:p>
          <a:r>
            <a:rPr lang="en-US" dirty="0"/>
            <a:t>Compile, analyze and present preliminary data analysis findings to seminars  of colleague candidates, academic experts prior to devising disposition of chapters, content, writing p the project/dissertation.</a:t>
          </a:r>
          <a:endParaRPr lang="en-ZW" dirty="0"/>
        </a:p>
      </dgm:t>
    </dgm:pt>
    <dgm:pt modelId="{18CDABD4-B471-4D19-A5A9-C2B009B61057}" type="parTrans" cxnId="{3336627B-E3AD-42F4-A83E-BE36DA22C315}">
      <dgm:prSet/>
      <dgm:spPr/>
      <dgm:t>
        <a:bodyPr/>
        <a:lstStyle/>
        <a:p>
          <a:endParaRPr lang="en-ZW"/>
        </a:p>
      </dgm:t>
    </dgm:pt>
    <dgm:pt modelId="{E6918ADE-0544-475B-BDE3-62C4089BADC8}" type="sibTrans" cxnId="{3336627B-E3AD-42F4-A83E-BE36DA22C315}">
      <dgm:prSet/>
      <dgm:spPr/>
      <dgm:t>
        <a:bodyPr/>
        <a:lstStyle/>
        <a:p>
          <a:endParaRPr lang="en-ZW"/>
        </a:p>
      </dgm:t>
    </dgm:pt>
    <dgm:pt modelId="{49062A44-76B9-45AD-9952-0C075A438390}">
      <dgm:prSet phldrT="[Text]"/>
      <dgm:spPr/>
      <dgm:t>
        <a:bodyPr/>
        <a:lstStyle/>
        <a:p>
          <a:r>
            <a:rPr lang="en-US" dirty="0"/>
            <a:t>Competent, informed, innovative , relevant and effective research skills inculcated in each candidate. Capacity to independently determine, devise and conduct ethical research into all or any aspects of WCNREG .</a:t>
          </a:r>
        </a:p>
        <a:p>
          <a:r>
            <a:rPr lang="en-US" dirty="0"/>
            <a:t>Competence in handling information and theoretical and methodological approaches from a multiplicity of sources creating an holistic view of issues and criteria and strategies for interventions.</a:t>
          </a:r>
          <a:endParaRPr lang="en-ZW" dirty="0"/>
        </a:p>
      </dgm:t>
    </dgm:pt>
    <dgm:pt modelId="{D8B62807-EB75-4CB2-857B-D1C0E5FB688B}" type="parTrans" cxnId="{FC755752-2CC1-4004-B580-3A8367CC7954}">
      <dgm:prSet/>
      <dgm:spPr/>
      <dgm:t>
        <a:bodyPr/>
        <a:lstStyle/>
        <a:p>
          <a:endParaRPr lang="en-ZW"/>
        </a:p>
      </dgm:t>
    </dgm:pt>
    <dgm:pt modelId="{4C0AB16E-221B-42F2-A6DD-88C5E4660D64}" type="sibTrans" cxnId="{FC755752-2CC1-4004-B580-3A8367CC7954}">
      <dgm:prSet/>
      <dgm:spPr/>
      <dgm:t>
        <a:bodyPr/>
        <a:lstStyle/>
        <a:p>
          <a:endParaRPr lang="en-ZW"/>
        </a:p>
      </dgm:t>
    </dgm:pt>
    <dgm:pt modelId="{4BA93614-C3FC-48E5-8229-D853BB28F3FA}" type="pres">
      <dgm:prSet presAssocID="{2DB1B779-F23D-41C2-87AE-2E66E7998202}" presName="diagram" presStyleCnt="0">
        <dgm:presLayoutVars>
          <dgm:dir/>
          <dgm:resizeHandles val="exact"/>
        </dgm:presLayoutVars>
      </dgm:prSet>
      <dgm:spPr/>
    </dgm:pt>
    <dgm:pt modelId="{1160D385-AC17-42D8-BF62-BAB1EBC71146}" type="pres">
      <dgm:prSet presAssocID="{9C331A0F-CD2B-4C68-9D66-B13BFDFB63A5}" presName="node" presStyleLbl="node1" presStyleIdx="0" presStyleCnt="5">
        <dgm:presLayoutVars>
          <dgm:bulletEnabled val="1"/>
        </dgm:presLayoutVars>
      </dgm:prSet>
      <dgm:spPr/>
    </dgm:pt>
    <dgm:pt modelId="{08B8BB65-C376-439F-AE9A-4611E0AE9B46}" type="pres">
      <dgm:prSet presAssocID="{64AD4C69-E07B-4A4C-8786-4B7E88D30ABE}" presName="sibTrans" presStyleCnt="0"/>
      <dgm:spPr/>
    </dgm:pt>
    <dgm:pt modelId="{3A5166D2-038A-4DBF-8406-1F0D9256C06B}" type="pres">
      <dgm:prSet presAssocID="{E05326CC-A43E-4C3C-B699-5521DC6453F8}" presName="node" presStyleLbl="node1" presStyleIdx="1" presStyleCnt="5" custScaleY="96451">
        <dgm:presLayoutVars>
          <dgm:bulletEnabled val="1"/>
        </dgm:presLayoutVars>
      </dgm:prSet>
      <dgm:spPr/>
    </dgm:pt>
    <dgm:pt modelId="{E54103B5-57DE-4FC0-BD08-2482B639F28B}" type="pres">
      <dgm:prSet presAssocID="{25AB035A-1DE8-4F34-9E01-954733D0B050}" presName="sibTrans" presStyleCnt="0"/>
      <dgm:spPr/>
    </dgm:pt>
    <dgm:pt modelId="{5B48F7E6-1411-4C2D-9898-571D3B519F30}" type="pres">
      <dgm:prSet presAssocID="{F069C2E3-72D4-44F5-B62B-277B7FCAE2E0}" presName="node" presStyleLbl="node1" presStyleIdx="2" presStyleCnt="5">
        <dgm:presLayoutVars>
          <dgm:bulletEnabled val="1"/>
        </dgm:presLayoutVars>
      </dgm:prSet>
      <dgm:spPr/>
    </dgm:pt>
    <dgm:pt modelId="{A9D7EE71-3719-4A03-A3AB-B206A2B65530}" type="pres">
      <dgm:prSet presAssocID="{89014306-056F-449D-8A76-F96DC1CE6FD6}" presName="sibTrans" presStyleCnt="0"/>
      <dgm:spPr/>
    </dgm:pt>
    <dgm:pt modelId="{D35B4E70-A65D-49D7-B52D-6A4584C6518D}" type="pres">
      <dgm:prSet presAssocID="{7A9D5488-1262-4DBE-8D7E-B662DE029970}" presName="node" presStyleLbl="node1" presStyleIdx="3" presStyleCnt="5">
        <dgm:presLayoutVars>
          <dgm:bulletEnabled val="1"/>
        </dgm:presLayoutVars>
      </dgm:prSet>
      <dgm:spPr/>
    </dgm:pt>
    <dgm:pt modelId="{E66CE382-EF1D-48DE-A2EA-F1429040ACAB}" type="pres">
      <dgm:prSet presAssocID="{E6918ADE-0544-475B-BDE3-62C4089BADC8}" presName="sibTrans" presStyleCnt="0"/>
      <dgm:spPr/>
    </dgm:pt>
    <dgm:pt modelId="{73CCD88F-0DD9-430F-9A86-817B588D24E4}" type="pres">
      <dgm:prSet presAssocID="{49062A44-76B9-45AD-9952-0C075A438390}" presName="node" presStyleLbl="node1" presStyleIdx="4" presStyleCnt="5">
        <dgm:presLayoutVars>
          <dgm:bulletEnabled val="1"/>
        </dgm:presLayoutVars>
      </dgm:prSet>
      <dgm:spPr/>
    </dgm:pt>
  </dgm:ptLst>
  <dgm:cxnLst>
    <dgm:cxn modelId="{5472AB40-DD6B-41BF-9F80-5EE3B8565297}" type="presOf" srcId="{49062A44-76B9-45AD-9952-0C075A438390}" destId="{73CCD88F-0DD9-430F-9A86-817B588D24E4}" srcOrd="0" destOrd="0" presId="urn:microsoft.com/office/officeart/2005/8/layout/default"/>
    <dgm:cxn modelId="{7A74CF60-ED96-43EF-BCE6-EBB6FDA07FAF}" type="presOf" srcId="{2DB1B779-F23D-41C2-87AE-2E66E7998202}" destId="{4BA93614-C3FC-48E5-8229-D853BB28F3FA}" srcOrd="0" destOrd="0" presId="urn:microsoft.com/office/officeart/2005/8/layout/default"/>
    <dgm:cxn modelId="{DAE15446-2ADE-472B-89C6-E56ADB993EC1}" type="presOf" srcId="{7A9D5488-1262-4DBE-8D7E-B662DE029970}" destId="{D35B4E70-A65D-49D7-B52D-6A4584C6518D}" srcOrd="0" destOrd="0" presId="urn:microsoft.com/office/officeart/2005/8/layout/default"/>
    <dgm:cxn modelId="{BB0FAA67-AACA-4C78-A9AB-36A5B5D57576}" type="presOf" srcId="{9C331A0F-CD2B-4C68-9D66-B13BFDFB63A5}" destId="{1160D385-AC17-42D8-BF62-BAB1EBC71146}" srcOrd="0" destOrd="0" presId="urn:microsoft.com/office/officeart/2005/8/layout/default"/>
    <dgm:cxn modelId="{FC755752-2CC1-4004-B580-3A8367CC7954}" srcId="{2DB1B779-F23D-41C2-87AE-2E66E7998202}" destId="{49062A44-76B9-45AD-9952-0C075A438390}" srcOrd="4" destOrd="0" parTransId="{D8B62807-EB75-4CB2-857B-D1C0E5FB688B}" sibTransId="{4C0AB16E-221B-42F2-A6DD-88C5E4660D64}"/>
    <dgm:cxn modelId="{3336627B-E3AD-42F4-A83E-BE36DA22C315}" srcId="{2DB1B779-F23D-41C2-87AE-2E66E7998202}" destId="{7A9D5488-1262-4DBE-8D7E-B662DE029970}" srcOrd="3" destOrd="0" parTransId="{18CDABD4-B471-4D19-A5A9-C2B009B61057}" sibTransId="{E6918ADE-0544-475B-BDE3-62C4089BADC8}"/>
    <dgm:cxn modelId="{2323887E-B193-49D3-A544-D62FA9759B2E}" srcId="{2DB1B779-F23D-41C2-87AE-2E66E7998202}" destId="{9C331A0F-CD2B-4C68-9D66-B13BFDFB63A5}" srcOrd="0" destOrd="0" parTransId="{1A61F7FB-A157-4E0F-86D9-E4405E89A797}" sibTransId="{64AD4C69-E07B-4A4C-8786-4B7E88D30ABE}"/>
    <dgm:cxn modelId="{DC890FA4-78D7-4E00-AEB0-820C08455CFA}" srcId="{2DB1B779-F23D-41C2-87AE-2E66E7998202}" destId="{F069C2E3-72D4-44F5-B62B-277B7FCAE2E0}" srcOrd="2" destOrd="0" parTransId="{C2C7010A-10C3-434E-9835-4B5E5BB5984E}" sibTransId="{89014306-056F-449D-8A76-F96DC1CE6FD6}"/>
    <dgm:cxn modelId="{18009EAA-1158-4D18-87C8-FCCDDB9BCF7A}" srcId="{2DB1B779-F23D-41C2-87AE-2E66E7998202}" destId="{E05326CC-A43E-4C3C-B699-5521DC6453F8}" srcOrd="1" destOrd="0" parTransId="{5458F423-A518-4211-B993-0D59B20EA8BD}" sibTransId="{25AB035A-1DE8-4F34-9E01-954733D0B050}"/>
    <dgm:cxn modelId="{FDAB13E1-F3DA-44E0-9DB8-0ACCBD426EC6}" type="presOf" srcId="{E05326CC-A43E-4C3C-B699-5521DC6453F8}" destId="{3A5166D2-038A-4DBF-8406-1F0D9256C06B}" srcOrd="0" destOrd="0" presId="urn:microsoft.com/office/officeart/2005/8/layout/default"/>
    <dgm:cxn modelId="{A2CD08EC-38D5-4926-B27F-4CA2BEDB6F0C}" type="presOf" srcId="{F069C2E3-72D4-44F5-B62B-277B7FCAE2E0}" destId="{5B48F7E6-1411-4C2D-9898-571D3B519F30}" srcOrd="0" destOrd="0" presId="urn:microsoft.com/office/officeart/2005/8/layout/default"/>
    <dgm:cxn modelId="{AAEC11E7-DE66-42EF-8547-B800F3CA0189}" type="presParOf" srcId="{4BA93614-C3FC-48E5-8229-D853BB28F3FA}" destId="{1160D385-AC17-42D8-BF62-BAB1EBC71146}" srcOrd="0" destOrd="0" presId="urn:microsoft.com/office/officeart/2005/8/layout/default"/>
    <dgm:cxn modelId="{8BF35578-1F2D-41EF-8C5C-9BB9D46400DA}" type="presParOf" srcId="{4BA93614-C3FC-48E5-8229-D853BB28F3FA}" destId="{08B8BB65-C376-439F-AE9A-4611E0AE9B46}" srcOrd="1" destOrd="0" presId="urn:microsoft.com/office/officeart/2005/8/layout/default"/>
    <dgm:cxn modelId="{C2A9CA31-B55F-456A-9FAD-B75BB466B9E8}" type="presParOf" srcId="{4BA93614-C3FC-48E5-8229-D853BB28F3FA}" destId="{3A5166D2-038A-4DBF-8406-1F0D9256C06B}" srcOrd="2" destOrd="0" presId="urn:microsoft.com/office/officeart/2005/8/layout/default"/>
    <dgm:cxn modelId="{D459FBFC-E763-4D9F-AE8F-B05CCCA3B432}" type="presParOf" srcId="{4BA93614-C3FC-48E5-8229-D853BB28F3FA}" destId="{E54103B5-57DE-4FC0-BD08-2482B639F28B}" srcOrd="3" destOrd="0" presId="urn:microsoft.com/office/officeart/2005/8/layout/default"/>
    <dgm:cxn modelId="{718CDA88-75FA-4C9C-8C55-7D786C455892}" type="presParOf" srcId="{4BA93614-C3FC-48E5-8229-D853BB28F3FA}" destId="{5B48F7E6-1411-4C2D-9898-571D3B519F30}" srcOrd="4" destOrd="0" presId="urn:microsoft.com/office/officeart/2005/8/layout/default"/>
    <dgm:cxn modelId="{0B58CD15-0068-4B3D-86D2-AC0C31DE20B6}" type="presParOf" srcId="{4BA93614-C3FC-48E5-8229-D853BB28F3FA}" destId="{A9D7EE71-3719-4A03-A3AB-B206A2B65530}" srcOrd="5" destOrd="0" presId="urn:microsoft.com/office/officeart/2005/8/layout/default"/>
    <dgm:cxn modelId="{3DBA2B97-1E27-47D3-BB07-7394B666AE66}" type="presParOf" srcId="{4BA93614-C3FC-48E5-8229-D853BB28F3FA}" destId="{D35B4E70-A65D-49D7-B52D-6A4584C6518D}" srcOrd="6" destOrd="0" presId="urn:microsoft.com/office/officeart/2005/8/layout/default"/>
    <dgm:cxn modelId="{002BD6E8-4EA3-4FBC-B6ED-9060286DC683}" type="presParOf" srcId="{4BA93614-C3FC-48E5-8229-D853BB28F3FA}" destId="{E66CE382-EF1D-48DE-A2EA-F1429040ACAB}" srcOrd="7" destOrd="0" presId="urn:microsoft.com/office/officeart/2005/8/layout/default"/>
    <dgm:cxn modelId="{0055B09F-2734-4B7E-AD52-B8745BDD5EA1}" type="presParOf" srcId="{4BA93614-C3FC-48E5-8229-D853BB28F3FA}" destId="{73CCD88F-0DD9-430F-9A86-817B588D24E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C4FB5-3D21-4E06-BC19-19B09DD88626}">
      <dsp:nvSpPr>
        <dsp:cNvPr id="0" name=""/>
        <dsp:cNvSpPr/>
      </dsp:nvSpPr>
      <dsp:spPr>
        <a:xfrm>
          <a:off x="2870121" y="0"/>
          <a:ext cx="5232557" cy="1410336"/>
        </a:xfrm>
        <a:prstGeom prst="trapezoid">
          <a:avLst>
            <a:gd name="adj" fmla="val 104348"/>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ZW" sz="1400" kern="1200" dirty="0"/>
            <a:t>Diversified but complementary </a:t>
          </a:r>
        </a:p>
        <a:p>
          <a:pPr marL="0" lvl="0" indent="0" algn="ctr" defTabSz="622300">
            <a:lnSpc>
              <a:spcPct val="90000"/>
            </a:lnSpc>
            <a:spcBef>
              <a:spcPct val="0"/>
            </a:spcBef>
            <a:spcAft>
              <a:spcPct val="35000"/>
            </a:spcAft>
            <a:buNone/>
          </a:pPr>
          <a:r>
            <a:rPr lang="en-ZW" sz="1400" kern="1200" dirty="0"/>
            <a:t>law and  policy outcomes, </a:t>
          </a:r>
        </a:p>
        <a:p>
          <a:pPr marL="0" lvl="0" indent="0" algn="ctr" defTabSz="622300">
            <a:lnSpc>
              <a:spcPct val="90000"/>
            </a:lnSpc>
            <a:spcBef>
              <a:spcPct val="0"/>
            </a:spcBef>
            <a:spcAft>
              <a:spcPct val="35000"/>
            </a:spcAft>
            <a:buNone/>
          </a:pPr>
          <a:r>
            <a:rPr lang="en-ZW" sz="1400" kern="1200" dirty="0"/>
            <a:t>implementation and reforms  </a:t>
          </a:r>
        </a:p>
        <a:p>
          <a:pPr marL="0" lvl="0" indent="0" algn="ctr" defTabSz="622300">
            <a:lnSpc>
              <a:spcPct val="90000"/>
            </a:lnSpc>
            <a:spcBef>
              <a:spcPct val="0"/>
            </a:spcBef>
            <a:spcAft>
              <a:spcPct val="35000"/>
            </a:spcAft>
            <a:buNone/>
          </a:pPr>
          <a:r>
            <a:rPr lang="en-ZW" sz="1400" kern="1200" dirty="0"/>
            <a:t>at international,  regional and national levels</a:t>
          </a:r>
        </a:p>
      </dsp:txBody>
      <dsp:txXfrm>
        <a:off x="2870121" y="0"/>
        <a:ext cx="5232557" cy="1410336"/>
      </dsp:txXfrm>
    </dsp:sp>
    <dsp:sp modelId="{22BD930F-8D6E-486D-A82C-AE97F1A4EBD7}">
      <dsp:nvSpPr>
        <dsp:cNvPr id="0" name=""/>
        <dsp:cNvSpPr/>
      </dsp:nvSpPr>
      <dsp:spPr>
        <a:xfrm>
          <a:off x="3011058" y="1410336"/>
          <a:ext cx="4950682" cy="961865"/>
        </a:xfrm>
        <a:prstGeom prst="trapezoid">
          <a:avLst>
            <a:gd name="adj" fmla="val 104348"/>
          </a:avLst>
        </a:prstGeom>
        <a:solidFill>
          <a:schemeClr val="accent5">
            <a:hueOff val="921954"/>
            <a:satOff val="503"/>
            <a:lumOff val="-5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ZW" sz="1300" kern="1200" dirty="0"/>
            <a:t>Government/international interventions mapped and being mapped – critiques shaped – including natures’ rights as an evolving special concern</a:t>
          </a:r>
        </a:p>
      </dsp:txBody>
      <dsp:txXfrm>
        <a:off x="3877428" y="1410336"/>
        <a:ext cx="3217943" cy="961865"/>
      </dsp:txXfrm>
    </dsp:sp>
    <dsp:sp modelId="{9D1E407D-519A-4D9B-B620-E763BA67FA76}">
      <dsp:nvSpPr>
        <dsp:cNvPr id="0" name=""/>
        <dsp:cNvSpPr/>
      </dsp:nvSpPr>
      <dsp:spPr>
        <a:xfrm>
          <a:off x="2007372" y="2372202"/>
          <a:ext cx="6958054" cy="961865"/>
        </a:xfrm>
        <a:prstGeom prst="trapezoid">
          <a:avLst>
            <a:gd name="adj" fmla="val 104348"/>
          </a:avLst>
        </a:prstGeom>
        <a:solidFill>
          <a:schemeClr val="accent5">
            <a:hueOff val="1843908"/>
            <a:satOff val="1007"/>
            <a:lumOff val="-10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ZW" sz="1300" kern="1200" dirty="0"/>
            <a:t>Service delivery at middle level management where key implementation decisions are made – explored, critiqued, reformed and new implementation paradigms developed. State and local governance ‘intermediate implementation and development strategy roles identified and interrogated.</a:t>
          </a:r>
        </a:p>
      </dsp:txBody>
      <dsp:txXfrm>
        <a:off x="3225032" y="2372202"/>
        <a:ext cx="4522735" cy="961865"/>
      </dsp:txXfrm>
    </dsp:sp>
    <dsp:sp modelId="{9C76C808-3B61-4839-9B2C-CF707CB86539}">
      <dsp:nvSpPr>
        <dsp:cNvPr id="0" name=""/>
        <dsp:cNvSpPr/>
      </dsp:nvSpPr>
      <dsp:spPr>
        <a:xfrm>
          <a:off x="1003686" y="3304942"/>
          <a:ext cx="8965427" cy="961865"/>
        </a:xfrm>
        <a:prstGeom prst="trapezoid">
          <a:avLst>
            <a:gd name="adj" fmla="val 104348"/>
          </a:avLst>
        </a:prstGeom>
        <a:solidFill>
          <a:schemeClr val="accent5">
            <a:hueOff val="2765862"/>
            <a:satOff val="1510"/>
            <a:lumOff val="-160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ZW" sz="1300" kern="1200" dirty="0"/>
            <a:t>Projected recipients and existing recipients of law and policy interventions; the realities of access strategies and implementation mapped. </a:t>
          </a:r>
        </a:p>
      </dsp:txBody>
      <dsp:txXfrm>
        <a:off x="2572636" y="3304942"/>
        <a:ext cx="5827527" cy="961865"/>
      </dsp:txXfrm>
    </dsp:sp>
    <dsp:sp modelId="{DF00CEAC-0927-43AD-BDFA-A2142C566A35}">
      <dsp:nvSpPr>
        <dsp:cNvPr id="0" name=""/>
        <dsp:cNvSpPr/>
      </dsp:nvSpPr>
      <dsp:spPr>
        <a:xfrm>
          <a:off x="0" y="4295934"/>
          <a:ext cx="10972800" cy="961865"/>
        </a:xfrm>
        <a:prstGeom prst="trapezoid">
          <a:avLst>
            <a:gd name="adj" fmla="val 104348"/>
          </a:avLst>
        </a:prstGeom>
        <a:solidFill>
          <a:schemeClr val="accent5">
            <a:hueOff val="3687816"/>
            <a:satOff val="2013"/>
            <a:lumOff val="-213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ZW" sz="1300" kern="1200" dirty="0"/>
            <a:t>Grounded experiences and realities of access – spreading the net wider [devising deep/broad inclusive investigation for targeted beneficiaries  all of them. Leaving no-one behind]  Communities, individuals, natures identity and rights recognition frameworks </a:t>
          </a:r>
        </a:p>
      </dsp:txBody>
      <dsp:txXfrm>
        <a:off x="1920239" y="4295934"/>
        <a:ext cx="7132320" cy="961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467AB-15C5-4F45-B655-D6D6B20CCC5D}">
      <dsp:nvSpPr>
        <dsp:cNvPr id="0" name=""/>
        <dsp:cNvSpPr/>
      </dsp:nvSpPr>
      <dsp:spPr>
        <a:xfrm>
          <a:off x="-5810038" y="-879692"/>
          <a:ext cx="6916982" cy="6916982"/>
        </a:xfrm>
        <a:prstGeom prst="blockArc">
          <a:avLst>
            <a:gd name="adj1" fmla="val 18900000"/>
            <a:gd name="adj2" fmla="val 2700000"/>
            <a:gd name="adj3" fmla="val 312"/>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F072C-B25B-47BA-B7E4-3AC584118615}">
      <dsp:nvSpPr>
        <dsp:cNvPr id="0" name=""/>
        <dsp:cNvSpPr/>
      </dsp:nvSpPr>
      <dsp:spPr>
        <a:xfrm>
          <a:off x="412405" y="100025"/>
          <a:ext cx="11097836" cy="90119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406"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Environmental Governance Rights, Laws and Policies Interrogated,  reformed, applied, from a transdisciplinary, trans-implementation, biodiversity, global inclusion approach</a:t>
          </a:r>
          <a:endParaRPr lang="en-ZW" sz="1400" kern="1200" dirty="0"/>
        </a:p>
      </dsp:txBody>
      <dsp:txXfrm>
        <a:off x="412405" y="100025"/>
        <a:ext cx="11097836" cy="901193"/>
      </dsp:txXfrm>
    </dsp:sp>
    <dsp:sp modelId="{F29180B5-629B-4170-A2AA-FAB0ABEECBBC}">
      <dsp:nvSpPr>
        <dsp:cNvPr id="0" name=""/>
        <dsp:cNvSpPr/>
      </dsp:nvSpPr>
      <dsp:spPr>
        <a:xfrm>
          <a:off x="74290" y="212506"/>
          <a:ext cx="676230" cy="67623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C671AD-936C-403A-9B5A-E0FD0B2D95CB}">
      <dsp:nvSpPr>
        <dsp:cNvPr id="0" name=""/>
        <dsp:cNvSpPr/>
      </dsp:nvSpPr>
      <dsp:spPr>
        <a:xfrm>
          <a:off x="857402" y="1091503"/>
          <a:ext cx="10652840" cy="54098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406" tIns="27940" rIns="27940" bIns="27940" numCol="1" spcCol="1270" anchor="ctr" anchorCtr="0">
          <a:noAutofit/>
        </a:bodyPr>
        <a:lstStyle/>
        <a:p>
          <a:pPr marL="0" lvl="0" indent="0" algn="l" defTabSz="488950">
            <a:lnSpc>
              <a:spcPct val="90000"/>
            </a:lnSpc>
            <a:spcBef>
              <a:spcPct val="0"/>
            </a:spcBef>
            <a:spcAft>
              <a:spcPct val="35000"/>
            </a:spcAft>
            <a:buNone/>
          </a:pPr>
          <a:r>
            <a:rPr lang="en-US" sz="1100" b="1" kern="1200" dirty="0"/>
            <a:t>Women’s rights  </a:t>
          </a:r>
          <a:r>
            <a:rPr lang="en-US" sz="1100" kern="1200" dirty="0"/>
            <a:t>-Research and pedagogical perspectives on women’s inclusion in governance structures at all levels, creating mechanisms for active  participation and gendered and de-gendered roles – using the women’s law/gendered law analytical model</a:t>
          </a:r>
          <a:endParaRPr lang="en-ZW" sz="1100" kern="1200" dirty="0"/>
        </a:p>
      </dsp:txBody>
      <dsp:txXfrm>
        <a:off x="857402" y="1091503"/>
        <a:ext cx="10652840" cy="540984"/>
      </dsp:txXfrm>
    </dsp:sp>
    <dsp:sp modelId="{A93362B6-0EA8-4637-9CA1-BE6043053164}">
      <dsp:nvSpPr>
        <dsp:cNvPr id="0" name=""/>
        <dsp:cNvSpPr/>
      </dsp:nvSpPr>
      <dsp:spPr>
        <a:xfrm>
          <a:off x="519287" y="1053864"/>
          <a:ext cx="676230" cy="67623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6B9D81-930C-4BE1-82EF-66C734A31174}">
      <dsp:nvSpPr>
        <dsp:cNvPr id="0" name=""/>
        <dsp:cNvSpPr/>
      </dsp:nvSpPr>
      <dsp:spPr>
        <a:xfrm>
          <a:off x="1060888" y="1902877"/>
          <a:ext cx="10449354" cy="54098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406" tIns="27940" rIns="27940" bIns="27940" numCol="1" spcCol="1270" anchor="ctr" anchorCtr="0">
          <a:noAutofit/>
        </a:bodyPr>
        <a:lstStyle/>
        <a:p>
          <a:pPr marL="0" lvl="0" indent="0" algn="l" defTabSz="488950">
            <a:lnSpc>
              <a:spcPct val="90000"/>
            </a:lnSpc>
            <a:spcBef>
              <a:spcPct val="0"/>
            </a:spcBef>
            <a:spcAft>
              <a:spcPct val="35000"/>
            </a:spcAft>
            <a:buNone/>
          </a:pPr>
          <a:r>
            <a:rPr lang="en-US" sz="1100" b="1" kern="1200" dirty="0"/>
            <a:t>Children’s rights</a:t>
          </a:r>
          <a:r>
            <a:rPr lang="en-US" sz="1100" kern="1200" dirty="0"/>
            <a:t>, frameworks for involvement, recognition, development, future interests of children in biodiversity, management, protection of the environment, the child as the mother/father of the adult. </a:t>
          </a:r>
          <a:endParaRPr lang="en-ZW" sz="1100" kern="1200" dirty="0"/>
        </a:p>
      </dsp:txBody>
      <dsp:txXfrm>
        <a:off x="1060888" y="1902877"/>
        <a:ext cx="10449354" cy="540984"/>
      </dsp:txXfrm>
    </dsp:sp>
    <dsp:sp modelId="{6E148D56-9E85-4F21-B62C-54F91D639EC2}">
      <dsp:nvSpPr>
        <dsp:cNvPr id="0" name=""/>
        <dsp:cNvSpPr/>
      </dsp:nvSpPr>
      <dsp:spPr>
        <a:xfrm>
          <a:off x="722772" y="1835254"/>
          <a:ext cx="676230" cy="67623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3FCA54-C8DF-4E05-9067-0599283AA813}">
      <dsp:nvSpPr>
        <dsp:cNvPr id="0" name=""/>
        <dsp:cNvSpPr/>
      </dsp:nvSpPr>
      <dsp:spPr>
        <a:xfrm>
          <a:off x="1060888" y="2713737"/>
          <a:ext cx="10449354" cy="54098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406" tIns="27940" rIns="27940" bIns="27940" numCol="1" spcCol="1270" anchor="ctr" anchorCtr="0">
          <a:noAutofit/>
        </a:bodyPr>
        <a:lstStyle/>
        <a:p>
          <a:pPr marL="0" lvl="0" indent="0" algn="l" defTabSz="488950">
            <a:lnSpc>
              <a:spcPct val="90000"/>
            </a:lnSpc>
            <a:spcBef>
              <a:spcPct val="0"/>
            </a:spcBef>
            <a:spcAft>
              <a:spcPct val="35000"/>
            </a:spcAft>
            <a:buNone/>
          </a:pPr>
          <a:r>
            <a:rPr lang="en-US" sz="1100" b="1" kern="1200" dirty="0"/>
            <a:t>Natures’ rights in all their diversities</a:t>
          </a:r>
          <a:r>
            <a:rPr lang="en-US" sz="1100" kern="1200" dirty="0"/>
            <a:t>, recognizing, evolving rights, law and policy based development of structures and structural implications of past, current and future environmental governance paradigms and the integration of natures’ rights into environmental governance.</a:t>
          </a:r>
          <a:endParaRPr lang="en-ZW" sz="1100" kern="1200" dirty="0"/>
        </a:p>
      </dsp:txBody>
      <dsp:txXfrm>
        <a:off x="1060888" y="2713737"/>
        <a:ext cx="10449354" cy="540984"/>
      </dsp:txXfrm>
    </dsp:sp>
    <dsp:sp modelId="{9231280B-1255-46F6-A77C-EBF1F7FB2FC0}">
      <dsp:nvSpPr>
        <dsp:cNvPr id="0" name=""/>
        <dsp:cNvSpPr/>
      </dsp:nvSpPr>
      <dsp:spPr>
        <a:xfrm>
          <a:off x="722772" y="2646114"/>
          <a:ext cx="676230" cy="67623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C1182F-5C6C-467E-B909-5E16AB3761FC}">
      <dsp:nvSpPr>
        <dsp:cNvPr id="0" name=""/>
        <dsp:cNvSpPr/>
      </dsp:nvSpPr>
      <dsp:spPr>
        <a:xfrm>
          <a:off x="857402" y="3525110"/>
          <a:ext cx="10652840" cy="54098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406" tIns="27940" rIns="27940" bIns="27940" numCol="1" spcCol="1270" anchor="ctr" anchorCtr="0">
          <a:noAutofit/>
        </a:bodyPr>
        <a:lstStyle/>
        <a:p>
          <a:pPr marL="0" lvl="0" indent="0" algn="l" defTabSz="488950">
            <a:lnSpc>
              <a:spcPct val="90000"/>
            </a:lnSpc>
            <a:spcBef>
              <a:spcPct val="0"/>
            </a:spcBef>
            <a:spcAft>
              <a:spcPct val="35000"/>
            </a:spcAft>
            <a:buNone/>
          </a:pPr>
          <a:r>
            <a:rPr lang="en-US" sz="1100" b="1" kern="1200" dirty="0"/>
            <a:t>A gendered and nature inclusive perspective, </a:t>
          </a:r>
          <a:r>
            <a:rPr lang="en-US" sz="1100" kern="1200" dirty="0"/>
            <a:t>which considers human involvement, and the implications of how that involvement and the ideological tenets underlying potential interventions need to be addressed in all the courses, constant exploration and innovation is required through out the programme</a:t>
          </a:r>
          <a:endParaRPr lang="en-ZW" sz="1100" kern="1200" dirty="0"/>
        </a:p>
      </dsp:txBody>
      <dsp:txXfrm>
        <a:off x="857402" y="3525110"/>
        <a:ext cx="10652840" cy="540984"/>
      </dsp:txXfrm>
    </dsp:sp>
    <dsp:sp modelId="{74FC9779-57AC-4939-B0BA-C0AA8F0EC5D4}">
      <dsp:nvSpPr>
        <dsp:cNvPr id="0" name=""/>
        <dsp:cNvSpPr/>
      </dsp:nvSpPr>
      <dsp:spPr>
        <a:xfrm>
          <a:off x="519287" y="3457487"/>
          <a:ext cx="676230" cy="67623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E37E4F-83C5-435B-BC1A-5158E56A4E24}">
      <dsp:nvSpPr>
        <dsp:cNvPr id="0" name=""/>
        <dsp:cNvSpPr/>
      </dsp:nvSpPr>
      <dsp:spPr>
        <a:xfrm>
          <a:off x="412405" y="4251006"/>
          <a:ext cx="11097836" cy="71194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406"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All courses will need adaptations to the basic methodological approaches as research and innovation in approaching environmental governance paradigms have to be constantly evolved through the programme, candidates’ research, academics’ work and publishing.</a:t>
          </a:r>
          <a:endParaRPr lang="en-ZW" sz="1400" kern="1200" dirty="0"/>
        </a:p>
      </dsp:txBody>
      <dsp:txXfrm>
        <a:off x="412405" y="4251006"/>
        <a:ext cx="11097836" cy="711940"/>
      </dsp:txXfrm>
    </dsp:sp>
    <dsp:sp modelId="{A9DC8B64-D9B1-4A89-A12F-5D2C5548EF1E}">
      <dsp:nvSpPr>
        <dsp:cNvPr id="0" name=""/>
        <dsp:cNvSpPr/>
      </dsp:nvSpPr>
      <dsp:spPr>
        <a:xfrm>
          <a:off x="74290" y="4268861"/>
          <a:ext cx="676230" cy="67623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14EC70-F706-423D-B3E3-3527D2CDAB65}">
      <dsp:nvSpPr>
        <dsp:cNvPr id="0" name=""/>
        <dsp:cNvSpPr/>
      </dsp:nvSpPr>
      <dsp:spPr>
        <a:xfrm>
          <a:off x="0" y="36512"/>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Preparing candidates for programme delivery methods, developing research capacities across disciplines and undertaking preliminary ‘adventures’ into grounded research as adapted from the women’s law model </a:t>
          </a:r>
        </a:p>
        <a:p>
          <a:pPr marL="0" lvl="0" indent="0" algn="ctr" defTabSz="533400">
            <a:lnSpc>
              <a:spcPct val="90000"/>
            </a:lnSpc>
            <a:spcBef>
              <a:spcPct val="0"/>
            </a:spcBef>
            <a:spcAft>
              <a:spcPct val="35000"/>
            </a:spcAft>
            <a:buNone/>
          </a:pPr>
          <a:r>
            <a:rPr lang="en-US" sz="1200" kern="1200" dirty="0"/>
            <a:t>Introduction to online learning, research, active engagement and seminar processes – critical to effective participation and remote learning needs.</a:t>
          </a:r>
          <a:endParaRPr lang="en-ZW" sz="1200" kern="1200" dirty="0"/>
        </a:p>
      </dsp:txBody>
      <dsp:txXfrm>
        <a:off x="0" y="36512"/>
        <a:ext cx="3428999" cy="2057400"/>
      </dsp:txXfrm>
    </dsp:sp>
    <dsp:sp modelId="{F9B9547D-D2DC-41AB-A3A7-E1940FE895D8}">
      <dsp:nvSpPr>
        <dsp:cNvPr id="0" name=""/>
        <dsp:cNvSpPr/>
      </dsp:nvSpPr>
      <dsp:spPr>
        <a:xfrm>
          <a:off x="3771900" y="36512"/>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Identifying appropriate research and analytical models for transdisciplinary research, that facilitates grounded, multilevel, multi directional research into WCNREG issues, development strategies, reforms and implementation initiatives. </a:t>
          </a:r>
          <a:endParaRPr lang="en-ZW" sz="1200" kern="1200" dirty="0"/>
        </a:p>
      </dsp:txBody>
      <dsp:txXfrm>
        <a:off x="3771900" y="36512"/>
        <a:ext cx="3428999" cy="2057400"/>
      </dsp:txXfrm>
    </dsp:sp>
    <dsp:sp modelId="{EAC72D10-3E3C-47C4-B19C-0F40382C25AC}">
      <dsp:nvSpPr>
        <dsp:cNvPr id="0" name=""/>
        <dsp:cNvSpPr/>
      </dsp:nvSpPr>
      <dsp:spPr>
        <a:xfrm>
          <a:off x="7543800" y="36512"/>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Experiential data exercise – based on ‘women’s law/gendered and sexed law approaches – actively adapted to environmental governance issues, involving women’s, children's and natures’ rights as essential strategic components of governance laws and policies.</a:t>
          </a:r>
          <a:endParaRPr lang="en-ZW" sz="1200" kern="1200" dirty="0"/>
        </a:p>
      </dsp:txBody>
      <dsp:txXfrm>
        <a:off x="7543800" y="36512"/>
        <a:ext cx="3428999" cy="2057400"/>
      </dsp:txXfrm>
    </dsp:sp>
    <dsp:sp modelId="{58D6743C-7BE7-4876-802C-9119A659B229}">
      <dsp:nvSpPr>
        <dsp:cNvPr id="0" name=""/>
        <dsp:cNvSpPr/>
      </dsp:nvSpPr>
      <dsp:spPr>
        <a:xfrm>
          <a:off x="1885950" y="2436812"/>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Designing mini-research project that employs grounded theory – design from assumptions to research questions, from overarching rights to community and the living environment and occupying entities based explorations of realities. Employing the grounded theory approach to constantly review the trajectory and content of  research based on findings and tentative conclusions. </a:t>
          </a:r>
          <a:endParaRPr lang="en-ZW" sz="1200" kern="1200" dirty="0"/>
        </a:p>
      </dsp:txBody>
      <dsp:txXfrm>
        <a:off x="1885950" y="2436812"/>
        <a:ext cx="3428999" cy="2057400"/>
      </dsp:txXfrm>
    </dsp:sp>
    <dsp:sp modelId="{1798883D-9694-452C-840C-6BED0D1DCCEB}">
      <dsp:nvSpPr>
        <dsp:cNvPr id="0" name=""/>
        <dsp:cNvSpPr/>
      </dsp:nvSpPr>
      <dsp:spPr>
        <a:xfrm>
          <a:off x="5657850" y="2436812"/>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Outcomes</a:t>
          </a:r>
        </a:p>
        <a:p>
          <a:pPr marL="0" lvl="0" indent="0" algn="ctr" defTabSz="533400">
            <a:lnSpc>
              <a:spcPct val="90000"/>
            </a:lnSpc>
            <a:spcBef>
              <a:spcPct val="0"/>
            </a:spcBef>
            <a:spcAft>
              <a:spcPct val="35000"/>
            </a:spcAft>
            <a:buNone/>
          </a:pPr>
          <a:r>
            <a:rPr lang="en-US" sz="1200" kern="1200" dirty="0"/>
            <a:t>Development of independent research and learning competencies for individually organized and coherent explorative and critically analytical approaches to WCNREG topics.</a:t>
          </a:r>
        </a:p>
        <a:p>
          <a:pPr marL="0" lvl="0" indent="0" algn="ctr" defTabSz="533400">
            <a:lnSpc>
              <a:spcPct val="90000"/>
            </a:lnSpc>
            <a:spcBef>
              <a:spcPct val="0"/>
            </a:spcBef>
            <a:spcAft>
              <a:spcPct val="35000"/>
            </a:spcAft>
            <a:buNone/>
          </a:pPr>
          <a:r>
            <a:rPr lang="en-US" sz="1200" kern="1200" dirty="0"/>
            <a:t>Capacity to actively participate in, inform and develop innovative approaches to courses undertaken in the programme.</a:t>
          </a:r>
        </a:p>
        <a:p>
          <a:pPr marL="0" lvl="0" indent="0" algn="ctr" defTabSz="533400">
            <a:lnSpc>
              <a:spcPct val="90000"/>
            </a:lnSpc>
            <a:spcBef>
              <a:spcPct val="0"/>
            </a:spcBef>
            <a:spcAft>
              <a:spcPct val="35000"/>
            </a:spcAft>
            <a:buNone/>
          </a:pPr>
          <a:r>
            <a:rPr lang="en-US" sz="1200" kern="1200" dirty="0"/>
            <a:t>   </a:t>
          </a:r>
          <a:endParaRPr lang="en-ZW" sz="1200" kern="1200" dirty="0"/>
        </a:p>
      </dsp:txBody>
      <dsp:txXfrm>
        <a:off x="5657850" y="2436812"/>
        <a:ext cx="3428999" cy="2057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F9805-5B52-4BFE-BC2C-F7837E5E152C}">
      <dsp:nvSpPr>
        <dsp:cNvPr id="0" name=""/>
        <dsp:cNvSpPr/>
      </dsp:nvSpPr>
      <dsp:spPr>
        <a:xfrm rot="16200000">
          <a:off x="-1085437" y="1121063"/>
          <a:ext cx="4538132" cy="229600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marL="0" lvl="0" indent="0" algn="l" defTabSz="577850">
            <a:lnSpc>
              <a:spcPct val="90000"/>
            </a:lnSpc>
            <a:spcBef>
              <a:spcPct val="0"/>
            </a:spcBef>
            <a:spcAft>
              <a:spcPct val="35000"/>
            </a:spcAft>
            <a:buNone/>
          </a:pPr>
          <a:r>
            <a:rPr lang="en-US" sz="1300" kern="1200" dirty="0"/>
            <a:t>Indigenous knowledge requires recognition, but it is local, needs responsive and is to be distinguished from scientific knowledge with which it is seen to be in competition.</a:t>
          </a:r>
        </a:p>
        <a:p>
          <a:pPr marL="0" lvl="0" indent="0" algn="l" defTabSz="577850">
            <a:lnSpc>
              <a:spcPct val="90000"/>
            </a:lnSpc>
            <a:spcBef>
              <a:spcPct val="0"/>
            </a:spcBef>
            <a:spcAft>
              <a:spcPct val="35000"/>
            </a:spcAft>
            <a:buNone/>
          </a:pPr>
          <a:r>
            <a:rPr lang="en-US" sz="1300" kern="1200" dirty="0"/>
            <a:t>Needs to be explored, facilitated and engendered.</a:t>
          </a:r>
          <a:endParaRPr lang="en-ZW" sz="1300" kern="1200" dirty="0"/>
        </a:p>
        <a:p>
          <a:pPr marL="114300" lvl="1" indent="-114300" algn="l" defTabSz="622300">
            <a:lnSpc>
              <a:spcPct val="90000"/>
            </a:lnSpc>
            <a:spcBef>
              <a:spcPct val="0"/>
            </a:spcBef>
            <a:spcAft>
              <a:spcPct val="15000"/>
            </a:spcAft>
            <a:buChar char="•"/>
          </a:pPr>
          <a:r>
            <a:rPr lang="en-US" sz="1400" kern="1200" dirty="0"/>
            <a:t>A quite likely research topic, but can be used as an early experiential individual research issue. </a:t>
          </a:r>
          <a:endParaRPr lang="en-ZW" sz="1400" kern="1200" dirty="0"/>
        </a:p>
        <a:p>
          <a:pPr marL="57150" lvl="1" indent="-57150" algn="l" defTabSz="444500">
            <a:lnSpc>
              <a:spcPct val="90000"/>
            </a:lnSpc>
            <a:spcBef>
              <a:spcPct val="0"/>
            </a:spcBef>
            <a:spcAft>
              <a:spcPct val="15000"/>
            </a:spcAft>
            <a:buChar char="•"/>
          </a:pPr>
          <a:endParaRPr lang="en-ZW" sz="1000" kern="1200" dirty="0"/>
        </a:p>
      </dsp:txBody>
      <dsp:txXfrm rot="5400000">
        <a:off x="35627" y="907625"/>
        <a:ext cx="2296004" cy="2722880"/>
      </dsp:txXfrm>
    </dsp:sp>
    <dsp:sp modelId="{206E8FD3-8989-44EB-B701-56C0668F16F4}">
      <dsp:nvSpPr>
        <dsp:cNvPr id="0" name=""/>
        <dsp:cNvSpPr/>
      </dsp:nvSpPr>
      <dsp:spPr>
        <a:xfrm rot="16200000">
          <a:off x="1400624" y="1121063"/>
          <a:ext cx="4538132" cy="229600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4956" bIns="0" numCol="1" spcCol="1270" anchor="t" anchorCtr="0">
          <a:noAutofit/>
        </a:bodyPr>
        <a:lstStyle/>
        <a:p>
          <a:pPr marL="0" lvl="0" indent="0" algn="l" defTabSz="577850">
            <a:lnSpc>
              <a:spcPct val="90000"/>
            </a:lnSpc>
            <a:spcBef>
              <a:spcPct val="0"/>
            </a:spcBef>
            <a:spcAft>
              <a:spcPct val="35000"/>
            </a:spcAft>
            <a:buNone/>
          </a:pPr>
          <a:r>
            <a:rPr lang="en-US" sz="1300" kern="1200" dirty="0"/>
            <a:t>Covers all forms of governance and identification of governance models wherever they are located.</a:t>
          </a:r>
        </a:p>
        <a:p>
          <a:pPr marL="0" lvl="0" indent="0" algn="l" defTabSz="577850">
            <a:lnSpc>
              <a:spcPct val="90000"/>
            </a:lnSpc>
            <a:spcBef>
              <a:spcPct val="0"/>
            </a:spcBef>
            <a:spcAft>
              <a:spcPct val="35000"/>
            </a:spcAft>
            <a:buNone/>
          </a:pPr>
          <a:r>
            <a:rPr lang="en-US" sz="1300" kern="1200" dirty="0"/>
            <a:t>Investigating customary and cultural practices that have been historically effective, but may be marginalized or trivialized,  even criminalized and effect informed re-evaluation.</a:t>
          </a:r>
          <a:endParaRPr lang="en-ZW" sz="1300" kern="1200" dirty="0"/>
        </a:p>
        <a:p>
          <a:pPr marL="57150" lvl="1" indent="-57150" algn="l" defTabSz="444500">
            <a:lnSpc>
              <a:spcPct val="90000"/>
            </a:lnSpc>
            <a:spcBef>
              <a:spcPct val="0"/>
            </a:spcBef>
            <a:spcAft>
              <a:spcPct val="15000"/>
            </a:spcAft>
            <a:buChar char="•"/>
          </a:pPr>
          <a:endParaRPr lang="en-ZW" sz="1000" kern="1200"/>
        </a:p>
        <a:p>
          <a:pPr marL="57150" lvl="1" indent="-57150" algn="l" defTabSz="444500">
            <a:lnSpc>
              <a:spcPct val="90000"/>
            </a:lnSpc>
            <a:spcBef>
              <a:spcPct val="0"/>
            </a:spcBef>
            <a:spcAft>
              <a:spcPct val="15000"/>
            </a:spcAft>
            <a:buChar char="•"/>
          </a:pPr>
          <a:endParaRPr lang="en-ZW" sz="1000" kern="1200"/>
        </a:p>
      </dsp:txBody>
      <dsp:txXfrm rot="5400000">
        <a:off x="2521688" y="907625"/>
        <a:ext cx="2296004" cy="2722880"/>
      </dsp:txXfrm>
    </dsp:sp>
    <dsp:sp modelId="{05498A7D-DBF8-4CB0-AE73-907170A16EB2}">
      <dsp:nvSpPr>
        <dsp:cNvPr id="0" name=""/>
        <dsp:cNvSpPr/>
      </dsp:nvSpPr>
      <dsp:spPr>
        <a:xfrm rot="16200000">
          <a:off x="3804343" y="1121063"/>
          <a:ext cx="4538132" cy="229600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4956" bIns="0" numCol="1" spcCol="1270" anchor="t" anchorCtr="0">
          <a:noAutofit/>
        </a:bodyPr>
        <a:lstStyle/>
        <a:p>
          <a:pPr marL="0" lvl="0" indent="0" algn="l" defTabSz="577850">
            <a:lnSpc>
              <a:spcPct val="90000"/>
            </a:lnSpc>
            <a:spcBef>
              <a:spcPct val="0"/>
            </a:spcBef>
            <a:spcAft>
              <a:spcPct val="35000"/>
            </a:spcAft>
            <a:buNone/>
          </a:pPr>
          <a:r>
            <a:rPr lang="en-US" sz="1300" kern="1200" dirty="0"/>
            <a:t>Harnessing diverse knowledge and management approaches that integrate and value traditional, customary and community based practical and practiced environmental management paradigms.</a:t>
          </a:r>
        </a:p>
        <a:p>
          <a:pPr marL="0" lvl="0" indent="0" algn="l" defTabSz="577850">
            <a:lnSpc>
              <a:spcPct val="90000"/>
            </a:lnSpc>
            <a:spcBef>
              <a:spcPct val="0"/>
            </a:spcBef>
            <a:spcAft>
              <a:spcPct val="35000"/>
            </a:spcAft>
            <a:buNone/>
          </a:pPr>
          <a:r>
            <a:rPr lang="en-US" sz="1300" kern="1200" dirty="0"/>
            <a:t>Growing trend</a:t>
          </a:r>
          <a:endParaRPr lang="en-ZW" sz="1300" kern="1200" dirty="0"/>
        </a:p>
        <a:p>
          <a:pPr marL="57150" lvl="1" indent="-57150" algn="l" defTabSz="444500">
            <a:lnSpc>
              <a:spcPct val="90000"/>
            </a:lnSpc>
            <a:spcBef>
              <a:spcPct val="0"/>
            </a:spcBef>
            <a:spcAft>
              <a:spcPct val="15000"/>
            </a:spcAft>
            <a:buChar char="•"/>
          </a:pPr>
          <a:endParaRPr lang="en-ZW" sz="1000" kern="1200"/>
        </a:p>
        <a:p>
          <a:pPr marL="57150" lvl="1" indent="-57150" algn="l" defTabSz="444500">
            <a:lnSpc>
              <a:spcPct val="90000"/>
            </a:lnSpc>
            <a:spcBef>
              <a:spcPct val="0"/>
            </a:spcBef>
            <a:spcAft>
              <a:spcPct val="15000"/>
            </a:spcAft>
            <a:buChar char="•"/>
          </a:pPr>
          <a:endParaRPr lang="en-ZW" sz="1000" kern="1200"/>
        </a:p>
      </dsp:txBody>
      <dsp:txXfrm rot="5400000">
        <a:off x="4925407" y="907625"/>
        <a:ext cx="2296004" cy="2722880"/>
      </dsp:txXfrm>
    </dsp:sp>
    <dsp:sp modelId="{EB72BE83-82FB-4843-8AC6-14DE843DAC87}">
      <dsp:nvSpPr>
        <dsp:cNvPr id="0" name=""/>
        <dsp:cNvSpPr/>
      </dsp:nvSpPr>
      <dsp:spPr>
        <a:xfrm rot="16200000">
          <a:off x="6285889" y="1121063"/>
          <a:ext cx="4538132" cy="229600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4956" bIns="0" numCol="1" spcCol="1270" anchor="ctr" anchorCtr="0">
          <a:noAutofit/>
        </a:bodyPr>
        <a:lstStyle/>
        <a:p>
          <a:pPr marL="0" lvl="0" indent="0" algn="ctr" defTabSz="577850">
            <a:lnSpc>
              <a:spcPct val="90000"/>
            </a:lnSpc>
            <a:spcBef>
              <a:spcPct val="0"/>
            </a:spcBef>
            <a:spcAft>
              <a:spcPct val="35000"/>
            </a:spcAft>
            <a:buNone/>
          </a:pPr>
          <a:r>
            <a:rPr lang="en-US" sz="1300" kern="1200" dirty="0"/>
            <a:t>Inclusive multi-level environmental governance structures that challenge stereotypical models, decolonize.</a:t>
          </a:r>
        </a:p>
        <a:p>
          <a:pPr marL="0" lvl="0" indent="0" algn="ctr" defTabSz="577850">
            <a:lnSpc>
              <a:spcPct val="90000"/>
            </a:lnSpc>
            <a:spcBef>
              <a:spcPct val="0"/>
            </a:spcBef>
            <a:spcAft>
              <a:spcPct val="35000"/>
            </a:spcAft>
            <a:buNone/>
          </a:pPr>
          <a:r>
            <a:rPr lang="en-US" sz="1300" kern="1200" dirty="0"/>
            <a:t>Justified and rationalized with clear incorporation and inclusion frameworks.</a:t>
          </a:r>
        </a:p>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Recognizing innovative approaches.</a:t>
          </a:r>
          <a:endParaRPr lang="en-ZW" sz="1300" kern="1200" dirty="0"/>
        </a:p>
      </dsp:txBody>
      <dsp:txXfrm rot="5400000">
        <a:off x="7406953" y="907625"/>
        <a:ext cx="2296004" cy="2722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60D385-AC17-42D8-BF62-BAB1EBC71146}">
      <dsp:nvSpPr>
        <dsp:cNvPr id="0" name=""/>
        <dsp:cNvSpPr/>
      </dsp:nvSpPr>
      <dsp:spPr>
        <a:xfrm>
          <a:off x="0" y="36512"/>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Design, research, analyze, an original topic from the overall WCNREG academic ambit. Undertake appropriate </a:t>
          </a:r>
          <a:r>
            <a:rPr lang="en-US" sz="1100" kern="1200"/>
            <a:t>literature , </a:t>
          </a:r>
          <a:r>
            <a:rPr lang="en-US" sz="1100" kern="1200" dirty="0"/>
            <a:t>rights, law policy based research that is grounded, multi-level and transdisciplinary. Develop conclusions, law and policy reforms, critiques of implementation strategies. Incorporate dissemination and activation initiatives into the research.</a:t>
          </a:r>
          <a:endParaRPr lang="en-ZW" sz="1100" kern="1200" dirty="0"/>
        </a:p>
      </dsp:txBody>
      <dsp:txXfrm>
        <a:off x="0" y="36512"/>
        <a:ext cx="3428999" cy="2057400"/>
      </dsp:txXfrm>
    </dsp:sp>
    <dsp:sp modelId="{3A5166D2-038A-4DBF-8406-1F0D9256C06B}">
      <dsp:nvSpPr>
        <dsp:cNvPr id="0" name=""/>
        <dsp:cNvSpPr/>
      </dsp:nvSpPr>
      <dsp:spPr>
        <a:xfrm>
          <a:off x="3771900" y="73021"/>
          <a:ext cx="3428999" cy="19843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Devise, develop, and defend a research proposal using the WCNREG research methodologies and methods as appropriate to the chosen topic. Law, policy and associated literature reviews and compilation of appropriate discussion of research needs, positioning of the research in terms of potential strategies for law and policy reform and implementation devised and managed parallel to field research. </a:t>
          </a:r>
          <a:endParaRPr lang="en-ZW" sz="1100" kern="1200" dirty="0"/>
        </a:p>
      </dsp:txBody>
      <dsp:txXfrm>
        <a:off x="3771900" y="73021"/>
        <a:ext cx="3428999" cy="1984382"/>
      </dsp:txXfrm>
    </dsp:sp>
    <dsp:sp modelId="{5B48F7E6-1411-4C2D-9898-571D3B519F30}">
      <dsp:nvSpPr>
        <dsp:cNvPr id="0" name=""/>
        <dsp:cNvSpPr/>
      </dsp:nvSpPr>
      <dsp:spPr>
        <a:xfrm>
          <a:off x="7543800" y="36512"/>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Ethical practices in research discussed and adhered to as a key component of research work. Thorough “bottom up, top-down meet in the middle research conducted (slide 3) under academic supervision by programme candidates. </a:t>
          </a:r>
        </a:p>
        <a:p>
          <a:pPr marL="0" lvl="0" indent="0" algn="ctr" defTabSz="488950">
            <a:lnSpc>
              <a:spcPct val="90000"/>
            </a:lnSpc>
            <a:spcBef>
              <a:spcPct val="0"/>
            </a:spcBef>
            <a:spcAft>
              <a:spcPct val="35000"/>
            </a:spcAft>
            <a:buNone/>
          </a:pPr>
          <a:r>
            <a:rPr lang="en-ZW" sz="1100" kern="1200" dirty="0"/>
            <a:t>Transdisciplinary – oriented from the candidates key disciplinary focus – utilizing appropriate organizing perspectives – SDGs, Rights based instruments, constitutions, national, local and indigenous, customary and local laws, Gendered and natures’ concerns centralized as key drivers of research agenda and conclusions.</a:t>
          </a:r>
        </a:p>
      </dsp:txBody>
      <dsp:txXfrm>
        <a:off x="7543800" y="36512"/>
        <a:ext cx="3428999" cy="2057400"/>
      </dsp:txXfrm>
    </dsp:sp>
    <dsp:sp modelId="{D35B4E70-A65D-49D7-B52D-6A4584C6518D}">
      <dsp:nvSpPr>
        <dsp:cNvPr id="0" name=""/>
        <dsp:cNvSpPr/>
      </dsp:nvSpPr>
      <dsp:spPr>
        <a:xfrm>
          <a:off x="1885950" y="2436812"/>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 Final stages of the project paper process will be conducted in residence to assist candidates to complete the project paper  within the assigned time frames.</a:t>
          </a:r>
        </a:p>
        <a:p>
          <a:pPr marL="0" lvl="0" indent="0" algn="ctr" defTabSz="488950">
            <a:lnSpc>
              <a:spcPct val="90000"/>
            </a:lnSpc>
            <a:spcBef>
              <a:spcPct val="0"/>
            </a:spcBef>
            <a:spcAft>
              <a:spcPct val="35000"/>
            </a:spcAft>
            <a:buNone/>
          </a:pPr>
          <a:r>
            <a:rPr lang="en-US" sz="1100" kern="1200" dirty="0"/>
            <a:t>Compile, analyze and present preliminary data analysis findings to seminars  of colleague candidates, academic experts prior to devising disposition of chapters, content, writing p the project/dissertation.</a:t>
          </a:r>
          <a:endParaRPr lang="en-ZW" sz="1100" kern="1200" dirty="0"/>
        </a:p>
      </dsp:txBody>
      <dsp:txXfrm>
        <a:off x="1885950" y="2436812"/>
        <a:ext cx="3428999" cy="2057400"/>
      </dsp:txXfrm>
    </dsp:sp>
    <dsp:sp modelId="{73CCD88F-0DD9-430F-9A86-817B588D24E4}">
      <dsp:nvSpPr>
        <dsp:cNvPr id="0" name=""/>
        <dsp:cNvSpPr/>
      </dsp:nvSpPr>
      <dsp:spPr>
        <a:xfrm>
          <a:off x="5657850" y="2436812"/>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Competent, informed, innovative , relevant and effective research skills inculcated in each candidate. Capacity to independently determine, devise and conduct ethical research into all or any aspects of WCNREG .</a:t>
          </a:r>
        </a:p>
        <a:p>
          <a:pPr marL="0" lvl="0" indent="0" algn="ctr" defTabSz="488950">
            <a:lnSpc>
              <a:spcPct val="90000"/>
            </a:lnSpc>
            <a:spcBef>
              <a:spcPct val="0"/>
            </a:spcBef>
            <a:spcAft>
              <a:spcPct val="35000"/>
            </a:spcAft>
            <a:buNone/>
          </a:pPr>
          <a:r>
            <a:rPr lang="en-US" sz="1100" kern="1200" dirty="0"/>
            <a:t>Competence in handling information and theoretical and methodological approaches from a multiplicity of sources creating an holistic view of issues and criteria and strategies for interventions.</a:t>
          </a:r>
          <a:endParaRPr lang="en-ZW" sz="1100" kern="1200" dirty="0"/>
        </a:p>
      </dsp:txBody>
      <dsp:txXfrm>
        <a:off x="5657850" y="2436812"/>
        <a:ext cx="3428999" cy="20574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5067300" y="1789114"/>
            <a:ext cx="7120467"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grpSp>
      <p:sp>
        <p:nvSpPr>
          <p:cNvPr id="14375" name="Rectangle 39"/>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376" name="Rectangle 40"/>
          <p:cNvSpPr>
            <a:spLocks noGrp="1" noChangeArrowheads="1"/>
          </p:cNvSpPr>
          <p:nvPr>
            <p:ph type="ctrTitle"/>
          </p:nvPr>
        </p:nvSpPr>
        <p:spPr>
          <a:xfrm>
            <a:off x="914400" y="1768476"/>
            <a:ext cx="10363200" cy="1736725"/>
          </a:xfrm>
        </p:spPr>
        <p:txBody>
          <a:bodyPr anchor="b" anchorCtr="1"/>
          <a:lstStyle>
            <a:lvl1pPr>
              <a:defRPr sz="5400"/>
            </a:lvl1pPr>
          </a:lstStyle>
          <a:p>
            <a:pPr lvl="0"/>
            <a:r>
              <a:rPr lang="en-US" noProof="0"/>
              <a:t>Click to edit Master title style</a:t>
            </a:r>
          </a:p>
        </p:txBody>
      </p:sp>
      <p:sp>
        <p:nvSpPr>
          <p:cNvPr id="39" name="Rectangle 37"/>
          <p:cNvSpPr>
            <a:spLocks noGrp="1" noChangeArrowheads="1"/>
          </p:cNvSpPr>
          <p:nvPr>
            <p:ph type="dt" sz="half" idx="10"/>
          </p:nvPr>
        </p:nvSpPr>
        <p:spPr/>
        <p:txBody>
          <a:bodyPr/>
          <a:lstStyle>
            <a:lvl1pPr>
              <a:defRPr/>
            </a:lvl1pPr>
          </a:lstStyle>
          <a:p>
            <a:fld id="{ABD4EC5A-77FB-4F1E-9A4C-508DA10351E8}" type="datetimeFigureOut">
              <a:rPr lang="en-ZW" smtClean="0"/>
              <a:t>14/10/2022</a:t>
            </a:fld>
            <a:endParaRPr lang="en-ZW" dirty="0"/>
          </a:p>
        </p:txBody>
      </p:sp>
      <p:sp>
        <p:nvSpPr>
          <p:cNvPr id="40" name="Rectangle 38"/>
          <p:cNvSpPr>
            <a:spLocks noGrp="1" noChangeArrowheads="1"/>
          </p:cNvSpPr>
          <p:nvPr>
            <p:ph type="ftr" sz="quarter" idx="11"/>
          </p:nvPr>
        </p:nvSpPr>
        <p:spPr/>
        <p:txBody>
          <a:bodyPr/>
          <a:lstStyle>
            <a:lvl1pPr>
              <a:defRPr/>
            </a:lvl1pPr>
          </a:lstStyle>
          <a:p>
            <a:endParaRPr lang="en-ZW" dirty="0"/>
          </a:p>
        </p:txBody>
      </p:sp>
      <p:sp>
        <p:nvSpPr>
          <p:cNvPr id="41" name="Rectangle 41"/>
          <p:cNvSpPr>
            <a:spLocks noGrp="1" noChangeArrowheads="1"/>
          </p:cNvSpPr>
          <p:nvPr>
            <p:ph type="sldNum" sz="quarter" idx="12"/>
          </p:nvPr>
        </p:nvSpPr>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304415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5" name="Rectangle 40"/>
          <p:cNvSpPr>
            <a:spLocks noGrp="1" noChangeArrowheads="1"/>
          </p:cNvSpPr>
          <p:nvPr>
            <p:ph type="ftr" sz="quarter" idx="11"/>
          </p:nvPr>
        </p:nvSpPr>
        <p:spPr>
          <a:ln/>
        </p:spPr>
        <p:txBody>
          <a:bodyPr/>
          <a:lstStyle>
            <a:lvl1pPr>
              <a:defRPr/>
            </a:lvl1pPr>
          </a:lstStyle>
          <a:p>
            <a:endParaRPr lang="en-ZW" dirty="0"/>
          </a:p>
        </p:txBody>
      </p:sp>
      <p:sp>
        <p:nvSpPr>
          <p:cNvPr id="6"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139365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5" name="Rectangle 40"/>
          <p:cNvSpPr>
            <a:spLocks noGrp="1" noChangeArrowheads="1"/>
          </p:cNvSpPr>
          <p:nvPr>
            <p:ph type="ftr" sz="quarter" idx="11"/>
          </p:nvPr>
        </p:nvSpPr>
        <p:spPr>
          <a:ln/>
        </p:spPr>
        <p:txBody>
          <a:bodyPr/>
          <a:lstStyle>
            <a:lvl1pPr>
              <a:defRPr/>
            </a:lvl1pPr>
          </a:lstStyle>
          <a:p>
            <a:endParaRPr lang="en-ZW" dirty="0"/>
          </a:p>
        </p:txBody>
      </p:sp>
      <p:sp>
        <p:nvSpPr>
          <p:cNvPr id="6"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189725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5" name="Rectangle 40"/>
          <p:cNvSpPr>
            <a:spLocks noGrp="1" noChangeArrowheads="1"/>
          </p:cNvSpPr>
          <p:nvPr>
            <p:ph type="ftr" sz="quarter" idx="11"/>
          </p:nvPr>
        </p:nvSpPr>
        <p:spPr>
          <a:ln/>
        </p:spPr>
        <p:txBody>
          <a:bodyPr/>
          <a:lstStyle>
            <a:lvl1pPr>
              <a:defRPr/>
            </a:lvl1pPr>
          </a:lstStyle>
          <a:p>
            <a:endParaRPr lang="en-ZW" dirty="0"/>
          </a:p>
        </p:txBody>
      </p:sp>
      <p:sp>
        <p:nvSpPr>
          <p:cNvPr id="6"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1558693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5" name="Rectangle 40"/>
          <p:cNvSpPr>
            <a:spLocks noGrp="1" noChangeArrowheads="1"/>
          </p:cNvSpPr>
          <p:nvPr>
            <p:ph type="ftr" sz="quarter" idx="11"/>
          </p:nvPr>
        </p:nvSpPr>
        <p:spPr>
          <a:ln/>
        </p:spPr>
        <p:txBody>
          <a:bodyPr/>
          <a:lstStyle>
            <a:lvl1pPr>
              <a:defRPr/>
            </a:lvl1pPr>
          </a:lstStyle>
          <a:p>
            <a:endParaRPr lang="en-ZW" dirty="0"/>
          </a:p>
        </p:txBody>
      </p:sp>
      <p:sp>
        <p:nvSpPr>
          <p:cNvPr id="6"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199737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6" name="Rectangle 40"/>
          <p:cNvSpPr>
            <a:spLocks noGrp="1" noChangeArrowheads="1"/>
          </p:cNvSpPr>
          <p:nvPr>
            <p:ph type="ftr" sz="quarter" idx="11"/>
          </p:nvPr>
        </p:nvSpPr>
        <p:spPr>
          <a:ln/>
        </p:spPr>
        <p:txBody>
          <a:bodyPr/>
          <a:lstStyle>
            <a:lvl1pPr>
              <a:defRPr/>
            </a:lvl1pPr>
          </a:lstStyle>
          <a:p>
            <a:endParaRPr lang="en-ZW" dirty="0"/>
          </a:p>
        </p:txBody>
      </p:sp>
      <p:sp>
        <p:nvSpPr>
          <p:cNvPr id="7"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2665815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8" name="Rectangle 40"/>
          <p:cNvSpPr>
            <a:spLocks noGrp="1" noChangeArrowheads="1"/>
          </p:cNvSpPr>
          <p:nvPr>
            <p:ph type="ftr" sz="quarter" idx="11"/>
          </p:nvPr>
        </p:nvSpPr>
        <p:spPr>
          <a:ln/>
        </p:spPr>
        <p:txBody>
          <a:bodyPr/>
          <a:lstStyle>
            <a:lvl1pPr>
              <a:defRPr/>
            </a:lvl1pPr>
          </a:lstStyle>
          <a:p>
            <a:endParaRPr lang="en-ZW" dirty="0"/>
          </a:p>
        </p:txBody>
      </p:sp>
      <p:sp>
        <p:nvSpPr>
          <p:cNvPr id="9"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33065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4" name="Rectangle 40"/>
          <p:cNvSpPr>
            <a:spLocks noGrp="1" noChangeArrowheads="1"/>
          </p:cNvSpPr>
          <p:nvPr>
            <p:ph type="ftr" sz="quarter" idx="11"/>
          </p:nvPr>
        </p:nvSpPr>
        <p:spPr>
          <a:ln/>
        </p:spPr>
        <p:txBody>
          <a:bodyPr/>
          <a:lstStyle>
            <a:lvl1pPr>
              <a:defRPr/>
            </a:lvl1pPr>
          </a:lstStyle>
          <a:p>
            <a:endParaRPr lang="en-ZW" dirty="0"/>
          </a:p>
        </p:txBody>
      </p:sp>
      <p:sp>
        <p:nvSpPr>
          <p:cNvPr id="5"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127952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3" name="Rectangle 40"/>
          <p:cNvSpPr>
            <a:spLocks noGrp="1" noChangeArrowheads="1"/>
          </p:cNvSpPr>
          <p:nvPr>
            <p:ph type="ftr" sz="quarter" idx="11"/>
          </p:nvPr>
        </p:nvSpPr>
        <p:spPr>
          <a:ln/>
        </p:spPr>
        <p:txBody>
          <a:bodyPr/>
          <a:lstStyle>
            <a:lvl1pPr>
              <a:defRPr/>
            </a:lvl1pPr>
          </a:lstStyle>
          <a:p>
            <a:endParaRPr lang="en-ZW" dirty="0"/>
          </a:p>
        </p:txBody>
      </p:sp>
      <p:sp>
        <p:nvSpPr>
          <p:cNvPr id="4"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389684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6" name="Rectangle 40"/>
          <p:cNvSpPr>
            <a:spLocks noGrp="1" noChangeArrowheads="1"/>
          </p:cNvSpPr>
          <p:nvPr>
            <p:ph type="ftr" sz="quarter" idx="11"/>
          </p:nvPr>
        </p:nvSpPr>
        <p:spPr>
          <a:ln/>
        </p:spPr>
        <p:txBody>
          <a:bodyPr/>
          <a:lstStyle>
            <a:lvl1pPr>
              <a:defRPr/>
            </a:lvl1pPr>
          </a:lstStyle>
          <a:p>
            <a:endParaRPr lang="en-ZW" dirty="0"/>
          </a:p>
        </p:txBody>
      </p:sp>
      <p:sp>
        <p:nvSpPr>
          <p:cNvPr id="7"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113335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fld id="{ABD4EC5A-77FB-4F1E-9A4C-508DA10351E8}" type="datetimeFigureOut">
              <a:rPr lang="en-ZW" smtClean="0"/>
              <a:t>14/10/2022</a:t>
            </a:fld>
            <a:endParaRPr lang="en-ZW" dirty="0"/>
          </a:p>
        </p:txBody>
      </p:sp>
      <p:sp>
        <p:nvSpPr>
          <p:cNvPr id="6" name="Rectangle 40"/>
          <p:cNvSpPr>
            <a:spLocks noGrp="1" noChangeArrowheads="1"/>
          </p:cNvSpPr>
          <p:nvPr>
            <p:ph type="ftr" sz="quarter" idx="11"/>
          </p:nvPr>
        </p:nvSpPr>
        <p:spPr>
          <a:ln/>
        </p:spPr>
        <p:txBody>
          <a:bodyPr/>
          <a:lstStyle>
            <a:lvl1pPr>
              <a:defRPr/>
            </a:lvl1pPr>
          </a:lstStyle>
          <a:p>
            <a:endParaRPr lang="en-ZW" dirty="0"/>
          </a:p>
        </p:txBody>
      </p:sp>
      <p:sp>
        <p:nvSpPr>
          <p:cNvPr id="7" name="Rectangle 41"/>
          <p:cNvSpPr>
            <a:spLocks noGrp="1" noChangeArrowheads="1"/>
          </p:cNvSpPr>
          <p:nvPr>
            <p:ph type="sldNum" sz="quarter" idx="12"/>
          </p:nvPr>
        </p:nvSpPr>
        <p:spPr>
          <a:ln/>
        </p:spPr>
        <p:txBody>
          <a:bodyPr/>
          <a:lstStyle>
            <a:lvl1pPr>
              <a:defRPr/>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3081487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alpha val="7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5067300" y="1789114"/>
            <a:ext cx="7120467" cy="5056187"/>
            <a:chOff x="2394" y="1127"/>
            <a:chExt cx="3364" cy="3185"/>
          </a:xfrm>
        </p:grpSpPr>
        <p:sp>
          <p:nvSpPr>
            <p:cNvPr id="13315"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16"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17"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18"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19"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20"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21"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22"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23"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24"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25"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26"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27"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28"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29"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0"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1"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2"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3"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4"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5"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6"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7"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8"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39"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40"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41"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42"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43"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44"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45"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46"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en-US" sz="1800" dirty="0">
                <a:solidFill>
                  <a:srgbClr val="FFFFFF"/>
                </a:solidFill>
              </a:endParaRPr>
            </a:p>
          </p:txBody>
        </p:sp>
        <p:sp>
          <p:nvSpPr>
            <p:cNvPr id="13347"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sp>
          <p:nvSpPr>
            <p:cNvPr id="13348"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dirty="0">
                <a:solidFill>
                  <a:srgbClr val="FFFFFF"/>
                </a:solidFill>
              </a:endParaRPr>
            </a:p>
          </p:txBody>
        </p:sp>
      </p:grpSp>
      <p:sp>
        <p:nvSpPr>
          <p:cNvPr id="13349" name="Rectangle 37"/>
          <p:cNvSpPr>
            <a:spLocks noGrp="1" noChangeArrowheads="1"/>
          </p:cNvSpPr>
          <p:nvPr>
            <p:ph type="title"/>
          </p:nvPr>
        </p:nvSpPr>
        <p:spPr bwMode="auto">
          <a:xfrm>
            <a:off x="609600" y="277813"/>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50" name="Rectangle 38"/>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51" name="Rectangle 39"/>
          <p:cNvSpPr>
            <a:spLocks noGrp="1" noChangeArrowheads="1"/>
          </p:cNvSpPr>
          <p:nvPr>
            <p:ph type="dt" sz="half" idx="2"/>
          </p:nvPr>
        </p:nvSpPr>
        <p:spPr bwMode="auto">
          <a:xfrm>
            <a:off x="609600" y="6278563"/>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ABD4EC5A-77FB-4F1E-9A4C-508DA10351E8}" type="datetimeFigureOut">
              <a:rPr lang="en-ZW" smtClean="0"/>
              <a:t>14/10/2022</a:t>
            </a:fld>
            <a:endParaRPr lang="en-ZW" dirty="0"/>
          </a:p>
        </p:txBody>
      </p:sp>
      <p:sp>
        <p:nvSpPr>
          <p:cNvPr id="13352" name="Rectangle 40"/>
          <p:cNvSpPr>
            <a:spLocks noGrp="1" noChangeArrowheads="1"/>
          </p:cNvSpPr>
          <p:nvPr>
            <p:ph type="ftr" sz="quarter" idx="3"/>
          </p:nvPr>
        </p:nvSpPr>
        <p:spPr bwMode="auto">
          <a:xfrm>
            <a:off x="4165600" y="6278563"/>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ZW" dirty="0"/>
          </a:p>
        </p:txBody>
      </p:sp>
      <p:sp>
        <p:nvSpPr>
          <p:cNvPr id="13353" name="Rectangle 41"/>
          <p:cNvSpPr>
            <a:spLocks noGrp="1" noChangeArrowheads="1"/>
          </p:cNvSpPr>
          <p:nvPr>
            <p:ph type="sldNum" sz="quarter" idx="4"/>
          </p:nvPr>
        </p:nvSpPr>
        <p:spPr bwMode="auto">
          <a:xfrm>
            <a:off x="8737600" y="6278563"/>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CE57CF8-610F-4020-8F75-7FC7D9249B9E}" type="slidenum">
              <a:rPr lang="en-ZW" smtClean="0"/>
              <a:t>‹#›</a:t>
            </a:fld>
            <a:endParaRPr lang="en-ZW" dirty="0"/>
          </a:p>
        </p:txBody>
      </p:sp>
    </p:spTree>
    <p:extLst>
      <p:ext uri="{BB962C8B-B14F-4D97-AF65-F5344CB8AC3E}">
        <p14:creationId xmlns:p14="http://schemas.microsoft.com/office/powerpoint/2010/main" val="71511575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A9D5C7B-4286-8AE1-AA10-34E40B766073}"/>
              </a:ext>
            </a:extLst>
          </p:cNvPr>
          <p:cNvSpPr>
            <a:spLocks noGrp="1"/>
          </p:cNvSpPr>
          <p:nvPr>
            <p:ph type="subTitle" idx="1"/>
          </p:nvPr>
        </p:nvSpPr>
        <p:spPr>
          <a:xfrm>
            <a:off x="914400" y="3602037"/>
            <a:ext cx="10363200" cy="2387599"/>
          </a:xfrm>
        </p:spPr>
        <p:txBody>
          <a:bodyPr>
            <a:normAutofit/>
          </a:bodyPr>
          <a:lstStyle/>
          <a:p>
            <a:r>
              <a:rPr lang="en-US" dirty="0"/>
              <a:t>An underview [sic] and overview of :</a:t>
            </a:r>
          </a:p>
          <a:p>
            <a:r>
              <a:rPr lang="en-GB" sz="2400" b="1" dirty="0">
                <a:effectLst/>
                <a:latin typeface="+mj-lt"/>
                <a:ea typeface="Calibri" panose="020F0502020204030204" pitchFamily="34" charset="0"/>
                <a:cs typeface="Book Antiqua" panose="02040602050305030304" pitchFamily="18" charset="0"/>
              </a:rPr>
              <a:t>WCNREG001: Advanced Research Methodology</a:t>
            </a:r>
          </a:p>
          <a:p>
            <a:pPr>
              <a:lnSpc>
                <a:spcPct val="115000"/>
              </a:lnSpc>
              <a:spcBef>
                <a:spcPts val="200"/>
              </a:spcBef>
              <a:spcAft>
                <a:spcPts val="1000"/>
              </a:spcAft>
            </a:pPr>
            <a:r>
              <a:rPr lang="en-GB" sz="2400" b="1" dirty="0">
                <a:effectLst/>
                <a:latin typeface="+mj-lt"/>
                <a:ea typeface="Times New Roman" panose="02020603050405020304" pitchFamily="18" charset="0"/>
                <a:cs typeface="Book Antiqua" panose="02040602050305030304" pitchFamily="18" charset="0"/>
              </a:rPr>
              <a:t>WCNREG009 Project Paper (Dissertation)</a:t>
            </a:r>
          </a:p>
          <a:p>
            <a:pPr>
              <a:lnSpc>
                <a:spcPct val="115000"/>
              </a:lnSpc>
              <a:spcBef>
                <a:spcPts val="200"/>
              </a:spcBef>
              <a:spcAft>
                <a:spcPts val="1000"/>
              </a:spcAft>
            </a:pPr>
            <a:r>
              <a:rPr kumimoji="0" lang="en-GB" sz="2400" b="1" i="0" u="none" strike="noStrike" kern="0" cap="none" spc="0" normalizeH="0" baseline="0" noProof="0" dirty="0">
                <a:ln>
                  <a:noFill/>
                </a:ln>
                <a:solidFill>
                  <a:srgbClr val="FFFFFF"/>
                </a:solidFill>
                <a:effectLst/>
                <a:uLnTx/>
                <a:uFillTx/>
                <a:latin typeface="+mj-lt"/>
                <a:ea typeface="Calibri" panose="020F0502020204030204" pitchFamily="34" charset="0"/>
                <a:cs typeface="Book Antiqua" panose="02040602050305030304" pitchFamily="18" charset="0"/>
              </a:rPr>
              <a:t>Indigenous Knowledge in Environmental Governance WCNREG008</a:t>
            </a:r>
          </a:p>
          <a:p>
            <a:pPr>
              <a:lnSpc>
                <a:spcPct val="115000"/>
              </a:lnSpc>
              <a:spcBef>
                <a:spcPts val="200"/>
              </a:spcBef>
              <a:spcAft>
                <a:spcPts val="1000"/>
              </a:spcAft>
            </a:pPr>
            <a:endParaRPr lang="en-ZW" sz="2400" dirty="0">
              <a:effectLst/>
              <a:latin typeface="Times New Roman" panose="02020603050405020304" pitchFamily="18" charset="0"/>
              <a:ea typeface="Calibri" panose="020F0502020204030204" pitchFamily="34" charset="0"/>
            </a:endParaRPr>
          </a:p>
        </p:txBody>
      </p:sp>
      <p:sp>
        <p:nvSpPr>
          <p:cNvPr id="2" name="Title 1">
            <a:extLst>
              <a:ext uri="{FF2B5EF4-FFF2-40B4-BE49-F238E27FC236}">
                <a16:creationId xmlns:a16="http://schemas.microsoft.com/office/drawing/2014/main" id="{6075A3B6-3B2A-195E-C8A0-17003E20BCC1}"/>
              </a:ext>
            </a:extLst>
          </p:cNvPr>
          <p:cNvSpPr>
            <a:spLocks noGrp="1"/>
          </p:cNvSpPr>
          <p:nvPr>
            <p:ph type="ctrTitle"/>
          </p:nvPr>
        </p:nvSpPr>
        <p:spPr/>
        <p:txBody>
          <a:bodyPr>
            <a:normAutofit fontScale="90000"/>
          </a:bodyPr>
          <a:lstStyle/>
          <a:p>
            <a:r>
              <a:rPr lang="en-US" dirty="0"/>
              <a:t>WOMEN’S, CHILDREN’S, AND NATURES' RIGHTS IN ENVIRONMENTAL GOVERNANCE</a:t>
            </a:r>
            <a:endParaRPr lang="en-ZW" dirty="0"/>
          </a:p>
        </p:txBody>
      </p:sp>
    </p:spTree>
    <p:extLst>
      <p:ext uri="{BB962C8B-B14F-4D97-AF65-F5344CB8AC3E}">
        <p14:creationId xmlns:p14="http://schemas.microsoft.com/office/powerpoint/2010/main" val="216873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sz="2800" dirty="0"/>
              <a:t>A multi-level framework for a grounded exploration of the key interventions and research strategies for WCNREG teaching and research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9017467"/>
              </p:ext>
            </p:extLst>
          </p:nvPr>
        </p:nvGraphicFramePr>
        <p:xfrm>
          <a:off x="609600" y="1600200"/>
          <a:ext cx="10972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Up Arrow 12"/>
          <p:cNvSpPr/>
          <p:nvPr/>
        </p:nvSpPr>
        <p:spPr>
          <a:xfrm>
            <a:off x="1339144" y="1797135"/>
            <a:ext cx="787791" cy="486392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W" sz="1800" b="0" i="0" u="none" strike="noStrike" kern="1200" cap="none" spc="0" normalizeH="0" baseline="0" noProof="0" dirty="0">
              <a:ln>
                <a:noFill/>
              </a:ln>
              <a:solidFill>
                <a:prstClr val="white"/>
              </a:solidFill>
              <a:effectLst/>
              <a:uLnTx/>
              <a:uFillTx/>
              <a:latin typeface="Tahoma"/>
              <a:ea typeface="+mn-ea"/>
              <a:cs typeface="Arial"/>
            </a:endParaRPr>
          </a:p>
        </p:txBody>
      </p:sp>
      <p:sp>
        <p:nvSpPr>
          <p:cNvPr id="14" name="Down Arrow 13"/>
          <p:cNvSpPr/>
          <p:nvPr/>
        </p:nvSpPr>
        <p:spPr>
          <a:xfrm>
            <a:off x="10687987" y="1600200"/>
            <a:ext cx="657922" cy="45162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W" sz="1800" b="0" i="0" u="none" strike="noStrike" kern="1200" cap="none" spc="0" normalizeH="0" baseline="0" noProof="0" dirty="0">
              <a:ln>
                <a:noFill/>
              </a:ln>
              <a:solidFill>
                <a:prstClr val="white"/>
              </a:solidFill>
              <a:effectLst/>
              <a:uLnTx/>
              <a:uFillTx/>
              <a:latin typeface="Tahoma"/>
              <a:ea typeface="+mn-ea"/>
              <a:cs typeface="Arial"/>
            </a:endParaRPr>
          </a:p>
        </p:txBody>
      </p:sp>
      <p:sp>
        <p:nvSpPr>
          <p:cNvPr id="5" name="Arrow: Left 4">
            <a:extLst>
              <a:ext uri="{FF2B5EF4-FFF2-40B4-BE49-F238E27FC236}">
                <a16:creationId xmlns:a16="http://schemas.microsoft.com/office/drawing/2014/main" id="{3A2A260D-B78E-B096-511D-E520D8A373D7}"/>
              </a:ext>
            </a:extLst>
          </p:cNvPr>
          <p:cNvSpPr/>
          <p:nvPr/>
        </p:nvSpPr>
        <p:spPr>
          <a:xfrm>
            <a:off x="8619344" y="4271448"/>
            <a:ext cx="2068643" cy="2106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6" name="Arrow: Right 5">
            <a:extLst>
              <a:ext uri="{FF2B5EF4-FFF2-40B4-BE49-F238E27FC236}">
                <a16:creationId xmlns:a16="http://schemas.microsoft.com/office/drawing/2014/main" id="{EC3FB0CC-050E-D264-7AAE-E87644FE5AE5}"/>
              </a:ext>
            </a:extLst>
          </p:cNvPr>
          <p:cNvSpPr/>
          <p:nvPr/>
        </p:nvSpPr>
        <p:spPr>
          <a:xfrm>
            <a:off x="2008682" y="4482059"/>
            <a:ext cx="1563975" cy="2106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Tree>
    <p:extLst>
      <p:ext uri="{BB962C8B-B14F-4D97-AF65-F5344CB8AC3E}">
        <p14:creationId xmlns:p14="http://schemas.microsoft.com/office/powerpoint/2010/main" val="148878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152D-1421-AEB3-FF45-37B73442EEE5}"/>
              </a:ext>
            </a:extLst>
          </p:cNvPr>
          <p:cNvSpPr>
            <a:spLocks noGrp="1"/>
          </p:cNvSpPr>
          <p:nvPr>
            <p:ph type="title"/>
          </p:nvPr>
        </p:nvSpPr>
        <p:spPr>
          <a:xfrm>
            <a:off x="0" y="119271"/>
            <a:ext cx="12192000" cy="1571418"/>
          </a:xfrm>
        </p:spPr>
        <p:txBody>
          <a:bodyPr>
            <a:normAutofit/>
          </a:bodyPr>
          <a:lstStyle/>
          <a:p>
            <a:r>
              <a:rPr kumimoji="0" lang="en-ZW" sz="2200" b="0" i="0" u="none" strike="noStrike" kern="0" cap="none" spc="0" normalizeH="0" baseline="0" noProof="0" dirty="0">
                <a:ln>
                  <a:noFill/>
                </a:ln>
                <a:effectLst>
                  <a:outerShdw blurRad="38100" dist="38100" dir="2700000" algn="tl">
                    <a:srgbClr val="000000"/>
                  </a:outerShdw>
                </a:effectLst>
                <a:uLnTx/>
                <a:uFillTx/>
                <a:latin typeface="Arial"/>
                <a:ea typeface="+mj-ea"/>
                <a:cs typeface="Arial"/>
              </a:rPr>
              <a:t>An interactive - multi-level </a:t>
            </a:r>
            <a:r>
              <a:rPr kumimoji="0" lang="en-ZW" sz="2200" b="1" i="0" u="sng" strike="noStrike" kern="0" cap="none" spc="0" normalizeH="0" baseline="0" noProof="0" dirty="0">
                <a:ln>
                  <a:noFill/>
                </a:ln>
                <a:effectLst>
                  <a:outerShdw blurRad="38100" dist="38100" dir="2700000" algn="tl">
                    <a:srgbClr val="000000"/>
                  </a:outerShdw>
                </a:effectLst>
                <a:uLnTx/>
                <a:uFillTx/>
                <a:latin typeface="Arial"/>
                <a:ea typeface="+mj-ea"/>
                <a:cs typeface="Arial"/>
              </a:rPr>
              <a:t>transdisciplinary </a:t>
            </a:r>
            <a:r>
              <a:rPr kumimoji="0" lang="en-ZW" sz="2200" b="0" i="0" u="none" strike="noStrike" kern="0" cap="none" spc="0" normalizeH="0" baseline="0" noProof="0" dirty="0">
                <a:ln>
                  <a:noFill/>
                </a:ln>
                <a:effectLst>
                  <a:outerShdw blurRad="38100" dist="38100" dir="2700000" algn="tl">
                    <a:srgbClr val="000000"/>
                  </a:outerShdw>
                </a:effectLst>
                <a:uLnTx/>
                <a:uFillTx/>
                <a:latin typeface="Arial"/>
                <a:ea typeface="+mj-ea"/>
                <a:cs typeface="Arial"/>
              </a:rPr>
              <a:t>framework for a grounded exploration of the key interventions and research strategies needed for WCNREG teaching and research – all courses.</a:t>
            </a:r>
            <a:br>
              <a:rPr kumimoji="0" lang="en-ZW" sz="2200" b="0" i="0" u="none" strike="noStrike" kern="0" cap="none" spc="0" normalizeH="0" baseline="0" noProof="0" dirty="0">
                <a:ln>
                  <a:noFill/>
                </a:ln>
                <a:effectLst>
                  <a:outerShdw blurRad="38100" dist="38100" dir="2700000" algn="tl">
                    <a:srgbClr val="000000"/>
                  </a:outerShdw>
                </a:effectLst>
                <a:uLnTx/>
                <a:uFillTx/>
                <a:latin typeface="Arial"/>
                <a:ea typeface="+mj-ea"/>
                <a:cs typeface="Arial"/>
              </a:rPr>
            </a:br>
            <a:r>
              <a:rPr kumimoji="0" lang="en-ZW" sz="2200" b="0" i="0" u="none" strike="noStrike" kern="0" cap="none" spc="0" normalizeH="0" baseline="0" noProof="0" dirty="0">
                <a:ln>
                  <a:noFill/>
                </a:ln>
                <a:effectLst>
                  <a:outerShdw blurRad="38100" dist="38100" dir="2700000" algn="tl">
                    <a:srgbClr val="000000"/>
                  </a:outerShdw>
                </a:effectLst>
                <a:uLnTx/>
                <a:uFillTx/>
                <a:latin typeface="Arial"/>
                <a:ea typeface="+mj-ea"/>
                <a:cs typeface="Arial"/>
              </a:rPr>
              <a:t>Complementary but distinct research designs for each course –informed by the constantly evolving methodologies</a:t>
            </a:r>
            <a:r>
              <a:rPr kumimoji="0" lang="en-ZW" sz="2800" b="0" i="0" u="none" strike="noStrike" kern="0" cap="none" spc="0" normalizeH="0" baseline="0" noProof="0" dirty="0">
                <a:ln>
                  <a:noFill/>
                </a:ln>
                <a:effectLst>
                  <a:outerShdw blurRad="38100" dist="38100" dir="2700000" algn="tl">
                    <a:srgbClr val="000000"/>
                  </a:outerShdw>
                </a:effectLst>
                <a:uLnTx/>
                <a:uFillTx/>
                <a:latin typeface="Arial"/>
                <a:ea typeface="+mj-ea"/>
                <a:cs typeface="Arial"/>
              </a:rPr>
              <a:t> – </a:t>
            </a:r>
            <a:r>
              <a:rPr kumimoji="0" lang="en-ZW" sz="2000" b="0" i="0" u="none" strike="noStrike" kern="0" cap="none" spc="0" normalizeH="0" baseline="0" noProof="0" dirty="0">
                <a:ln>
                  <a:noFill/>
                </a:ln>
                <a:effectLst>
                  <a:outerShdw blurRad="38100" dist="38100" dir="2700000" algn="tl">
                    <a:srgbClr val="000000"/>
                  </a:outerShdw>
                </a:effectLst>
                <a:uLnTx/>
                <a:uFillTx/>
                <a:latin typeface="Arial"/>
                <a:ea typeface="+mj-ea"/>
                <a:cs typeface="Arial"/>
              </a:rPr>
              <a:t>[upscaling the women’s law and </a:t>
            </a:r>
            <a:r>
              <a:rPr kumimoji="0" lang="en-ZW" sz="2000" b="0" i="0" u="none" strike="noStrike" kern="0" cap="none" spc="0" normalizeH="0" baseline="0" noProof="0" dirty="0">
                <a:ln>
                  <a:noFill/>
                </a:ln>
                <a:effectLst>
                  <a:outerShdw blurRad="38100" dist="38100" dir="2700000" algn="tl">
                    <a:srgbClr val="000000"/>
                  </a:outerShdw>
                </a:effectLst>
                <a:uLnTx/>
                <a:uFillTx/>
                <a:latin typeface="Arial"/>
                <a:cs typeface="Arial"/>
              </a:rPr>
              <a:t>gendered law approach].</a:t>
            </a:r>
            <a:endParaRPr lang="en-ZW" sz="2000" dirty="0"/>
          </a:p>
        </p:txBody>
      </p:sp>
      <p:graphicFrame>
        <p:nvGraphicFramePr>
          <p:cNvPr id="10" name="Content Placeholder 9">
            <a:extLst>
              <a:ext uri="{FF2B5EF4-FFF2-40B4-BE49-F238E27FC236}">
                <a16:creationId xmlns:a16="http://schemas.microsoft.com/office/drawing/2014/main" id="{0523B449-3702-624A-DF4D-E752F106A427}"/>
              </a:ext>
            </a:extLst>
          </p:cNvPr>
          <p:cNvGraphicFramePr>
            <a:graphicFrameLocks noGrp="1"/>
          </p:cNvGraphicFramePr>
          <p:nvPr>
            <p:ph idx="1"/>
            <p:extLst>
              <p:ext uri="{D42A27DB-BD31-4B8C-83A1-F6EECF244321}">
                <p14:modId xmlns:p14="http://schemas.microsoft.com/office/powerpoint/2010/main" val="844764325"/>
              </p:ext>
            </p:extLst>
          </p:nvPr>
        </p:nvGraphicFramePr>
        <p:xfrm>
          <a:off x="609600" y="1600200"/>
          <a:ext cx="11582400" cy="5138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67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0"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A3F8-8C3E-840E-AAB9-6F09834D823B}"/>
              </a:ext>
            </a:extLst>
          </p:cNvPr>
          <p:cNvSpPr>
            <a:spLocks noGrp="1"/>
          </p:cNvSpPr>
          <p:nvPr>
            <p:ph type="title"/>
          </p:nvPr>
        </p:nvSpPr>
        <p:spPr>
          <a:xfrm>
            <a:off x="0" y="145473"/>
            <a:ext cx="12192000" cy="1205345"/>
          </a:xfrm>
        </p:spPr>
        <p:txBody>
          <a:bodyPr>
            <a:normAutofit fontScale="90000"/>
          </a:bodyPr>
          <a:lstStyle/>
          <a:p>
            <a:r>
              <a:rPr lang="en-US" dirty="0"/>
              <a:t>Advanced Research Methodology, WCNREG 001</a:t>
            </a:r>
            <a:br>
              <a:rPr lang="en-US" dirty="0"/>
            </a:br>
            <a:r>
              <a:rPr lang="en-US" dirty="0"/>
              <a:t>Focus, Process, Outcomes</a:t>
            </a:r>
            <a:endParaRPr lang="en-ZW" dirty="0"/>
          </a:p>
        </p:txBody>
      </p:sp>
      <p:graphicFrame>
        <p:nvGraphicFramePr>
          <p:cNvPr id="4" name="Content Placeholder 3">
            <a:extLst>
              <a:ext uri="{FF2B5EF4-FFF2-40B4-BE49-F238E27FC236}">
                <a16:creationId xmlns:a16="http://schemas.microsoft.com/office/drawing/2014/main" id="{D3976B91-0EA1-1110-DCA0-2D4F193745F3}"/>
              </a:ext>
            </a:extLst>
          </p:cNvPr>
          <p:cNvGraphicFramePr>
            <a:graphicFrameLocks noGrp="1"/>
          </p:cNvGraphicFramePr>
          <p:nvPr>
            <p:ph idx="1"/>
            <p:extLst>
              <p:ext uri="{D42A27DB-BD31-4B8C-83A1-F6EECF244321}">
                <p14:modId xmlns:p14="http://schemas.microsoft.com/office/powerpoint/2010/main" val="1724198320"/>
              </p:ext>
            </p:extLst>
          </p:nvPr>
        </p:nvGraphicFramePr>
        <p:xfrm>
          <a:off x="609600" y="1600200"/>
          <a:ext cx="109728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907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FB32-A000-5372-0AF8-C51C7605B28F}"/>
              </a:ext>
            </a:extLst>
          </p:cNvPr>
          <p:cNvSpPr>
            <a:spLocks noGrp="1"/>
          </p:cNvSpPr>
          <p:nvPr>
            <p:ph type="title"/>
          </p:nvPr>
        </p:nvSpPr>
        <p:spPr>
          <a:xfrm>
            <a:off x="269823" y="104931"/>
            <a:ext cx="11767279" cy="1495270"/>
          </a:xfrm>
        </p:spPr>
        <p:txBody>
          <a:bodyPr/>
          <a:lstStyle/>
          <a:p>
            <a:pPr>
              <a:spcAft>
                <a:spcPts val="1000"/>
              </a:spcAft>
            </a:pPr>
            <a:br>
              <a:rPr lang="en-US" sz="3600" dirty="0">
                <a:effectLst>
                  <a:outerShdw blurRad="38100" dist="38100" dir="2700000" algn="tl">
                    <a:srgbClr val="000000">
                      <a:alpha val="43137"/>
                    </a:srgbClr>
                  </a:outerShdw>
                </a:effectLst>
                <a:latin typeface="Book Antiqua" panose="02040602050305030304" pitchFamily="18" charset="0"/>
                <a:ea typeface="Calibri" panose="020F0502020204030204" pitchFamily="34" charset="0"/>
              </a:rPr>
            </a:br>
            <a:r>
              <a:rPr lang="en-US" sz="3600" dirty="0">
                <a:effectLst>
                  <a:outerShdw blurRad="38100" dist="38100" dir="2700000" algn="tl">
                    <a:srgbClr val="000000">
                      <a:alpha val="43137"/>
                    </a:srgbClr>
                  </a:outerShdw>
                </a:effectLst>
                <a:latin typeface="Book Antiqua" panose="02040602050305030304" pitchFamily="18" charset="0"/>
                <a:ea typeface="Calibri" panose="020F0502020204030204" pitchFamily="34" charset="0"/>
              </a:rPr>
              <a:t>Indigenous Knowledge and Customary Practices in Environmental Governance – under discussion!</a:t>
            </a:r>
            <a:br>
              <a:rPr lang="en-US" sz="3600" dirty="0">
                <a:effectLst>
                  <a:outerShdw blurRad="38100" dist="38100" dir="2700000" algn="tl">
                    <a:srgbClr val="000000">
                      <a:alpha val="43137"/>
                    </a:srgbClr>
                  </a:outerShdw>
                </a:effectLst>
                <a:latin typeface="Book Antiqua" panose="02040602050305030304" pitchFamily="18" charset="0"/>
                <a:ea typeface="Calibri" panose="020F0502020204030204" pitchFamily="34" charset="0"/>
              </a:rPr>
            </a:br>
            <a:r>
              <a:rPr lang="en-US" sz="3600" dirty="0">
                <a:effectLst>
                  <a:outerShdw blurRad="38100" dist="38100" dir="2700000" algn="tl">
                    <a:srgbClr val="000000">
                      <a:alpha val="43137"/>
                    </a:srgbClr>
                  </a:outerShdw>
                </a:effectLst>
                <a:latin typeface="Book Antiqua" panose="02040602050305030304" pitchFamily="18" charset="0"/>
                <a:ea typeface="Calibri" panose="020F0502020204030204" pitchFamily="34" charset="0"/>
              </a:rPr>
              <a:t>With or without Scientific Knowledge? </a:t>
            </a:r>
            <a:br>
              <a:rPr lang="en-ZW" sz="4400" dirty="0">
                <a:effectLst/>
                <a:latin typeface="Times New Roman" panose="02020603050405020304" pitchFamily="18" charset="0"/>
                <a:ea typeface="Calibri" panose="020F0502020204030204" pitchFamily="34" charset="0"/>
              </a:rPr>
            </a:br>
            <a:endParaRPr lang="en-ZW" dirty="0"/>
          </a:p>
        </p:txBody>
      </p:sp>
      <p:graphicFrame>
        <p:nvGraphicFramePr>
          <p:cNvPr id="13" name="Diagram 12">
            <a:extLst>
              <a:ext uri="{FF2B5EF4-FFF2-40B4-BE49-F238E27FC236}">
                <a16:creationId xmlns:a16="http://schemas.microsoft.com/office/drawing/2014/main" id="{47C23765-B91E-B4BB-C60D-5456BB160473}"/>
              </a:ext>
            </a:extLst>
          </p:cNvPr>
          <p:cNvGraphicFramePr/>
          <p:nvPr>
            <p:extLst>
              <p:ext uri="{D42A27DB-BD31-4B8C-83A1-F6EECF244321}">
                <p14:modId xmlns:p14="http://schemas.microsoft.com/office/powerpoint/2010/main" val="3300386745"/>
              </p:ext>
            </p:extLst>
          </p:nvPr>
        </p:nvGraphicFramePr>
        <p:xfrm>
          <a:off x="1243351" y="1600201"/>
          <a:ext cx="9705298" cy="4538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516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EBCBC-D5B0-BC81-8834-27ABD5D60164}"/>
              </a:ext>
            </a:extLst>
          </p:cNvPr>
          <p:cNvSpPr>
            <a:spLocks noGrp="1"/>
          </p:cNvSpPr>
          <p:nvPr>
            <p:ph type="title"/>
          </p:nvPr>
        </p:nvSpPr>
        <p:spPr/>
        <p:txBody>
          <a:bodyPr/>
          <a:lstStyle/>
          <a:p>
            <a:r>
              <a:rPr lang="en-US" dirty="0"/>
              <a:t>Project Paper WCNREG009</a:t>
            </a:r>
            <a:br>
              <a:rPr lang="en-US" dirty="0"/>
            </a:br>
            <a:r>
              <a:rPr lang="en-US" dirty="0"/>
              <a:t>Focus, Process, Outcomes</a:t>
            </a:r>
            <a:endParaRPr lang="en-ZW" dirty="0"/>
          </a:p>
        </p:txBody>
      </p:sp>
      <p:graphicFrame>
        <p:nvGraphicFramePr>
          <p:cNvPr id="4" name="Content Placeholder 3">
            <a:extLst>
              <a:ext uri="{FF2B5EF4-FFF2-40B4-BE49-F238E27FC236}">
                <a16:creationId xmlns:a16="http://schemas.microsoft.com/office/drawing/2014/main" id="{41010D75-52A0-C555-8A6E-A312D7008A32}"/>
              </a:ext>
            </a:extLst>
          </p:cNvPr>
          <p:cNvGraphicFramePr>
            <a:graphicFrameLocks noGrp="1"/>
          </p:cNvGraphicFramePr>
          <p:nvPr>
            <p:ph idx="1"/>
            <p:extLst>
              <p:ext uri="{D42A27DB-BD31-4B8C-83A1-F6EECF244321}">
                <p14:modId xmlns:p14="http://schemas.microsoft.com/office/powerpoint/2010/main" val="2890429903"/>
              </p:ext>
            </p:extLst>
          </p:nvPr>
        </p:nvGraphicFramePr>
        <p:xfrm>
          <a:off x="609600" y="1600200"/>
          <a:ext cx="109728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943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theme/theme1.xml><?xml version="1.0" encoding="utf-8"?>
<a:theme xmlns:a="http://schemas.openxmlformats.org/drawingml/2006/main" name="Balance">
  <a:themeElements>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896</TotalTime>
  <Words>1204</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Book Antiqua</vt:lpstr>
      <vt:lpstr>Tahoma</vt:lpstr>
      <vt:lpstr>Times New Roman</vt:lpstr>
      <vt:lpstr>Wingdings</vt:lpstr>
      <vt:lpstr>Balance</vt:lpstr>
      <vt:lpstr>WOMEN’S, CHILDREN’S, AND NATURES' RIGHTS IN ENVIRONMENTAL GOVERNANCE</vt:lpstr>
      <vt:lpstr>A multi-level framework for a grounded exploration of the key interventions and research strategies for WCNREG teaching and research</vt:lpstr>
      <vt:lpstr>An interactive - multi-level transdisciplinary framework for a grounded exploration of the key interventions and research strategies needed for WCNREG teaching and research – all courses. Complementary but distinct research designs for each course –informed by the constantly evolving methodologies – [upscaling the women’s law and gendered law approach].</vt:lpstr>
      <vt:lpstr>Advanced Research Methodology, WCNREG 001 Focus, Process, Outcomes</vt:lpstr>
      <vt:lpstr> Indigenous Knowledge and Customary Practices in Environmental Governance – under discussion! With or without Scientific Knowledge?  </vt:lpstr>
      <vt:lpstr>Project Paper WCNREG009 Focus, Process, Outcomes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CHILDREN’S AND NATURES RIGHTS IN ENVIRONMENTAL GOVERNANCE</dc:title>
  <dc:creator>Julie Stewart</dc:creator>
  <cp:lastModifiedBy>Julie Stewart</cp:lastModifiedBy>
  <cp:revision>5</cp:revision>
  <dcterms:created xsi:type="dcterms:W3CDTF">2022-10-11T10:22:41Z</dcterms:created>
  <dcterms:modified xsi:type="dcterms:W3CDTF">2022-10-14T09:12:56Z</dcterms:modified>
</cp:coreProperties>
</file>