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648" r:id="rId1"/>
    <p:sldMasterId id="2147483694" r:id="rId2"/>
  </p:sldMasterIdLst>
  <p:notesMasterIdLst>
    <p:notesMasterId r:id="rId11"/>
  </p:notesMasterIdLst>
  <p:handoutMasterIdLst>
    <p:handoutMasterId r:id="rId12"/>
  </p:handoutMasterIdLst>
  <p:sldIdLst>
    <p:sldId id="280" r:id="rId3"/>
    <p:sldId id="282" r:id="rId4"/>
    <p:sldId id="279" r:id="rId5"/>
    <p:sldId id="291" r:id="rId6"/>
    <p:sldId id="292" r:id="rId7"/>
    <p:sldId id="259" r:id="rId8"/>
    <p:sldId id="271" r:id="rId9"/>
    <p:sldId id="262" r:id="rId10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7429" autoAdjust="0"/>
  </p:normalViewPr>
  <p:slideViewPr>
    <p:cSldViewPr>
      <p:cViewPr>
        <p:scale>
          <a:sx n="100" d="100"/>
          <a:sy n="100" d="100"/>
        </p:scale>
        <p:origin x="-4596" y="-1080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0FFEEA-28BF-A340-8643-E3D8E12E09C9}" type="datetime1">
              <a:rPr lang="nb-NO"/>
              <a:pPr>
                <a:defRPr/>
              </a:pPr>
              <a:t>22.10.2015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23CA21-0D36-3244-96F4-6725D321E2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0878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4E5606-14F6-4340-AA6C-C3A41A40A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6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E5606-14F6-4340-AA6C-C3A41A40A3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2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0D24-49C1-4F39-BF5E-45869C43EB35}" type="datetime1">
              <a:rPr lang="en-US" smtClean="0"/>
              <a:t>10/22/2015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F8D9-8BFB-E244-9CF7-1BA6896AF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C758-E5D2-4490-99B7-4743E50C852E}" type="datetime1">
              <a:rPr lang="en-US" smtClean="0"/>
              <a:t>10/22/2015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7C9A-09E7-E74C-90CD-FDA54B198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99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E941-EC9C-FA4A-B4F0-929652554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5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9EF0-BF5C-5A41-BF91-EC18776DFB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3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A46E-1270-D647-94BA-7AA17620E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6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CC2B-91FF-F545-AD9D-CC5C65FFC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59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70F2-3EE4-9D4D-ABD5-187D04A81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13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EEB9-8E97-9D4E-817F-D3C3D5273A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8C6A-3898-184A-B5F5-C457528EDF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8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7DB3-A410-4FD1-B922-942867A69105}" type="datetime1">
              <a:rPr lang="en-US" smtClean="0"/>
              <a:t>10/22/2015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F9A1-4DE5-0A45-B83C-18B0A472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3ED0-4B6A-7844-A6A6-6D9F5FEE78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9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5AF1-F5BA-8A44-9829-0312062872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7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FEC2-21DE-7E42-A9CB-3BF128D20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9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9E66-7F6B-4734-9E53-F58FEF6EB476}" type="datetime1">
              <a:rPr lang="en-US" smtClean="0"/>
              <a:t>10/22/2015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9D24-2393-FC46-8CA2-5F2027D2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10A6-1AB7-4542-9D84-45B5006D5CDE}" type="datetime1">
              <a:rPr lang="en-US" smtClean="0"/>
              <a:t>10/22/2015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8C8F-B1D4-E04C-83ED-D55AAA129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C810-3184-417C-BB5C-94D7F09C8F29}" type="datetime1">
              <a:rPr lang="en-US" smtClean="0"/>
              <a:t>10/22/2015</a:t>
            </a:fld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6366-0991-D54B-A82B-194C6849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151D-7FAE-47F8-B48F-FA172A8B3AEB}" type="datetime1">
              <a:rPr lang="en-US" smtClean="0"/>
              <a:t>10/22/2015</a:t>
            </a:fld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AE1A-16B3-1C41-9172-7DE47776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C217-F258-4C3E-BEED-7C12C60F81E9}" type="datetime1">
              <a:rPr lang="en-US" smtClean="0"/>
              <a:t>10/22/2015</a:t>
            </a:fld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049C-35A3-984D-966C-BFB6C652A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3B36-896F-46F2-8DF0-F5FE24DBFBDE}" type="datetime1">
              <a:rPr lang="en-US" smtClean="0"/>
              <a:t>10/22/2015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E8F6-92C8-E64B-8D26-4E79A8DD5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3BCD-33CC-4121-ACBE-93258CE16C7D}" type="datetime1">
              <a:rPr lang="en-US" smtClean="0"/>
              <a:t>10/22/2015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C0CB-54B0-2840-B109-A87BD9F9F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3E695438-5792-4246-A654-B8755C2FBB81}" type="datetime1">
              <a:rPr lang="en-US" smtClean="0"/>
              <a:t>10/22/2015</a:t>
            </a:fld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7589CA56-628D-E14F-B911-1B324778F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33E7C5BC-CB8A-C04A-B363-73AB26A021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6" descr="UiO_A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19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70F2-3EE4-9D4D-ABD5-187D04A81D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488"/>
            <a:ext cx="9144000" cy="5591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45840"/>
            <a:ext cx="7696200" cy="164705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nb-NO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HMS og beredskap ved UiO	</a:t>
            </a:r>
            <a:br>
              <a:rPr lang="nb-NO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nb-NO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nb-NO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16. oktober 2015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5156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HMS og beredskap - UiO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000" dirty="0" smtClean="0"/>
          </a:p>
          <a:p>
            <a:pPr lvl="1"/>
            <a:r>
              <a:rPr lang="nb-NO" dirty="0" smtClean="0"/>
              <a:t>HMS og Beredskap (EHMSB) ble etablert 1.7. - med i alt syv medarbeidere (tre nye årsverk)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«Vekter-hendelsen» 5.8.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KD-tilsyn 1.9.</a:t>
            </a:r>
          </a:p>
          <a:p>
            <a:pPr lvl="1"/>
            <a:endParaRPr lang="nb-NO" dirty="0" smtClean="0"/>
          </a:p>
          <a:p>
            <a:pPr lvl="1"/>
            <a:r>
              <a:rPr lang="nb-NO" dirty="0"/>
              <a:t>N</a:t>
            </a:r>
            <a:r>
              <a:rPr lang="nb-NO" dirty="0" smtClean="0"/>
              <a:t>y sentral beredskapsplan er utarbeidet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7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HMS og beredskap -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Felles for fagområdene HMS - og sikkerhet og beredskap;</a:t>
            </a:r>
          </a:p>
          <a:p>
            <a:r>
              <a:rPr lang="nb-NO" sz="2000" dirty="0" smtClean="0"/>
              <a:t>Bygger på risikovurderinger</a:t>
            </a:r>
          </a:p>
          <a:p>
            <a:r>
              <a:rPr lang="nb-NO" sz="2000" dirty="0" smtClean="0"/>
              <a:t>Tar utgangspunkt i lov- og forskrifter, store krav til dokumentasjon, systematikk og kontinuerlig forbedring</a:t>
            </a:r>
          </a:p>
          <a:p>
            <a:r>
              <a:rPr lang="nb-NO" sz="2000" dirty="0" smtClean="0"/>
              <a:t>Premissgiverrolle – på vegne av U-</a:t>
            </a:r>
            <a:r>
              <a:rPr lang="nb-NO" sz="2000" dirty="0" err="1" smtClean="0"/>
              <a:t>dir</a:t>
            </a:r>
            <a:r>
              <a:rPr lang="nb-NO" sz="2000" dirty="0" smtClean="0"/>
              <a:t> </a:t>
            </a:r>
          </a:p>
          <a:p>
            <a:r>
              <a:rPr lang="nb-NO" sz="2000" dirty="0" smtClean="0"/>
              <a:t>Lederansvaret lokalt støttes av lokale koordinatorer</a:t>
            </a:r>
          </a:p>
          <a:p>
            <a:r>
              <a:rPr lang="nb-NO" sz="2000" dirty="0" smtClean="0"/>
              <a:t>Krever spisskompetanse innen fag og metode</a:t>
            </a:r>
          </a:p>
          <a:p>
            <a:r>
              <a:rPr lang="nb-NO" sz="2000" dirty="0" smtClean="0"/>
              <a:t>Vanskelig å måle effekten av forebygging og unngåelse av uønskede hendelser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betyr sikkerhets </a:t>
            </a:r>
            <a:r>
              <a:rPr lang="nb-NO" smtClean="0"/>
              <a:t>og beredskaps-satsingen </a:t>
            </a:r>
            <a:r>
              <a:rPr lang="nb-NO" dirty="0" smtClean="0"/>
              <a:t>for fakultetene?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Tilgang på spisskompetanse innen sikkerhet og beredskap</a:t>
            </a:r>
          </a:p>
          <a:p>
            <a:r>
              <a:rPr lang="nb-NO" sz="2400" dirty="0"/>
              <a:t>R</a:t>
            </a:r>
            <a:r>
              <a:rPr lang="nb-NO" sz="2400" dirty="0" smtClean="0"/>
              <a:t>åd og veiledning innen ROS-analyser, beredskapsplaner og øvelser, til dels også gjennomføring.</a:t>
            </a:r>
          </a:p>
          <a:p>
            <a:r>
              <a:rPr lang="nb-NO" sz="2400" dirty="0" smtClean="0"/>
              <a:t>Utarbeidelse av maler og kursopplegg</a:t>
            </a:r>
          </a:p>
          <a:p>
            <a:r>
              <a:rPr lang="nb-NO" sz="2400" dirty="0" smtClean="0"/>
              <a:t>Kompetansebygging og læring av hverandre i nettverk for beredskaps-koordinatorer</a:t>
            </a:r>
          </a:p>
          <a:p>
            <a:r>
              <a:rPr lang="nb-NO" sz="2400" dirty="0"/>
              <a:t>S</a:t>
            </a:r>
            <a:r>
              <a:rPr lang="nb-NO" sz="2400" dirty="0" smtClean="0"/>
              <a:t>tyringsdokumentasjon og oppfølging som er helhetlig – HMS OG Beredskap</a:t>
            </a:r>
            <a:endParaRPr lang="nb-NO" sz="24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Hvert fakultet/museum/bibliotek </a:t>
            </a:r>
            <a:br>
              <a:rPr lang="nb-NO" dirty="0" smtClean="0"/>
            </a:br>
            <a:r>
              <a:rPr lang="nb-NO" dirty="0" smtClean="0"/>
              <a:t>Forventninger: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ROS-analyser (oppdateres minst hvert annet år) – mange ble gjennomført i 2011</a:t>
            </a:r>
          </a:p>
          <a:p>
            <a:r>
              <a:rPr lang="nb-NO" dirty="0" smtClean="0"/>
              <a:t>Beredskapsplan og lokal beredskapsledelse</a:t>
            </a:r>
          </a:p>
          <a:p>
            <a:r>
              <a:rPr lang="nb-NO" dirty="0" smtClean="0"/>
              <a:t>Tiltakskort basert på lokale forhold</a:t>
            </a:r>
          </a:p>
          <a:p>
            <a:r>
              <a:rPr lang="nb-NO" dirty="0" smtClean="0"/>
              <a:t>Øvelser – årlig (i tillegg til varslings- og brannøvelser)</a:t>
            </a:r>
          </a:p>
          <a:p>
            <a:r>
              <a:rPr lang="nb-NO" dirty="0" smtClean="0"/>
              <a:t>Bruk av digitalt beredskaps-system CIM – der varsling og loggføring effektiviseres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sentral beredskapsplan</a:t>
            </a:r>
            <a:br>
              <a:rPr lang="nb-NO" dirty="0" smtClean="0"/>
            </a:br>
            <a:r>
              <a:rPr lang="nb-NO" dirty="0" smtClean="0"/>
              <a:t>- De viktigste forskjellene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696200" cy="4035152"/>
          </a:xfrm>
        </p:spPr>
        <p:txBody>
          <a:bodyPr/>
          <a:lstStyle/>
          <a:p>
            <a:r>
              <a:rPr lang="nb-NO" sz="2400" dirty="0" smtClean="0"/>
              <a:t>En organisering som gir en robust  beredskapsledelse</a:t>
            </a:r>
          </a:p>
          <a:p>
            <a:r>
              <a:rPr lang="nb-NO" sz="2400" dirty="0" smtClean="0"/>
              <a:t>Konkretisering av ansvar, oppgaver og roller i beredskapsarbeidet </a:t>
            </a:r>
            <a:r>
              <a:rPr lang="nb-NO" sz="2400" dirty="0"/>
              <a:t>(</a:t>
            </a:r>
            <a:r>
              <a:rPr lang="nb-NO" sz="2400" dirty="0" smtClean="0"/>
              <a:t>mange tiltakskort)</a:t>
            </a:r>
          </a:p>
          <a:p>
            <a:r>
              <a:rPr lang="nb-NO" sz="2400" dirty="0" smtClean="0"/>
              <a:t>Større vekt på ROS-analyser i beredskapsarbeidet (underlag for tiltakskort)</a:t>
            </a:r>
          </a:p>
          <a:p>
            <a:r>
              <a:rPr lang="nb-NO" sz="2400" dirty="0" smtClean="0"/>
              <a:t>Klart grensesnitt mellom sentral og lokal beredskapsledelse</a:t>
            </a:r>
          </a:p>
          <a:p>
            <a:r>
              <a:rPr lang="nb-NO" sz="2400" dirty="0" smtClean="0"/>
              <a:t>Varsling, varslingsrutiner og loggføring i CIM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5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96200" cy="1143000"/>
          </a:xfrm>
        </p:spPr>
        <p:txBody>
          <a:bodyPr/>
          <a:lstStyle/>
          <a:p>
            <a:r>
              <a:rPr lang="nb-NO" dirty="0"/>
              <a:t>En organisering som gir en robust og utholdende beredskapsledelse</a:t>
            </a:r>
            <a:br>
              <a:rPr lang="nb-NO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 descr="C:\Users\anisa\AppData\Local\Microsoft\Windows\Temporary Internet Files\Content.Outlook\WRSNRBDG\Beredskapsorg Ui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6" y="1700808"/>
            <a:ext cx="9144000" cy="44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9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Klart grensesnitt mellom sentral og lokal </a:t>
            </a:r>
            <a:r>
              <a:rPr lang="nb-NO" dirty="0" smtClean="0"/>
              <a:t>beredskapsledelse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Lokale hendelser løses lokalt</a:t>
            </a:r>
          </a:p>
          <a:p>
            <a:pPr lvl="1"/>
            <a:r>
              <a:rPr lang="nb-NO" dirty="0" smtClean="0"/>
              <a:t>Kan støttes av sentral beredskapsledelse – eks. kommunikasjon og CIM-loggføring</a:t>
            </a:r>
          </a:p>
          <a:p>
            <a:r>
              <a:rPr lang="nb-NO" dirty="0" smtClean="0"/>
              <a:t>Sentral beredskapsledelse ved større hendelser</a:t>
            </a:r>
          </a:p>
          <a:p>
            <a:pPr lvl="1"/>
            <a:r>
              <a:rPr lang="nb-NO" dirty="0" smtClean="0"/>
              <a:t>Lokale beredskapsledelse(r) som støtte til sentral beredskapsledelse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99048"/>
      </p:ext>
    </p:extLst>
  </p:cSld>
  <p:clrMapOvr>
    <a:masterClrMapping/>
  </p:clrMapOvr>
</p:sld>
</file>

<file path=ppt/theme/theme1.xml><?xml version="1.0" encoding="utf-8"?>
<a:theme xmlns:a="http://schemas.openxmlformats.org/drawingml/2006/main" name="Beredskap-presentasj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Beredskap-presentasjon</Template>
  <TotalTime>8251</TotalTime>
  <Words>301</Words>
  <Application>Microsoft Office PowerPoint</Application>
  <PresentationFormat>Skjermfremvisning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0" baseType="lpstr">
      <vt:lpstr>Beredskap-presentasjon</vt:lpstr>
      <vt:lpstr>Blank Presentation</vt:lpstr>
      <vt:lpstr>HMS og beredskap ved UiO      16. oktober 2015</vt:lpstr>
      <vt:lpstr>HMS og beredskap - UiO</vt:lpstr>
      <vt:lpstr>HMS og beredskap -</vt:lpstr>
      <vt:lpstr>Hva betyr sikkerhets og beredskaps-satsingen for fakultetene?</vt:lpstr>
      <vt:lpstr>Hvert fakultet/museum/bibliotek  Forventninger:</vt:lpstr>
      <vt:lpstr>Ny sentral beredskapsplan - De viktigste forskjellene</vt:lpstr>
      <vt:lpstr>En organisering som gir en robust og utholdende beredskapsledelse </vt:lpstr>
      <vt:lpstr>Klart grensesnitt mellom sentral og lokal beredskapsledelse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Beredskapsmøte for den sentrale beredskapsledelsen</dc:title>
  <dc:creator>Mehrbod Nasseri</dc:creator>
  <cp:lastModifiedBy>Kari Amby Røine Hegerstrøm</cp:lastModifiedBy>
  <cp:revision>151</cp:revision>
  <cp:lastPrinted>2015-09-23T09:33:36Z</cp:lastPrinted>
  <dcterms:created xsi:type="dcterms:W3CDTF">2014-02-03T03:14:38Z</dcterms:created>
  <dcterms:modified xsi:type="dcterms:W3CDTF">2015-10-22T05:33:20Z</dcterms:modified>
</cp:coreProperties>
</file>