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  <p:sldMasterId id="2147483761" r:id="rId2"/>
    <p:sldMasterId id="2147483774" r:id="rId3"/>
    <p:sldMasterId id="2147483738" r:id="rId4"/>
    <p:sldMasterId id="2147483786" r:id="rId5"/>
  </p:sldMasterIdLst>
  <p:notesMasterIdLst>
    <p:notesMasterId r:id="rId24"/>
  </p:notesMasterIdLst>
  <p:handoutMasterIdLst>
    <p:handoutMasterId r:id="rId25"/>
  </p:handoutMasterIdLst>
  <p:sldIdLst>
    <p:sldId id="256" r:id="rId6"/>
    <p:sldId id="333" r:id="rId7"/>
    <p:sldId id="334" r:id="rId8"/>
    <p:sldId id="310" r:id="rId9"/>
    <p:sldId id="311" r:id="rId10"/>
    <p:sldId id="322" r:id="rId11"/>
    <p:sldId id="316" r:id="rId12"/>
    <p:sldId id="325" r:id="rId13"/>
    <p:sldId id="326" r:id="rId14"/>
    <p:sldId id="327" r:id="rId15"/>
    <p:sldId id="330" r:id="rId16"/>
    <p:sldId id="307" r:id="rId17"/>
    <p:sldId id="314" r:id="rId18"/>
    <p:sldId id="308" r:id="rId19"/>
    <p:sldId id="319" r:id="rId20"/>
    <p:sldId id="315" r:id="rId21"/>
    <p:sldId id="331" r:id="rId22"/>
    <p:sldId id="332" r:id="rId2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e Renneflott" initials="L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60A"/>
    <a:srgbClr val="D48F12"/>
    <a:srgbClr val="DD8709"/>
    <a:srgbClr val="43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00" d="100"/>
          <a:sy n="100" d="100"/>
        </p:scale>
        <p:origin x="-2580" y="142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11F0C-5C62-4EC7-B966-72B5EA112FA7}" type="doc">
      <dgm:prSet loTypeId="urn:microsoft.com/office/officeart/2005/8/layout/venn1" loCatId="relationship" qsTypeId="urn:microsoft.com/office/officeart/2005/8/quickstyle/3d9" qsCatId="3D" csTypeId="urn:microsoft.com/office/officeart/2005/8/colors/accent1_5" csCatId="accent1" phldr="1"/>
      <dgm:spPr/>
      <dgm:t>
        <a:bodyPr/>
        <a:lstStyle/>
        <a:p>
          <a:endParaRPr lang="nb-NO"/>
        </a:p>
      </dgm:t>
    </dgm:pt>
    <dgm:pt modelId="{839DBCBA-D22A-4534-B8E2-5939C189A7FB}">
      <dgm:prSet phldrT="[Text]"/>
      <dgm:spPr/>
      <dgm:t>
        <a:bodyPr/>
        <a:lstStyle/>
        <a:p>
          <a:r>
            <a:rPr lang="nb-NO" dirty="0" smtClean="0"/>
            <a:t>CIM VAS-logg</a:t>
          </a:r>
          <a:endParaRPr lang="nb-NO" dirty="0"/>
        </a:p>
      </dgm:t>
    </dgm:pt>
    <dgm:pt modelId="{1650B9ED-CD6C-435A-8293-587187221835}" type="parTrans" cxnId="{80E54C0F-9570-4A72-B02B-53D136BB58EB}">
      <dgm:prSet/>
      <dgm:spPr/>
      <dgm:t>
        <a:bodyPr/>
        <a:lstStyle/>
        <a:p>
          <a:endParaRPr lang="nb-NO"/>
        </a:p>
      </dgm:t>
    </dgm:pt>
    <dgm:pt modelId="{51CC64AF-3277-4443-A526-63DE6B67824B}" type="sibTrans" cxnId="{80E54C0F-9570-4A72-B02B-53D136BB58EB}">
      <dgm:prSet/>
      <dgm:spPr/>
      <dgm:t>
        <a:bodyPr/>
        <a:lstStyle/>
        <a:p>
          <a:endParaRPr lang="nb-NO"/>
        </a:p>
      </dgm:t>
    </dgm:pt>
    <dgm:pt modelId="{2FF4DEED-A856-43AA-8263-B0DD5A6E72E3}">
      <dgm:prSet phldrT="[Text]"/>
      <dgm:spPr/>
      <dgm:t>
        <a:bodyPr/>
        <a:lstStyle/>
        <a:p>
          <a:r>
            <a:rPr lang="nb-NO" dirty="0" smtClean="0"/>
            <a:t>Si fra</a:t>
          </a:r>
          <a:endParaRPr lang="nb-NO" dirty="0"/>
        </a:p>
      </dgm:t>
    </dgm:pt>
    <dgm:pt modelId="{F248EA23-4C54-418D-B443-14018321C84A}" type="parTrans" cxnId="{527627BA-A4B3-41E4-9C82-414D3A1C68D6}">
      <dgm:prSet/>
      <dgm:spPr/>
      <dgm:t>
        <a:bodyPr/>
        <a:lstStyle/>
        <a:p>
          <a:endParaRPr lang="nb-NO"/>
        </a:p>
      </dgm:t>
    </dgm:pt>
    <dgm:pt modelId="{CABE9D8D-D5FC-403D-A847-E9CC6DA8F231}" type="sibTrans" cxnId="{527627BA-A4B3-41E4-9C82-414D3A1C68D6}">
      <dgm:prSet/>
      <dgm:spPr/>
      <dgm:t>
        <a:bodyPr/>
        <a:lstStyle/>
        <a:p>
          <a:endParaRPr lang="nb-NO"/>
        </a:p>
      </dgm:t>
    </dgm:pt>
    <dgm:pt modelId="{7EB4B65B-754B-4AF1-8D49-B0A725FE77A0}">
      <dgm:prSet phldrT="[Text]"/>
      <dgm:spPr/>
      <dgm:t>
        <a:bodyPr/>
        <a:lstStyle/>
        <a:p>
          <a:r>
            <a:rPr lang="nb-NO" dirty="0" smtClean="0"/>
            <a:t>CIM HMS-avvik</a:t>
          </a:r>
          <a:endParaRPr lang="nb-NO" dirty="0"/>
        </a:p>
      </dgm:t>
    </dgm:pt>
    <dgm:pt modelId="{DE5D4959-9B14-4567-8A53-896F9050D5CC}" type="parTrans" cxnId="{51559027-BB47-48F4-BA16-FCA9295B8151}">
      <dgm:prSet/>
      <dgm:spPr/>
      <dgm:t>
        <a:bodyPr/>
        <a:lstStyle/>
        <a:p>
          <a:endParaRPr lang="nb-NO"/>
        </a:p>
      </dgm:t>
    </dgm:pt>
    <dgm:pt modelId="{8C025ADF-E047-4391-93D9-863B642EF54B}" type="sibTrans" cxnId="{51559027-BB47-48F4-BA16-FCA9295B8151}">
      <dgm:prSet/>
      <dgm:spPr/>
      <dgm:t>
        <a:bodyPr/>
        <a:lstStyle/>
        <a:p>
          <a:endParaRPr lang="nb-NO"/>
        </a:p>
      </dgm:t>
    </dgm:pt>
    <dgm:pt modelId="{52ADB967-C7E2-4710-B549-A4DAEF14D100}">
      <dgm:prSet/>
      <dgm:spPr/>
      <dgm:t>
        <a:bodyPr/>
        <a:lstStyle/>
        <a:p>
          <a:r>
            <a:rPr lang="nb-NO" dirty="0" smtClean="0"/>
            <a:t>Lokale rutiner</a:t>
          </a:r>
          <a:endParaRPr lang="nb-NO" dirty="0"/>
        </a:p>
      </dgm:t>
    </dgm:pt>
    <dgm:pt modelId="{B4805984-584B-493C-A38D-F9685890DA46}" type="parTrans" cxnId="{7D3664A0-2D9E-427B-B081-9500C4DD0451}">
      <dgm:prSet/>
      <dgm:spPr/>
      <dgm:t>
        <a:bodyPr/>
        <a:lstStyle/>
        <a:p>
          <a:endParaRPr lang="nb-NO"/>
        </a:p>
      </dgm:t>
    </dgm:pt>
    <dgm:pt modelId="{71F03509-F69F-4FE9-A680-48566E9505B0}" type="sibTrans" cxnId="{7D3664A0-2D9E-427B-B081-9500C4DD0451}">
      <dgm:prSet/>
      <dgm:spPr/>
      <dgm:t>
        <a:bodyPr/>
        <a:lstStyle/>
        <a:p>
          <a:endParaRPr lang="nb-NO"/>
        </a:p>
      </dgm:t>
    </dgm:pt>
    <dgm:pt modelId="{8AC7D7CD-A067-4420-987F-98D7D66FEECF}">
      <dgm:prSet/>
      <dgm:spPr/>
      <dgm:t>
        <a:bodyPr/>
        <a:lstStyle/>
        <a:p>
          <a:r>
            <a:rPr lang="nb-NO" dirty="0" err="1" smtClean="0"/>
            <a:t>Xpand</a:t>
          </a:r>
          <a:endParaRPr lang="nb-NO" dirty="0"/>
        </a:p>
      </dgm:t>
    </dgm:pt>
    <dgm:pt modelId="{5EE47FEF-72A6-4729-B069-84002603EC37}" type="parTrans" cxnId="{DC400A7A-B553-4711-9C6C-6CA3BF0A93FD}">
      <dgm:prSet/>
      <dgm:spPr/>
      <dgm:t>
        <a:bodyPr/>
        <a:lstStyle/>
        <a:p>
          <a:endParaRPr lang="nb-NO"/>
        </a:p>
      </dgm:t>
    </dgm:pt>
    <dgm:pt modelId="{137387B4-1FD7-4D65-BFB5-FB5A821CE5BF}" type="sibTrans" cxnId="{DC400A7A-B553-4711-9C6C-6CA3BF0A93FD}">
      <dgm:prSet/>
      <dgm:spPr/>
      <dgm:t>
        <a:bodyPr/>
        <a:lstStyle/>
        <a:p>
          <a:endParaRPr lang="nb-NO"/>
        </a:p>
      </dgm:t>
    </dgm:pt>
    <dgm:pt modelId="{C5251916-A7DA-42F0-9A30-44334F9DE426}" type="pres">
      <dgm:prSet presAssocID="{5F511F0C-5C62-4EC7-B966-72B5EA112F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ED7B74F-2B88-4756-A47D-D183233460A8}" type="pres">
      <dgm:prSet presAssocID="{52ADB967-C7E2-4710-B549-A4DAEF14D100}" presName="circ1" presStyleLbl="vennNode1" presStyleIdx="0" presStyleCnt="5" custLinFactNeighborX="-10749" custLinFactNeighborY="-19570"/>
      <dgm:spPr/>
    </dgm:pt>
    <dgm:pt modelId="{A86AE62B-884F-4F1B-BBFB-8AC5B6A59930}" type="pres">
      <dgm:prSet presAssocID="{52ADB967-C7E2-4710-B549-A4DAEF14D1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382CF74-FE55-4F2E-8E1B-1CD701961E8D}" type="pres">
      <dgm:prSet presAssocID="{839DBCBA-D22A-4534-B8E2-5939C189A7FB}" presName="circ2" presStyleLbl="vennNode1" presStyleIdx="1" presStyleCnt="5" custLinFactNeighborX="6898" custLinFactNeighborY="-21887"/>
      <dgm:spPr/>
    </dgm:pt>
    <dgm:pt modelId="{7937FF93-2635-4176-9BB2-43705A67A887}" type="pres">
      <dgm:prSet presAssocID="{839DBCBA-D22A-4534-B8E2-5939C189A7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6FB5583-4706-43F3-8400-9F624BD01369}" type="pres">
      <dgm:prSet presAssocID="{2FF4DEED-A856-43AA-8263-B0DD5A6E72E3}" presName="circ3" presStyleLbl="vennNode1" presStyleIdx="2" presStyleCnt="5"/>
      <dgm:spPr/>
    </dgm:pt>
    <dgm:pt modelId="{A5C4B527-DC0E-4E8C-8A1B-B028FC514129}" type="pres">
      <dgm:prSet presAssocID="{2FF4DEED-A856-43AA-8263-B0DD5A6E72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B5A21E-9D20-4880-9A24-1655B81C27C2}" type="pres">
      <dgm:prSet presAssocID="{7EB4B65B-754B-4AF1-8D49-B0A725FE77A0}" presName="circ4" presStyleLbl="vennNode1" presStyleIdx="3" presStyleCnt="5"/>
      <dgm:spPr/>
    </dgm:pt>
    <dgm:pt modelId="{F561FAD0-A13B-4E1A-AAD5-9E88157486F0}" type="pres">
      <dgm:prSet presAssocID="{7EB4B65B-754B-4AF1-8D49-B0A725FE77A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166EAC3-0C37-4AAC-99AF-97D81F6FA40E}" type="pres">
      <dgm:prSet presAssocID="{8AC7D7CD-A067-4420-987F-98D7D66FEECF}" presName="circ5" presStyleLbl="vennNode1" presStyleIdx="4" presStyleCnt="5" custLinFactNeighborX="-23333" custLinFactNeighborY="-1637"/>
      <dgm:spPr/>
    </dgm:pt>
    <dgm:pt modelId="{6432AB9C-25FE-476B-8E5B-EF0317B2697F}" type="pres">
      <dgm:prSet presAssocID="{8AC7D7CD-A067-4420-987F-98D7D66FEEC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1559027-BB47-48F4-BA16-FCA9295B8151}" srcId="{5F511F0C-5C62-4EC7-B966-72B5EA112FA7}" destId="{7EB4B65B-754B-4AF1-8D49-B0A725FE77A0}" srcOrd="3" destOrd="0" parTransId="{DE5D4959-9B14-4567-8A53-896F9050D5CC}" sibTransId="{8C025ADF-E047-4391-93D9-863B642EF54B}"/>
    <dgm:cxn modelId="{C7E69D84-4D63-44BB-B2AB-4A2877B3681E}" type="presOf" srcId="{52ADB967-C7E2-4710-B549-A4DAEF14D100}" destId="{A86AE62B-884F-4F1B-BBFB-8AC5B6A59930}" srcOrd="0" destOrd="0" presId="urn:microsoft.com/office/officeart/2005/8/layout/venn1"/>
    <dgm:cxn modelId="{61A38F73-EB0E-4D36-84C4-78CDA528F1C5}" type="presOf" srcId="{8AC7D7CD-A067-4420-987F-98D7D66FEECF}" destId="{6432AB9C-25FE-476B-8E5B-EF0317B2697F}" srcOrd="0" destOrd="0" presId="urn:microsoft.com/office/officeart/2005/8/layout/venn1"/>
    <dgm:cxn modelId="{527627BA-A4B3-41E4-9C82-414D3A1C68D6}" srcId="{5F511F0C-5C62-4EC7-B966-72B5EA112FA7}" destId="{2FF4DEED-A856-43AA-8263-B0DD5A6E72E3}" srcOrd="2" destOrd="0" parTransId="{F248EA23-4C54-418D-B443-14018321C84A}" sibTransId="{CABE9D8D-D5FC-403D-A847-E9CC6DA8F231}"/>
    <dgm:cxn modelId="{80E54C0F-9570-4A72-B02B-53D136BB58EB}" srcId="{5F511F0C-5C62-4EC7-B966-72B5EA112FA7}" destId="{839DBCBA-D22A-4534-B8E2-5939C189A7FB}" srcOrd="1" destOrd="0" parTransId="{1650B9ED-CD6C-435A-8293-587187221835}" sibTransId="{51CC64AF-3277-4443-A526-63DE6B67824B}"/>
    <dgm:cxn modelId="{DC400A7A-B553-4711-9C6C-6CA3BF0A93FD}" srcId="{5F511F0C-5C62-4EC7-B966-72B5EA112FA7}" destId="{8AC7D7CD-A067-4420-987F-98D7D66FEECF}" srcOrd="4" destOrd="0" parTransId="{5EE47FEF-72A6-4729-B069-84002603EC37}" sibTransId="{137387B4-1FD7-4D65-BFB5-FB5A821CE5BF}"/>
    <dgm:cxn modelId="{0E50E60F-EC4B-4000-AE32-9404F5DCCD78}" type="presOf" srcId="{2FF4DEED-A856-43AA-8263-B0DD5A6E72E3}" destId="{A5C4B527-DC0E-4E8C-8A1B-B028FC514129}" srcOrd="0" destOrd="0" presId="urn:microsoft.com/office/officeart/2005/8/layout/venn1"/>
    <dgm:cxn modelId="{26A39794-88AC-45C8-84B1-54BEF2F0CBE7}" type="presOf" srcId="{5F511F0C-5C62-4EC7-B966-72B5EA112FA7}" destId="{C5251916-A7DA-42F0-9A30-44334F9DE426}" srcOrd="0" destOrd="0" presId="urn:microsoft.com/office/officeart/2005/8/layout/venn1"/>
    <dgm:cxn modelId="{CD7B2BE2-D46E-46AE-8212-19B94D294910}" type="presOf" srcId="{839DBCBA-D22A-4534-B8E2-5939C189A7FB}" destId="{7937FF93-2635-4176-9BB2-43705A67A887}" srcOrd="0" destOrd="0" presId="urn:microsoft.com/office/officeart/2005/8/layout/venn1"/>
    <dgm:cxn modelId="{88371803-56D7-4F7C-A443-9A54B8DBF7A8}" type="presOf" srcId="{7EB4B65B-754B-4AF1-8D49-B0A725FE77A0}" destId="{F561FAD0-A13B-4E1A-AAD5-9E88157486F0}" srcOrd="0" destOrd="0" presId="urn:microsoft.com/office/officeart/2005/8/layout/venn1"/>
    <dgm:cxn modelId="{7D3664A0-2D9E-427B-B081-9500C4DD0451}" srcId="{5F511F0C-5C62-4EC7-B966-72B5EA112FA7}" destId="{52ADB967-C7E2-4710-B549-A4DAEF14D100}" srcOrd="0" destOrd="0" parTransId="{B4805984-584B-493C-A38D-F9685890DA46}" sibTransId="{71F03509-F69F-4FE9-A680-48566E9505B0}"/>
    <dgm:cxn modelId="{4CAA9CC4-3A56-4140-A58F-BF076DC17940}" type="presParOf" srcId="{C5251916-A7DA-42F0-9A30-44334F9DE426}" destId="{BED7B74F-2B88-4756-A47D-D183233460A8}" srcOrd="0" destOrd="0" presId="urn:microsoft.com/office/officeart/2005/8/layout/venn1"/>
    <dgm:cxn modelId="{BA27122E-0EE7-40F7-9131-618EC72C2081}" type="presParOf" srcId="{C5251916-A7DA-42F0-9A30-44334F9DE426}" destId="{A86AE62B-884F-4F1B-BBFB-8AC5B6A59930}" srcOrd="1" destOrd="0" presId="urn:microsoft.com/office/officeart/2005/8/layout/venn1"/>
    <dgm:cxn modelId="{1DA4318B-07E9-4675-AF45-284B0A4C4AAB}" type="presParOf" srcId="{C5251916-A7DA-42F0-9A30-44334F9DE426}" destId="{7382CF74-FE55-4F2E-8E1B-1CD701961E8D}" srcOrd="2" destOrd="0" presId="urn:microsoft.com/office/officeart/2005/8/layout/venn1"/>
    <dgm:cxn modelId="{9244BE13-D358-4045-8041-9D93B923361D}" type="presParOf" srcId="{C5251916-A7DA-42F0-9A30-44334F9DE426}" destId="{7937FF93-2635-4176-9BB2-43705A67A887}" srcOrd="3" destOrd="0" presId="urn:microsoft.com/office/officeart/2005/8/layout/venn1"/>
    <dgm:cxn modelId="{42B4AF8F-3AD8-45E8-9F72-01007A12C33C}" type="presParOf" srcId="{C5251916-A7DA-42F0-9A30-44334F9DE426}" destId="{D6FB5583-4706-43F3-8400-9F624BD01369}" srcOrd="4" destOrd="0" presId="urn:microsoft.com/office/officeart/2005/8/layout/venn1"/>
    <dgm:cxn modelId="{D7F7D0B2-46F9-4D00-B25F-A254865D1A0F}" type="presParOf" srcId="{C5251916-A7DA-42F0-9A30-44334F9DE426}" destId="{A5C4B527-DC0E-4E8C-8A1B-B028FC514129}" srcOrd="5" destOrd="0" presId="urn:microsoft.com/office/officeart/2005/8/layout/venn1"/>
    <dgm:cxn modelId="{05C412BE-68BE-4E29-B504-5822EFB8EC04}" type="presParOf" srcId="{C5251916-A7DA-42F0-9A30-44334F9DE426}" destId="{A5B5A21E-9D20-4880-9A24-1655B81C27C2}" srcOrd="6" destOrd="0" presId="urn:microsoft.com/office/officeart/2005/8/layout/venn1"/>
    <dgm:cxn modelId="{744EB191-3072-40E2-9357-3C92E87B568B}" type="presParOf" srcId="{C5251916-A7DA-42F0-9A30-44334F9DE426}" destId="{F561FAD0-A13B-4E1A-AAD5-9E88157486F0}" srcOrd="7" destOrd="0" presId="urn:microsoft.com/office/officeart/2005/8/layout/venn1"/>
    <dgm:cxn modelId="{BEFDA700-C76D-4137-A53B-5055E1D71A60}" type="presParOf" srcId="{C5251916-A7DA-42F0-9A30-44334F9DE426}" destId="{C166EAC3-0C37-4AAC-99AF-97D81F6FA40E}" srcOrd="8" destOrd="0" presId="urn:microsoft.com/office/officeart/2005/8/layout/venn1"/>
    <dgm:cxn modelId="{1B6E4747-4071-439F-9B90-C655846A4443}" type="presParOf" srcId="{C5251916-A7DA-42F0-9A30-44334F9DE426}" destId="{6432AB9C-25FE-476B-8E5B-EF0317B2697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B74F-2B88-4756-A47D-D183233460A8}">
      <dsp:nvSpPr>
        <dsp:cNvPr id="0" name=""/>
        <dsp:cNvSpPr/>
      </dsp:nvSpPr>
      <dsp:spPr>
        <a:xfrm>
          <a:off x="2183906" y="879876"/>
          <a:ext cx="1422399" cy="142240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86AE62B-884F-4F1B-BBFB-8AC5B6A59930}">
      <dsp:nvSpPr>
        <dsp:cNvPr id="0" name=""/>
        <dsp:cNvSpPr/>
      </dsp:nvSpPr>
      <dsp:spPr>
        <a:xfrm>
          <a:off x="2223008" y="0"/>
          <a:ext cx="1649984" cy="9550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Lokale rutiner</a:t>
          </a:r>
          <a:endParaRPr lang="nb-NO" sz="2600" kern="1200" dirty="0"/>
        </a:p>
      </dsp:txBody>
      <dsp:txXfrm>
        <a:off x="2223008" y="0"/>
        <a:ext cx="1649984" cy="955040"/>
      </dsp:txXfrm>
    </dsp:sp>
    <dsp:sp modelId="{7382CF74-FE55-4F2E-8E1B-1CD701961E8D}">
      <dsp:nvSpPr>
        <dsp:cNvPr id="0" name=""/>
        <dsp:cNvSpPr/>
      </dsp:nvSpPr>
      <dsp:spPr>
        <a:xfrm>
          <a:off x="2975998" y="1239908"/>
          <a:ext cx="1422399" cy="1422400"/>
        </a:xfrm>
        <a:prstGeom prst="ellipse">
          <a:avLst/>
        </a:prstGeom>
        <a:solidFill>
          <a:schemeClr val="accent1">
            <a:shade val="80000"/>
            <a:alpha val="50000"/>
            <a:hueOff val="2"/>
            <a:satOff val="3679"/>
            <a:lumOff val="1924"/>
            <a:alphaOff val="75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937FF93-2635-4176-9BB2-43705A67A887}">
      <dsp:nvSpPr>
        <dsp:cNvPr id="0" name=""/>
        <dsp:cNvSpPr/>
      </dsp:nvSpPr>
      <dsp:spPr>
        <a:xfrm>
          <a:off x="4413504" y="125984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CIM VAS-logg</a:t>
          </a:r>
          <a:endParaRPr lang="nb-NO" sz="2600" kern="1200" dirty="0"/>
        </a:p>
      </dsp:txBody>
      <dsp:txXfrm>
        <a:off x="4413504" y="1259840"/>
        <a:ext cx="1479295" cy="1036320"/>
      </dsp:txXfrm>
    </dsp:sp>
    <dsp:sp modelId="{D6FB5583-4706-43F3-8400-9F624BD01369}">
      <dsp:nvSpPr>
        <dsp:cNvPr id="0" name=""/>
        <dsp:cNvSpPr/>
      </dsp:nvSpPr>
      <dsp:spPr>
        <a:xfrm>
          <a:off x="2671348" y="2187651"/>
          <a:ext cx="1422399" cy="1422400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7359"/>
            <a:lumOff val="3848"/>
            <a:alpha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5C4B527-DC0E-4E8C-8A1B-B028FC514129}">
      <dsp:nvSpPr>
        <dsp:cNvPr id="0" name=""/>
        <dsp:cNvSpPr/>
      </dsp:nvSpPr>
      <dsp:spPr>
        <a:xfrm>
          <a:off x="4185920" y="302768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Si fra</a:t>
          </a:r>
          <a:endParaRPr lang="nb-NO" sz="2600" kern="1200" dirty="0"/>
        </a:p>
      </dsp:txBody>
      <dsp:txXfrm>
        <a:off x="4185920" y="3027680"/>
        <a:ext cx="1479295" cy="1036320"/>
      </dsp:txXfrm>
    </dsp:sp>
    <dsp:sp modelId="{A5B5A21E-9D20-4880-9A24-1655B81C27C2}">
      <dsp:nvSpPr>
        <dsp:cNvPr id="0" name=""/>
        <dsp:cNvSpPr/>
      </dsp:nvSpPr>
      <dsp:spPr>
        <a:xfrm>
          <a:off x="2002251" y="2187651"/>
          <a:ext cx="1422399" cy="1422400"/>
        </a:xfrm>
        <a:prstGeom prst="ellipse">
          <a:avLst/>
        </a:prstGeom>
        <a:solidFill>
          <a:schemeClr val="accent1">
            <a:shade val="80000"/>
            <a:alpha val="50000"/>
            <a:hueOff val="5"/>
            <a:satOff val="11038"/>
            <a:lumOff val="5771"/>
            <a:alphaOff val="225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561FAD0-A13B-4E1A-AAD5-9E88157486F0}">
      <dsp:nvSpPr>
        <dsp:cNvPr id="0" name=""/>
        <dsp:cNvSpPr/>
      </dsp:nvSpPr>
      <dsp:spPr>
        <a:xfrm>
          <a:off x="430784" y="302768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CIM HMS-avvik</a:t>
          </a:r>
          <a:endParaRPr lang="nb-NO" sz="2600" kern="1200" dirty="0"/>
        </a:p>
      </dsp:txBody>
      <dsp:txXfrm>
        <a:off x="430784" y="3027680"/>
        <a:ext cx="1479295" cy="1036320"/>
      </dsp:txXfrm>
    </dsp:sp>
    <dsp:sp modelId="{C166EAC3-0C37-4AAC-99AF-97D81F6FA40E}">
      <dsp:nvSpPr>
        <dsp:cNvPr id="0" name=""/>
        <dsp:cNvSpPr/>
      </dsp:nvSpPr>
      <dsp:spPr>
        <a:xfrm>
          <a:off x="1463830" y="1527944"/>
          <a:ext cx="1422399" cy="1422400"/>
        </a:xfrm>
        <a:prstGeom prst="ellipse">
          <a:avLst/>
        </a:prstGeom>
        <a:solidFill>
          <a:schemeClr val="accent1">
            <a:shade val="80000"/>
            <a:alpha val="50000"/>
            <a:hueOff val="6"/>
            <a:satOff val="14717"/>
            <a:lumOff val="7695"/>
            <a:alphaOff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432AB9C-25FE-476B-8E5B-EF0317B2697F}">
      <dsp:nvSpPr>
        <dsp:cNvPr id="0" name=""/>
        <dsp:cNvSpPr/>
      </dsp:nvSpPr>
      <dsp:spPr>
        <a:xfrm>
          <a:off x="203200" y="125984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err="1" smtClean="0"/>
            <a:t>Xpand</a:t>
          </a:r>
          <a:endParaRPr lang="nb-NO" sz="2600" kern="1200" dirty="0"/>
        </a:p>
      </dsp:txBody>
      <dsp:txXfrm>
        <a:off x="203200" y="1259840"/>
        <a:ext cx="1479295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90F70F-F073-5E45-93D9-D311F88BF605}" type="datetime1">
              <a:rPr lang="nb-NO"/>
              <a:pPr>
                <a:defRPr/>
              </a:pPr>
              <a:t>30.05.2016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069810-1276-FE4C-9C13-496BA63787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b.no/Global/Tilsyn/Dokumenter/brosjyre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1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Lenken til </a:t>
            </a:r>
            <a:r>
              <a:rPr lang="nb-NO" dirty="0" err="1" smtClean="0"/>
              <a:t>innmelderskjem</a:t>
            </a:r>
            <a:r>
              <a:rPr lang="nb-NO" dirty="0" smtClean="0"/>
              <a:t>&lt; kan legges</a:t>
            </a:r>
            <a:r>
              <a:rPr lang="nb-NO" baseline="0" dirty="0" smtClean="0"/>
              <a:t> på lokale HMS-sider. Se eksempler på HMS-sider for OD og IBV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HMS-styringssystemet</a:t>
            </a:r>
            <a:r>
              <a:rPr lang="nb-NO" baseline="0" dirty="0" smtClean="0"/>
              <a:t> ved UiO, sentrale og lokale prosedyrer, skal ivareta UiO plikter </a:t>
            </a:r>
            <a:r>
              <a:rPr lang="nb-NO" baseline="0" dirty="0" err="1" smtClean="0"/>
              <a:t>ihht</a:t>
            </a:r>
            <a:r>
              <a:rPr lang="nb-NO" baseline="0" dirty="0" smtClean="0"/>
              <a:t> Arbeidsmiljøloven og tilhørende forskrifter. Se samsvarsvurdering http://www.uio.no/om/hms/</a:t>
            </a:r>
            <a:r>
              <a:rPr lang="nb-NO" baseline="0" dirty="0" err="1" smtClean="0"/>
              <a:t>arbeidsmiljo</a:t>
            </a:r>
            <a:r>
              <a:rPr lang="nb-NO" baseline="0" dirty="0" smtClean="0"/>
              <a:t>/prosedyrer/samsvarsvurdering/samsvarvurdering.html. Avvik fra/brudd på disse prosedyrene vil også være avvik fra HMS-lovgivning.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 mer om dette i brosjyre</a:t>
            </a:r>
            <a:r>
              <a:rPr lang="nb-NO" baseline="0" dirty="0" smtClean="0"/>
              <a:t> </a:t>
            </a:r>
            <a:r>
              <a:rPr lang="nb-NO" sz="1200" kern="0" dirty="0" smtClean="0">
                <a:solidFill>
                  <a:srgbClr val="000000"/>
                </a:solidFill>
                <a:latin typeface="Arial"/>
                <a:ea typeface="ヒラギノ角ゴ Pro W3"/>
                <a:hlinkClick r:id="rId3"/>
              </a:rPr>
              <a:t>http://www.dsb.no/Global/Tilsyn/Dokumenter/brosjy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Prosedyren godkjennes 9. juni og vil da bli lagt ut på</a:t>
            </a:r>
            <a:r>
              <a:rPr lang="nb-NO" baseline="0" dirty="0" smtClean="0"/>
              <a:t> web. Prosedyre for uønskede hendelser blir da byttet ut med prosedyre for håndtering av HMS-avvik.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5497-7E55-0141-A0F8-7C4794048BEF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Beskriver prosessen</a:t>
            </a:r>
            <a:r>
              <a:rPr lang="nb-NO" baseline="0" dirty="0" smtClean="0"/>
              <a:t> bak håndtering av HMS-avvik fra innmelding til lukking av avvik.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14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DFC7-E4AE-DA4A-A28F-D90A23F0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2305-88D2-2F4A-9F64-C9284E82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23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7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29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5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5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4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5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3.9.2015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 </a:t>
            </a:r>
            <a:r>
              <a:rPr lang="en-US" dirty="0" err="1" smtClean="0"/>
              <a:t>september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E124-581F-5C46-A44F-4620125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35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68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13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7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1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6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5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8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4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 </a:t>
            </a:r>
            <a:r>
              <a:rPr lang="en-US" dirty="0" err="1" smtClean="0"/>
              <a:t>september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9E4-BABD-9A42-969D-B4518A7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39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7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47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0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80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288"/>
            <a:ext cx="9144000" cy="68722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/>
          <a:lstStyle/>
          <a:p>
            <a:pPr algn="ctr" eaLnBrk="1" hangingPunct="1">
              <a:defRPr/>
            </a:pPr>
            <a:endParaRPr lang="en-GB" sz="18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0175"/>
            <a:ext cx="72231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0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3252788"/>
            <a:ext cx="6337300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5288" y="3392489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8" y="1557338"/>
            <a:ext cx="6337300" cy="1455103"/>
          </a:xfrm>
        </p:spPr>
        <p:txBody>
          <a:bodyPr anchor="b">
            <a:normAutofit/>
          </a:bodyPr>
          <a:lstStyle>
            <a:lvl1pPr>
              <a:defRPr sz="4800" b="1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4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95288" y="1844675"/>
            <a:ext cx="8353425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74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76251"/>
            <a:ext cx="8353424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641"/>
            <a:ext cx="8353425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5288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716463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47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</a:t>
            </a:r>
            <a:r>
              <a:rPr lang="en-US" dirty="0" err="1" smtClean="0"/>
              <a:t>sep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7560-D567-954F-82D9-BB1E4970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5287" y="1557338"/>
            <a:ext cx="6408737" cy="1211977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2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287" y="1557339"/>
            <a:ext cx="6408737" cy="1223962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23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grey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648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sand)">
    <p:bg>
      <p:bgPr>
        <a:solidFill>
          <a:srgbClr val="F6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2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5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45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5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2BD-4BA6-B24A-A2C4-893A696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lack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223000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63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3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81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nb-NO" sz="1800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" name="Rett linje 10"/>
          <p:cNvCxnSpPr/>
          <p:nvPr userDrawn="1"/>
        </p:nvCxnSpPr>
        <p:spPr>
          <a:xfrm rot="5400000" flipH="1" flipV="1">
            <a:off x="-366712" y="4090987"/>
            <a:ext cx="3124200" cy="13112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863" y="6100763"/>
            <a:ext cx="5572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524750" cy="4751933"/>
          </a:xfr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defRPr sz="7200" b="0" cap="none" baseline="0">
                <a:solidFill>
                  <a:schemeClr val="tx2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1"/>
          </p:nvPr>
        </p:nvSpPr>
        <p:spPr>
          <a:xfrm>
            <a:off x="719138" y="6111065"/>
            <a:ext cx="7201234" cy="287338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1600" b="1">
                <a:solidFill>
                  <a:schemeClr val="accent3"/>
                </a:solidFill>
                <a:latin typeface="+mn-lt"/>
              </a:defRPr>
            </a:lvl2pPr>
            <a:lvl3pPr>
              <a:buNone/>
              <a:defRPr sz="1600" b="1">
                <a:solidFill>
                  <a:schemeClr val="accent3"/>
                </a:solidFill>
                <a:latin typeface="+mn-lt"/>
              </a:defRPr>
            </a:lvl3pPr>
            <a:lvl4pPr>
              <a:buNone/>
              <a:defRPr sz="1600" b="1">
                <a:solidFill>
                  <a:schemeClr val="accent3"/>
                </a:solidFill>
                <a:latin typeface="+mn-lt"/>
              </a:defRPr>
            </a:lvl4pPr>
            <a:lvl5pPr>
              <a:buNone/>
              <a:defRPr sz="1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23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algn="ctr" eaLnBrk="1" hangingPunct="1"/>
            <a:endParaRPr lang="nb-NO" sz="24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833" y="6109832"/>
            <a:ext cx="645392" cy="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32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ctr" eaLnBrk="1" hangingPunct="1"/>
            <a:endParaRPr lang="en-GB" sz="24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9" y="-27384"/>
            <a:ext cx="9223127" cy="698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6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6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75BE-194E-0D4B-8A8D-7A3924C9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87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7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4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74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1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9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4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30.05.2016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5648-21E9-4045-A53E-31B6D20C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2F49-CC1A-6D40-AD19-21EFC6D2B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D237-50B1-A542-816F-BE831EA1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5701889-BFCA-DD44-9982-59E386C3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6341-7E07-4D25-823D-56B55E4595E5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FB00-ABE1-4363-AF93-9FDD6D80F486}" type="datetimeFigureOut">
              <a:rPr lang="nb-NO" smtClean="0"/>
              <a:t>30.05.2016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4663"/>
            <a:ext cx="83518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3088"/>
            <a:ext cx="83518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+mj-lt"/>
          <a:ea typeface="ＭＳ Ｐゴシック" charset="0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5pPr>
      <a:lvl6pPr marL="51198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396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594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792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700" indent="-266700" algn="l" rtl="0" eaLnBrk="1" fontAlgn="base" hangingPunct="1">
        <a:spcBef>
          <a:spcPts val="338"/>
        </a:spcBef>
        <a:spcAft>
          <a:spcPts val="338"/>
        </a:spcAft>
        <a:buFont typeface="Arial" charset="0"/>
        <a:buChar char="•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1pPr>
      <a:lvl2pPr marL="542925" indent="-276225" algn="l" rtl="0" eaLnBrk="1" fontAlgn="base" hangingPunct="1">
        <a:spcBef>
          <a:spcPts val="450"/>
        </a:spcBef>
        <a:spcAft>
          <a:spcPts val="450"/>
        </a:spcAft>
        <a:buChar char="–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2pPr>
      <a:lvl3pPr marL="903288" indent="-296863" algn="l" rtl="0" eaLnBrk="1" fontAlgn="base" hangingPunct="1">
        <a:spcBef>
          <a:spcPts val="450"/>
        </a:spcBef>
        <a:spcAft>
          <a:spcPts val="450"/>
        </a:spcAft>
        <a:buChar char="•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3pPr>
      <a:lvl4pPr marL="1309688" indent="-307975" algn="l" rtl="0" eaLnBrk="1" fontAlgn="base" hangingPunct="1">
        <a:spcBef>
          <a:spcPts val="450"/>
        </a:spcBef>
        <a:spcAft>
          <a:spcPts val="450"/>
        </a:spcAft>
        <a:buChar char="–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4pPr>
      <a:lvl5pPr marL="1701800" indent="-298450" algn="l" rtl="0" eaLnBrk="1" fontAlgn="base" hangingPunct="1">
        <a:spcBef>
          <a:spcPts val="450"/>
        </a:spcBef>
        <a:spcAft>
          <a:spcPts val="450"/>
        </a:spcAft>
        <a:buChar char="»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5pPr>
      <a:lvl6pPr marL="281589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7871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985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5183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4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2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0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4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30.05.2016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b.no/Global/Tilsyn/Dokumenter/brosjyr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sz="3200" b="1" dirty="0" smtClean="0"/>
              <a:t>Elektronisk system for HMS-avvik</a:t>
            </a:r>
          </a:p>
          <a:p>
            <a:pPr eaLnBrk="1" hangingPunct="1"/>
            <a:r>
              <a:rPr lang="nb-NO" sz="2000" i="1" dirty="0" smtClean="0"/>
              <a:t> Orientering</a:t>
            </a:r>
            <a:endParaRPr lang="nb-NO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 smtClean="0"/>
              <a:t>Saksbehandler = HMS-koordinator</a:t>
            </a:r>
            <a:endParaRPr lang="nb-N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3250704" cy="492941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Systemet implementeres sekvensielt</a:t>
            </a:r>
          </a:p>
          <a:p>
            <a:endParaRPr lang="nb-NO" sz="2400" dirty="0" smtClean="0"/>
          </a:p>
          <a:p>
            <a:r>
              <a:rPr lang="nb-NO" sz="2400" dirty="0" smtClean="0"/>
              <a:t>HMSB tar kontakt for opplæring og  brukerstøtte</a:t>
            </a:r>
          </a:p>
          <a:p>
            <a:endParaRPr lang="nb-NO" sz="2400" dirty="0" smtClean="0"/>
          </a:p>
          <a:p>
            <a:r>
              <a:rPr lang="nb-NO" sz="2400" dirty="0" smtClean="0"/>
              <a:t>Kontaktperson  ved HMSB er Nina Elise Eik</a:t>
            </a:r>
          </a:p>
          <a:p>
            <a:r>
              <a:rPr lang="nb-NO" sz="2400" dirty="0" err="1"/>
              <a:t>Work</a:t>
            </a:r>
            <a:r>
              <a:rPr lang="nb-NO" sz="2400" dirty="0"/>
              <a:t>-shop </a:t>
            </a:r>
            <a:r>
              <a:rPr lang="nb-NO" sz="2400" dirty="0" smtClean="0"/>
              <a:t>14.juni</a:t>
            </a:r>
            <a:endParaRPr lang="nb-NO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76394"/>
              </p:ext>
            </p:extLst>
          </p:nvPr>
        </p:nvGraphicFramePr>
        <p:xfrm>
          <a:off x="3923928" y="1196752"/>
          <a:ext cx="4392488" cy="498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389"/>
                <a:gridCol w="885220"/>
                <a:gridCol w="1848879"/>
              </a:tblGrid>
              <a:tr h="15855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 dirty="0">
                          <a:effectLst/>
                        </a:rPr>
                        <a:t>Saksbehandler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Enhet (2)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 dirty="0">
                          <a:effectLst/>
                        </a:rPr>
                        <a:t>Enhet (3)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Karoline Farbrot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HF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Kari A.R.Hegerstrøm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JUR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Jan S. Jensen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KHM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5854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Krenar Badivuku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NHM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943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Elisabeth Olsen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 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Liv E Alver Bjørland 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Bioteknologisenteret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Anne Skotte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 smtClean="0">
                          <a:effectLst/>
                        </a:rPr>
                        <a:t>Institutt</a:t>
                      </a:r>
                      <a:r>
                        <a:rPr lang="nb-NO" sz="900" u="none" strike="noStrike" baseline="0" dirty="0" smtClean="0">
                          <a:effectLst/>
                        </a:rPr>
                        <a:t> for medisinske basalfag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Marianne Midthus Østby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MED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klinisk medisin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Knut Tore Stokke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helse og samfunn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Cecil Tidemann Grosch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 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Dag Magnus Loose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Fysisk institutt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 smtClean="0">
                          <a:effectLst/>
                        </a:rPr>
                        <a:t>Camilla Stensrud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Farmasøytisk institutt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Kristine Aall S. Knudsen 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teoretisk astrofysikk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Katrine Schou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 for biovitenskap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Vidar Blekastad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Kjemisk institutt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Mari Helèn Varøy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informatikk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Anne Cathrine Modahl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geofag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Arne Bang Huseby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matematikk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Leif Erling Jensen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 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Bente O.Teigmo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klinisk odontologi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Abesha-Belay Emnet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oral biologi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Tone Vold Sarnes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SV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Paulina Natalia Dudzinska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UV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Dag Myhre Nilsen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TF</a:t>
                      </a:r>
                      <a:endParaRPr lang="nb-NO" sz="900" b="0" i="0" u="none" strike="noStrike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Randi Rønningen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UB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Liv Sæter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STK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Gitte Egenberg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SUM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Harald Sand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USIT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16555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Trine Landau 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EA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865B9-88B1-C047-AB7B-EDBA275501B2}" type="slidenum">
              <a:rPr lang="en-US" smtClean="0"/>
              <a:pPr/>
              <a:t>12</a:t>
            </a:fld>
            <a:endParaRPr lang="en-US" dirty="0" smtClean="0"/>
          </a:p>
        </p:txBody>
      </p:sp>
      <p:cxnSp>
        <p:nvCxnSpPr>
          <p:cNvPr id="3" name="Rett linje 2"/>
          <p:cNvCxnSpPr/>
          <p:nvPr/>
        </p:nvCxnSpPr>
        <p:spPr bwMode="auto">
          <a:xfrm>
            <a:off x="323528" y="908720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Rett linje 8"/>
          <p:cNvCxnSpPr/>
          <p:nvPr/>
        </p:nvCxnSpPr>
        <p:spPr bwMode="auto">
          <a:xfrm>
            <a:off x="323528" y="1796819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tt linje 9"/>
          <p:cNvCxnSpPr/>
          <p:nvPr/>
        </p:nvCxnSpPr>
        <p:spPr bwMode="auto">
          <a:xfrm>
            <a:off x="323528" y="3573017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ett linje 10"/>
          <p:cNvCxnSpPr/>
          <p:nvPr/>
        </p:nvCxnSpPr>
        <p:spPr bwMode="auto">
          <a:xfrm>
            <a:off x="323528" y="4461116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tt linje 11"/>
          <p:cNvCxnSpPr/>
          <p:nvPr/>
        </p:nvCxnSpPr>
        <p:spPr bwMode="auto">
          <a:xfrm>
            <a:off x="323528" y="5349215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tt linje 12"/>
          <p:cNvCxnSpPr/>
          <p:nvPr/>
        </p:nvCxnSpPr>
        <p:spPr bwMode="auto">
          <a:xfrm>
            <a:off x="323528" y="623731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ett linje 13"/>
          <p:cNvCxnSpPr/>
          <p:nvPr/>
        </p:nvCxnSpPr>
        <p:spPr bwMode="auto">
          <a:xfrm>
            <a:off x="323528" y="268491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kstSylinder 3"/>
          <p:cNvSpPr txBox="1"/>
          <p:nvPr/>
        </p:nvSpPr>
        <p:spPr>
          <a:xfrm rot="16200000">
            <a:off x="95101" y="1229657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MELDER</a:t>
            </a:r>
            <a:endParaRPr lang="nb-NO" sz="1000" dirty="0"/>
          </a:p>
        </p:txBody>
      </p:sp>
      <p:sp>
        <p:nvSpPr>
          <p:cNvPr id="17" name="TekstSylinder 16"/>
          <p:cNvSpPr txBox="1"/>
          <p:nvPr/>
        </p:nvSpPr>
        <p:spPr>
          <a:xfrm rot="16200000">
            <a:off x="-29131" y="2049866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SAKS-</a:t>
            </a:r>
          </a:p>
          <a:p>
            <a:pPr algn="ctr"/>
            <a:r>
              <a:rPr lang="nb-NO" sz="1000" dirty="0" smtClean="0"/>
              <a:t>BEHANDLER</a:t>
            </a:r>
            <a:endParaRPr lang="nb-NO" sz="1000" dirty="0"/>
          </a:p>
        </p:txBody>
      </p:sp>
      <p:sp>
        <p:nvSpPr>
          <p:cNvPr id="18" name="TekstSylinder 17"/>
          <p:cNvSpPr txBox="1"/>
          <p:nvPr/>
        </p:nvSpPr>
        <p:spPr>
          <a:xfrm rot="16200000">
            <a:off x="148802" y="301490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LEDER</a:t>
            </a:r>
          </a:p>
        </p:txBody>
      </p:sp>
      <p:sp>
        <p:nvSpPr>
          <p:cNvPr id="19" name="TekstSylinder 18"/>
          <p:cNvSpPr txBox="1"/>
          <p:nvPr/>
        </p:nvSpPr>
        <p:spPr>
          <a:xfrm rot="16200000">
            <a:off x="119948" y="470511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VERNE-</a:t>
            </a:r>
            <a:br>
              <a:rPr lang="nb-NO" sz="1000" dirty="0" smtClean="0"/>
            </a:br>
            <a:r>
              <a:rPr lang="nb-NO" sz="1000" dirty="0" smtClean="0"/>
              <a:t>OMBUD</a:t>
            </a:r>
            <a:endParaRPr lang="nb-NO" sz="1000" dirty="0"/>
          </a:p>
        </p:txBody>
      </p:sp>
      <p:sp>
        <p:nvSpPr>
          <p:cNvPr id="20" name="TekstSylinder 19"/>
          <p:cNvSpPr txBox="1"/>
          <p:nvPr/>
        </p:nvSpPr>
        <p:spPr>
          <a:xfrm rot="16200000">
            <a:off x="-3484" y="3826059"/>
            <a:ext cx="91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TILTAKS-</a:t>
            </a:r>
          </a:p>
          <a:p>
            <a:pPr algn="ctr"/>
            <a:r>
              <a:rPr lang="nb-NO" sz="1000" dirty="0" smtClean="0"/>
              <a:t>ANSVARLIG</a:t>
            </a:r>
          </a:p>
        </p:txBody>
      </p:sp>
      <p:sp>
        <p:nvSpPr>
          <p:cNvPr id="21" name="TekstSylinder 20"/>
          <p:cNvSpPr txBox="1"/>
          <p:nvPr/>
        </p:nvSpPr>
        <p:spPr>
          <a:xfrm rot="16200000">
            <a:off x="176854" y="567919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HMSB</a:t>
            </a:r>
          </a:p>
        </p:txBody>
      </p:sp>
      <p:sp>
        <p:nvSpPr>
          <p:cNvPr id="5" name="Avrundet rektangel 4"/>
          <p:cNvSpPr/>
          <p:nvPr/>
        </p:nvSpPr>
        <p:spPr bwMode="auto">
          <a:xfrm>
            <a:off x="683568" y="109514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Registrere hendelse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Avrundet rektangel 23"/>
          <p:cNvSpPr/>
          <p:nvPr/>
        </p:nvSpPr>
        <p:spPr bwMode="auto">
          <a:xfrm>
            <a:off x="1259632" y="199241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Kvalitets-sikre og klassifisere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Avrundet rektangel 24"/>
          <p:cNvSpPr/>
          <p:nvPr/>
        </p:nvSpPr>
        <p:spPr bwMode="auto">
          <a:xfrm>
            <a:off x="2195736" y="198953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Informere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Avrundet rektangel 25"/>
          <p:cNvSpPr/>
          <p:nvPr/>
        </p:nvSpPr>
        <p:spPr bwMode="auto">
          <a:xfrm>
            <a:off x="2127940" y="2832485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Avrundet rektangel 26"/>
          <p:cNvSpPr/>
          <p:nvPr/>
        </p:nvSpPr>
        <p:spPr bwMode="auto">
          <a:xfrm>
            <a:off x="2123728" y="4659097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Avrundet rektangel 27"/>
          <p:cNvSpPr/>
          <p:nvPr/>
        </p:nvSpPr>
        <p:spPr bwMode="auto">
          <a:xfrm>
            <a:off x="2127940" y="5544681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2055932" y="547899"/>
            <a:ext cx="936104" cy="56355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Informere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Avrundet rektangel 29"/>
          <p:cNvSpPr/>
          <p:nvPr/>
        </p:nvSpPr>
        <p:spPr bwMode="auto">
          <a:xfrm>
            <a:off x="3059832" y="1987076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Vurdere og foreslå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Avrundet rektangel 30"/>
          <p:cNvSpPr/>
          <p:nvPr/>
        </p:nvSpPr>
        <p:spPr bwMode="auto">
          <a:xfrm>
            <a:off x="3851920" y="2832485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Beslutte og iverksette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Avrundet rektangel 31"/>
          <p:cNvSpPr/>
          <p:nvPr/>
        </p:nvSpPr>
        <p:spPr bwMode="auto">
          <a:xfrm>
            <a:off x="4644008" y="401682"/>
            <a:ext cx="936104" cy="563551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Koordinere og informere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3" name="Avrundet rektangel 32"/>
          <p:cNvSpPr/>
          <p:nvPr/>
        </p:nvSpPr>
        <p:spPr bwMode="auto">
          <a:xfrm>
            <a:off x="4644008" y="199716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800" dirty="0"/>
              <a:t>Koordinere og informere</a:t>
            </a:r>
          </a:p>
        </p:txBody>
      </p:sp>
      <p:sp>
        <p:nvSpPr>
          <p:cNvPr id="34" name="Avrundet rektangel 33"/>
          <p:cNvSpPr/>
          <p:nvPr/>
        </p:nvSpPr>
        <p:spPr bwMode="auto">
          <a:xfrm>
            <a:off x="5580112" y="3759444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Utføre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Avrundet rektangel 34"/>
          <p:cNvSpPr/>
          <p:nvPr/>
        </p:nvSpPr>
        <p:spPr bwMode="auto">
          <a:xfrm>
            <a:off x="4644008" y="4658353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vrundet rektangel 35"/>
          <p:cNvSpPr/>
          <p:nvPr/>
        </p:nvSpPr>
        <p:spPr bwMode="auto">
          <a:xfrm>
            <a:off x="7596336" y="484854"/>
            <a:ext cx="936104" cy="557507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900" b="1" dirty="0" smtClean="0"/>
              <a:t>Informere og lukke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7" name="Avrundet rektangel 36"/>
          <p:cNvSpPr/>
          <p:nvPr/>
        </p:nvSpPr>
        <p:spPr bwMode="auto">
          <a:xfrm>
            <a:off x="6156176" y="199465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Følge opp og anbefale lukking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Avrundet rektangel 37"/>
          <p:cNvSpPr/>
          <p:nvPr/>
        </p:nvSpPr>
        <p:spPr bwMode="auto">
          <a:xfrm>
            <a:off x="6732240" y="287134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Beslutte lukking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Avrundet rektangel 38"/>
          <p:cNvSpPr/>
          <p:nvPr/>
        </p:nvSpPr>
        <p:spPr bwMode="auto">
          <a:xfrm>
            <a:off x="4644008" y="1098876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Avrundet rektangel 39"/>
          <p:cNvSpPr/>
          <p:nvPr/>
        </p:nvSpPr>
        <p:spPr bwMode="auto">
          <a:xfrm>
            <a:off x="4716016" y="5445224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Avrundet rektangel 40"/>
          <p:cNvSpPr/>
          <p:nvPr/>
        </p:nvSpPr>
        <p:spPr bwMode="auto">
          <a:xfrm>
            <a:off x="7668344" y="5521943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Avrundet rektangel 41"/>
          <p:cNvSpPr/>
          <p:nvPr/>
        </p:nvSpPr>
        <p:spPr bwMode="auto">
          <a:xfrm>
            <a:off x="7668344" y="4647540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Avrundet rektangel 42"/>
          <p:cNvSpPr/>
          <p:nvPr/>
        </p:nvSpPr>
        <p:spPr bwMode="auto">
          <a:xfrm>
            <a:off x="7668344" y="1098876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Avrundet rektangel 43"/>
          <p:cNvSpPr/>
          <p:nvPr/>
        </p:nvSpPr>
        <p:spPr bwMode="auto">
          <a:xfrm>
            <a:off x="7668344" y="198697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Informere og lukke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Vinkel 7"/>
          <p:cNvCxnSpPr>
            <a:stCxn id="5" idx="3"/>
            <a:endCxn id="24" idx="0"/>
          </p:cNvCxnSpPr>
          <p:nvPr/>
        </p:nvCxnSpPr>
        <p:spPr bwMode="auto">
          <a:xfrm>
            <a:off x="1475656" y="1352767"/>
            <a:ext cx="180020" cy="6396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Vinkel 21"/>
          <p:cNvCxnSpPr>
            <a:stCxn id="24" idx="3"/>
            <a:endCxn id="25" idx="1"/>
          </p:cNvCxnSpPr>
          <p:nvPr/>
        </p:nvCxnSpPr>
        <p:spPr bwMode="auto">
          <a:xfrm flipV="1">
            <a:off x="2051720" y="2247158"/>
            <a:ext cx="144016" cy="288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Vinkel 44"/>
          <p:cNvCxnSpPr>
            <a:stCxn id="25" idx="3"/>
          </p:cNvCxnSpPr>
          <p:nvPr/>
        </p:nvCxnSpPr>
        <p:spPr bwMode="auto">
          <a:xfrm flipV="1">
            <a:off x="2987824" y="2244701"/>
            <a:ext cx="144016" cy="245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Vinkel 46"/>
          <p:cNvCxnSpPr>
            <a:stCxn id="30" idx="3"/>
            <a:endCxn id="31" idx="0"/>
          </p:cNvCxnSpPr>
          <p:nvPr/>
        </p:nvCxnSpPr>
        <p:spPr bwMode="auto">
          <a:xfrm>
            <a:off x="3851920" y="2244701"/>
            <a:ext cx="396044" cy="5877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Vinkel 48"/>
          <p:cNvCxnSpPr>
            <a:stCxn id="31" idx="3"/>
            <a:endCxn id="33" idx="2"/>
          </p:cNvCxnSpPr>
          <p:nvPr/>
        </p:nvCxnSpPr>
        <p:spPr bwMode="auto">
          <a:xfrm flipV="1">
            <a:off x="4644008" y="2512412"/>
            <a:ext cx="396044" cy="57769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Vinkel 50"/>
          <p:cNvCxnSpPr>
            <a:stCxn id="34" idx="3"/>
            <a:endCxn id="37" idx="2"/>
          </p:cNvCxnSpPr>
          <p:nvPr/>
        </p:nvCxnSpPr>
        <p:spPr bwMode="auto">
          <a:xfrm flipV="1">
            <a:off x="6372200" y="2509901"/>
            <a:ext cx="180020" cy="15071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Vinkel 53"/>
          <p:cNvCxnSpPr>
            <a:stCxn id="37" idx="3"/>
            <a:endCxn id="38" idx="0"/>
          </p:cNvCxnSpPr>
          <p:nvPr/>
        </p:nvCxnSpPr>
        <p:spPr bwMode="auto">
          <a:xfrm>
            <a:off x="6948264" y="2252277"/>
            <a:ext cx="180020" cy="61906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Vinkel 55"/>
          <p:cNvCxnSpPr>
            <a:stCxn id="38" idx="3"/>
            <a:endCxn id="44" idx="2"/>
          </p:cNvCxnSpPr>
          <p:nvPr/>
        </p:nvCxnSpPr>
        <p:spPr bwMode="auto">
          <a:xfrm flipV="1">
            <a:off x="7524328" y="2502221"/>
            <a:ext cx="540060" cy="6267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Vinkel 51"/>
          <p:cNvCxnSpPr>
            <a:stCxn id="33" idx="3"/>
            <a:endCxn id="34" idx="0"/>
          </p:cNvCxnSpPr>
          <p:nvPr/>
        </p:nvCxnSpPr>
        <p:spPr bwMode="auto">
          <a:xfrm>
            <a:off x="5436096" y="2254788"/>
            <a:ext cx="540060" cy="150465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Avrundet rektangel 49"/>
          <p:cNvSpPr/>
          <p:nvPr/>
        </p:nvSpPr>
        <p:spPr bwMode="auto">
          <a:xfrm>
            <a:off x="3033368" y="4647539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Bidra til å utvikle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Avrundet rektangel 52"/>
          <p:cNvSpPr/>
          <p:nvPr/>
        </p:nvSpPr>
        <p:spPr bwMode="auto">
          <a:xfrm>
            <a:off x="3000518" y="548682"/>
            <a:ext cx="851402" cy="567646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Foreslå tiltak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5" name="Avrundet rektangel 29"/>
          <p:cNvSpPr/>
          <p:nvPr/>
        </p:nvSpPr>
        <p:spPr bwMode="auto">
          <a:xfrm>
            <a:off x="3034524" y="284708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Bidra til å utvikle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01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790600"/>
          </a:xfrm>
        </p:spPr>
        <p:txBody>
          <a:bodyPr/>
          <a:lstStyle/>
          <a:p>
            <a:r>
              <a:rPr lang="nb-NO" dirty="0" smtClean="0"/>
              <a:t>Grenseflate mot andre systemer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696200" cy="3672408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200910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4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696200" cy="576064"/>
          </a:xfrm>
        </p:spPr>
        <p:txBody>
          <a:bodyPr/>
          <a:lstStyle/>
          <a:p>
            <a:r>
              <a:rPr lang="nb-NO" dirty="0"/>
              <a:t>Prosjekt: Samkjøring mellom UiOs </a:t>
            </a:r>
            <a:r>
              <a:rPr lang="nb-NO" dirty="0" smtClean="0"/>
              <a:t>meldesystemer – oppstart 11.05.16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696200" cy="4824536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 smtClean="0"/>
              <a:t>Mål</a:t>
            </a:r>
            <a:r>
              <a:rPr lang="nb-NO" sz="1600" b="1" dirty="0"/>
              <a:t>: </a:t>
            </a:r>
            <a:endParaRPr lang="nb-NO" sz="1600" dirty="0"/>
          </a:p>
          <a:p>
            <a:pPr lvl="1"/>
            <a:r>
              <a:rPr lang="nb-NO" sz="1200" dirty="0"/>
              <a:t>Etablere og implementere en felles inngangsport til alle innmeldingssystemene</a:t>
            </a:r>
          </a:p>
          <a:p>
            <a:pPr lvl="1"/>
            <a:r>
              <a:rPr lang="nb-NO" sz="1200" dirty="0"/>
              <a:t>Etablere og implementere et helhetlig rammeverk for mottak og håndtering av alle saker som meldes inn gjennom innmeldingssystemene som sikrer at sakene håndteres i riktig(e) system(er). Med rammeverk menes her organisasjon, prosesser, kriterier og verktøy. </a:t>
            </a:r>
          </a:p>
          <a:p>
            <a:pPr lvl="1"/>
            <a:r>
              <a:rPr lang="nb-NO" sz="1200" dirty="0"/>
              <a:t>Gjennomføre en felles informasjonskampanje for å gjøre inngangsporten og de respektive innmeldingssystemene kjent. </a:t>
            </a:r>
            <a:endParaRPr lang="nb-NO" sz="1200" dirty="0" smtClean="0"/>
          </a:p>
          <a:p>
            <a:pPr lvl="1"/>
            <a:endParaRPr lang="nb-NO" sz="1200" dirty="0"/>
          </a:p>
          <a:p>
            <a:pPr marL="0" indent="0">
              <a:buNone/>
            </a:pPr>
            <a:r>
              <a:rPr lang="nb-NO" sz="1600" b="1" dirty="0"/>
              <a:t>Leveranser: </a:t>
            </a:r>
            <a:endParaRPr lang="nb-NO" sz="1600" dirty="0"/>
          </a:p>
          <a:p>
            <a:pPr lvl="1"/>
            <a:r>
              <a:rPr lang="nb-NO" sz="1200" dirty="0"/>
              <a:t>En portalløsning for hhv studenter og ansatte som gir enkel tilgang til innmeldingssystemene</a:t>
            </a:r>
          </a:p>
          <a:p>
            <a:pPr lvl="1"/>
            <a:r>
              <a:rPr lang="nb-NO" sz="1200" dirty="0"/>
              <a:t>Prosesser, kriterier og organisering som sikrer effektiv samhandling og god flyt av informasjon mellom saksbehandlere og systemer</a:t>
            </a:r>
          </a:p>
          <a:p>
            <a:pPr lvl="1"/>
            <a:r>
              <a:rPr lang="nb-NO" sz="1200" dirty="0"/>
              <a:t>Opplæring av saksbehandlere</a:t>
            </a:r>
          </a:p>
          <a:p>
            <a:pPr lvl="1"/>
            <a:r>
              <a:rPr lang="nb-NO" sz="1200" dirty="0"/>
              <a:t>En </a:t>
            </a:r>
            <a:r>
              <a:rPr lang="nb-NO" sz="1200" dirty="0" smtClean="0"/>
              <a:t>informasjonskampanje</a:t>
            </a:r>
          </a:p>
          <a:p>
            <a:pPr lvl="1"/>
            <a:endParaRPr lang="nb-NO" sz="1200" dirty="0"/>
          </a:p>
          <a:p>
            <a:pPr marL="0" indent="0">
              <a:buNone/>
            </a:pPr>
            <a:r>
              <a:rPr lang="nb-NO" sz="1600" b="1" dirty="0"/>
              <a:t>Avgrensninger:</a:t>
            </a:r>
            <a:endParaRPr lang="nb-NO" sz="1600" dirty="0"/>
          </a:p>
          <a:p>
            <a:pPr lvl="1"/>
            <a:r>
              <a:rPr lang="nb-NO" sz="1200" dirty="0"/>
              <a:t>Innmeldingssystemene skal betraktes som selvstendige systemer. Prosjektet omfatter ikke integrasjon mellom systemene eller (videre)utvikling av det enkelte system. </a:t>
            </a:r>
          </a:p>
          <a:p>
            <a:pPr marL="514350" indent="-457200"/>
            <a:endParaRPr lang="nb-NO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Innmelding i CIM avvikssystem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Lenke til elektronisk skjema på web</a:t>
            </a:r>
          </a:p>
          <a:p>
            <a:r>
              <a:rPr lang="nb-NO" dirty="0"/>
              <a:t>N</a:t>
            </a:r>
            <a:r>
              <a:rPr lang="nb-NO" dirty="0" smtClean="0"/>
              <a:t>avn på innmelder og organisasjonstilhørighet kommer opp automatisk opp ved innlogging</a:t>
            </a:r>
          </a:p>
          <a:p>
            <a:r>
              <a:rPr lang="nb-NO" dirty="0" smtClean="0"/>
              <a:t>Hva? Hvor? Når? Hvorfor?</a:t>
            </a:r>
          </a:p>
          <a:p>
            <a:r>
              <a:rPr lang="nb-NO" dirty="0" smtClean="0"/>
              <a:t>Konsekvens, også potensiell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11144" cy="574576"/>
          </a:xfrm>
        </p:spPr>
        <p:txBody>
          <a:bodyPr/>
          <a:lstStyle/>
          <a:p>
            <a:r>
              <a:rPr lang="nb-NO" sz="1800" dirty="0" smtClean="0"/>
              <a:t>Elektronisk innmeldingsskjema</a:t>
            </a:r>
            <a:endParaRPr lang="nb-NO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5799095" cy="4985011"/>
          </a:xfrm>
        </p:spPr>
      </p:pic>
      <p:sp>
        <p:nvSpPr>
          <p:cNvPr id="7" name="Rectangle 6"/>
          <p:cNvSpPr/>
          <p:nvPr/>
        </p:nvSpPr>
        <p:spPr bwMode="auto">
          <a:xfrm>
            <a:off x="1115616" y="1916832"/>
            <a:ext cx="2880320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8539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Disse feltene fylles automatisk ut ved innlogging.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41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646584"/>
          </a:xfrm>
        </p:spPr>
        <p:txBody>
          <a:bodyPr/>
          <a:lstStyle/>
          <a:p>
            <a:r>
              <a:rPr lang="nb-NO" dirty="0" smtClean="0"/>
              <a:t>Saksbehandling i </a:t>
            </a:r>
            <a:r>
              <a:rPr lang="nb-NO" dirty="0"/>
              <a:t>CIM </a:t>
            </a:r>
            <a:endParaRPr lang="nb-NO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CIM henter ansatte-data fra SAP</a:t>
            </a:r>
          </a:p>
          <a:p>
            <a:r>
              <a:rPr lang="nb-NO" dirty="0" smtClean="0"/>
              <a:t>Saken rutes automatisk til saksbehandler i tilhørende organisasjon (fakultet/institutt)</a:t>
            </a:r>
          </a:p>
          <a:p>
            <a:r>
              <a:rPr lang="nb-NO" dirty="0" smtClean="0"/>
              <a:t>Mulighet til å sende avviket videre til annen saksbehandler</a:t>
            </a:r>
          </a:p>
          <a:p>
            <a:r>
              <a:rPr lang="nb-NO" dirty="0" smtClean="0"/>
              <a:t>Maler (til innmelder, leder, verneombud)</a:t>
            </a:r>
          </a:p>
          <a:p>
            <a:r>
              <a:rPr lang="nb-NO" dirty="0" smtClean="0"/>
              <a:t>Tiltakskort /momentlister</a:t>
            </a:r>
            <a:endParaRPr lang="nb-NO" dirty="0"/>
          </a:p>
          <a:p>
            <a:r>
              <a:rPr lang="nb-NO" dirty="0" smtClean="0"/>
              <a:t>Kategorisering - statistikk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Rapporter – trendanalyse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LAMU</a:t>
            </a:r>
          </a:p>
          <a:p>
            <a:r>
              <a:rPr lang="nb-NO" dirty="0" smtClean="0"/>
              <a:t>Ledelsens gjennomgang</a:t>
            </a:r>
          </a:p>
          <a:p>
            <a:r>
              <a:rPr lang="nb-NO" dirty="0" smtClean="0"/>
              <a:t>Risikovurderinger</a:t>
            </a:r>
          </a:p>
          <a:p>
            <a:r>
              <a:rPr lang="nb-NO" dirty="0" smtClean="0"/>
              <a:t>Vernerunder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Verneorganisasjonens rolle i håndtering av HMS-avvik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Work</a:t>
            </a:r>
            <a:r>
              <a:rPr lang="nb-NO" dirty="0" smtClean="0"/>
              <a:t>-shop høst 2016: </a:t>
            </a:r>
          </a:p>
          <a:p>
            <a:pPr lvl="1"/>
            <a:r>
              <a:rPr lang="nb-NO" dirty="0" smtClean="0"/>
              <a:t>Arbeid  i LAMU - rapportering av HMS-avvik</a:t>
            </a:r>
          </a:p>
          <a:p>
            <a:r>
              <a:rPr lang="nb-NO" dirty="0" smtClean="0"/>
              <a:t>Verneombudssamling høst 2016: </a:t>
            </a:r>
          </a:p>
          <a:p>
            <a:pPr lvl="1"/>
            <a:r>
              <a:rPr lang="nb-NO" dirty="0" smtClean="0"/>
              <a:t>Rapportering </a:t>
            </a:r>
            <a:r>
              <a:rPr lang="nb-NO" dirty="0"/>
              <a:t>av HMS-avvik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96200" cy="1143000"/>
          </a:xfrm>
        </p:spPr>
        <p:txBody>
          <a:bodyPr/>
          <a:lstStyle/>
          <a:p>
            <a:pPr marL="0" indent="0"/>
            <a:r>
              <a:rPr lang="nb-NO" dirty="0"/>
              <a:t>Bakgrunn og </a:t>
            </a:r>
            <a:r>
              <a:rPr lang="nb-NO" dirty="0" smtClean="0"/>
              <a:t>begrunnelse (1)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7696200" cy="4104456"/>
          </a:xfrm>
        </p:spPr>
        <p:txBody>
          <a:bodyPr/>
          <a:lstStyle/>
          <a:p>
            <a:r>
              <a:rPr lang="nb-NO" sz="2000" dirty="0"/>
              <a:t>Arbeidsmiljøloven og forskrift om internkontroll setter krav til at alle virksomheter skal ha et fungerende internkontrollsystem. 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Nåværende </a:t>
            </a:r>
            <a:r>
              <a:rPr lang="nb-NO" sz="2000" dirty="0"/>
              <a:t>løsning for avviksrapportering ved UiO er ikke tilfredsstillende. Arbeidstilsynet ga i 2013 UiO pålegg om å implementere et hensiktsmessig </a:t>
            </a:r>
            <a:r>
              <a:rPr lang="nb-NO" sz="2000" dirty="0" smtClean="0"/>
              <a:t>HMS-avvikshåndterings-system. Pålegg oppfylt 15.01.16 på bakgrunn av prosjektbeskrivelse og implementering </a:t>
            </a:r>
            <a:r>
              <a:rPr lang="nb-NO" sz="2000" dirty="0" err="1" smtClean="0"/>
              <a:t>fom</a:t>
            </a:r>
            <a:r>
              <a:rPr lang="nb-NO" sz="2000" dirty="0" smtClean="0"/>
              <a:t> mars 2016.</a:t>
            </a:r>
          </a:p>
          <a:p>
            <a:endParaRPr lang="nb-NO" sz="2000" dirty="0" smtClean="0"/>
          </a:p>
          <a:p>
            <a:r>
              <a:rPr lang="nb-NO" sz="2000" dirty="0" smtClean="0"/>
              <a:t>I </a:t>
            </a:r>
            <a:r>
              <a:rPr lang="nb-NO" sz="2000" dirty="0"/>
              <a:t>UiOs årsplan for perioden 2015-2017, tiltak 15: Om helse, miljø og sikkerhet, er fristen for implementering av et </a:t>
            </a:r>
            <a:r>
              <a:rPr lang="nb-NO" sz="2000" dirty="0" smtClean="0"/>
              <a:t>elektronisk avvikssystem </a:t>
            </a:r>
            <a:r>
              <a:rPr lang="nb-NO" sz="2000" dirty="0"/>
              <a:t>satt til 31.12.16. </a:t>
            </a:r>
          </a:p>
          <a:p>
            <a:endParaRPr lang="nb-NO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96200" cy="862608"/>
          </a:xfrm>
        </p:spPr>
        <p:txBody>
          <a:bodyPr/>
          <a:lstStyle/>
          <a:p>
            <a:r>
              <a:rPr lang="nb-NO" dirty="0"/>
              <a:t>Bakgrunn og </a:t>
            </a:r>
            <a:r>
              <a:rPr lang="nb-NO" dirty="0" smtClean="0"/>
              <a:t>begrunnelse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696200" cy="4320480"/>
          </a:xfrm>
        </p:spPr>
        <p:txBody>
          <a:bodyPr/>
          <a:lstStyle/>
          <a:p>
            <a:r>
              <a:rPr lang="nb-NO" sz="2000" dirty="0" smtClean="0"/>
              <a:t>Et </a:t>
            </a:r>
            <a:r>
              <a:rPr lang="nb-NO" sz="2000" dirty="0"/>
              <a:t>elektronisk avvikssystem vil ikke alene være med på å løfte antall registreringer, men vil være en viktig premiss for å kunne håndtere og følge opp en betydelig økning (100 ganger flere rapporteringer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UiO </a:t>
            </a:r>
            <a:r>
              <a:rPr lang="nb-NO" sz="2000" dirty="0"/>
              <a:t>tidligere har valgt programvaren CIM® </a:t>
            </a:r>
            <a:r>
              <a:rPr lang="nb-NO" sz="2000" dirty="0" smtClean="0"/>
              <a:t>som </a:t>
            </a:r>
            <a:r>
              <a:rPr lang="nb-NO" sz="2000" dirty="0"/>
              <a:t>verktøy </a:t>
            </a:r>
            <a:r>
              <a:rPr lang="nb-NO" sz="2000" dirty="0" smtClean="0"/>
              <a:t>i beredskapsarbeid</a:t>
            </a:r>
            <a:r>
              <a:rPr lang="nb-NO" sz="2000" dirty="0"/>
              <a:t>. CIM® </a:t>
            </a:r>
            <a:r>
              <a:rPr lang="nb-NO" sz="2000" dirty="0" smtClean="0"/>
              <a:t>har også en avviksmodul og ved valg av dette verktøyet til system for HMS-avvik, unngår UiO en </a:t>
            </a:r>
            <a:r>
              <a:rPr lang="nb-NO" sz="2000" dirty="0"/>
              <a:t>ny formell kravspesifikasjon og </a:t>
            </a:r>
            <a:r>
              <a:rPr lang="nb-NO" sz="2000" dirty="0" smtClean="0"/>
              <a:t>anskaffelsesrunde. </a:t>
            </a:r>
          </a:p>
          <a:p>
            <a:endParaRPr lang="nb-NO" sz="2000" dirty="0" smtClean="0"/>
          </a:p>
          <a:p>
            <a:r>
              <a:rPr lang="nb-NO" sz="2000" dirty="0" smtClean="0"/>
              <a:t>Flere </a:t>
            </a:r>
            <a:r>
              <a:rPr lang="nb-NO" sz="2000" dirty="0"/>
              <a:t>i </a:t>
            </a:r>
            <a:r>
              <a:rPr lang="nb-NO" sz="2000" dirty="0" smtClean="0"/>
              <a:t>UH-sektoren </a:t>
            </a:r>
            <a:r>
              <a:rPr lang="nb-NO" sz="2000" dirty="0"/>
              <a:t>bruker </a:t>
            </a:r>
            <a:r>
              <a:rPr lang="nb-NO" sz="2000" dirty="0" smtClean="0"/>
              <a:t>CIM i beredskapsarbeid og avviksmodulen er i ferd med å implementeres ved UiT, </a:t>
            </a:r>
            <a:r>
              <a:rPr lang="nb-NO" sz="2000" dirty="0" err="1" smtClean="0"/>
              <a:t>UiN</a:t>
            </a:r>
            <a:r>
              <a:rPr lang="nb-NO" sz="2000" dirty="0" smtClean="0"/>
              <a:t> samt </a:t>
            </a:r>
            <a:r>
              <a:rPr lang="nb-NO" sz="2000" dirty="0" err="1" smtClean="0"/>
              <a:t>UiS</a:t>
            </a:r>
            <a:r>
              <a:rPr lang="nb-NO" sz="20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648072"/>
          </a:xfrm>
        </p:spPr>
        <p:txBody>
          <a:bodyPr/>
          <a:lstStyle/>
          <a:p>
            <a:r>
              <a:rPr lang="nb-NO" dirty="0"/>
              <a:t>Hva er et HMS-avvik?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2776"/>
            <a:ext cx="4517504" cy="4896544"/>
          </a:xfrm>
        </p:spPr>
        <p:txBody>
          <a:bodyPr/>
          <a:lstStyle/>
          <a:p>
            <a:endParaRPr lang="nb-NO" sz="2400" dirty="0"/>
          </a:p>
          <a:p>
            <a:r>
              <a:rPr lang="nb-NO" sz="2000" dirty="0"/>
              <a:t>avvik ved at krav fastsatt i HMS-regelverket eller interne krav, ikke er blitt </a:t>
            </a:r>
            <a:r>
              <a:rPr lang="nb-NO" sz="2000" dirty="0" smtClean="0"/>
              <a:t>fulgt</a:t>
            </a:r>
          </a:p>
          <a:p>
            <a:endParaRPr lang="nb-NO" sz="2000" dirty="0" smtClean="0"/>
          </a:p>
          <a:p>
            <a:pPr fontAlgn="t"/>
            <a:r>
              <a:rPr lang="nb-NO" sz="2000" dirty="0" smtClean="0"/>
              <a:t>arbeidsrelaterte </a:t>
            </a:r>
            <a:r>
              <a:rPr lang="nb-NO" sz="2000" dirty="0"/>
              <a:t>episoder der hendelsen kunne ha ført til skader, mén eller redusert helse (nestenulykke</a:t>
            </a:r>
            <a:r>
              <a:rPr lang="nb-NO" sz="2000" dirty="0" smtClean="0"/>
              <a:t>)</a:t>
            </a:r>
          </a:p>
          <a:p>
            <a:pPr fontAlgn="t"/>
            <a:endParaRPr lang="nb-NO" sz="2000" dirty="0"/>
          </a:p>
          <a:p>
            <a:pPr fontAlgn="t"/>
            <a:r>
              <a:rPr lang="nb-NO" sz="2000" dirty="0"/>
              <a:t>arbeidsrelaterte episoder der skade har ført til redusert helse, varige mén eller dødsfall (</a:t>
            </a:r>
            <a:r>
              <a:rPr lang="nb-NO" sz="2000" dirty="0" smtClean="0"/>
              <a:t>personskade/ulykke)</a:t>
            </a:r>
            <a:endParaRPr lang="nb-NO" sz="2000" dirty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212976"/>
            <a:ext cx="2599461" cy="29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96200" cy="648072"/>
          </a:xfrm>
        </p:spPr>
        <p:txBody>
          <a:bodyPr/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3600" dirty="0" smtClean="0"/>
              <a:t>Saker </a:t>
            </a:r>
            <a:r>
              <a:rPr lang="nb-NO" sz="3600" dirty="0"/>
              <a:t>som ikke hører hjemme i </a:t>
            </a:r>
            <a:r>
              <a:rPr lang="nb-NO" sz="3600" dirty="0" smtClean="0"/>
              <a:t>HMS- avvikssystemet</a:t>
            </a:r>
            <a:r>
              <a:rPr lang="nb-NO" sz="3600" dirty="0"/>
              <a:t>: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696200" cy="4968552"/>
          </a:xfrm>
        </p:spPr>
        <p:txBody>
          <a:bodyPr/>
          <a:lstStyle/>
          <a:p>
            <a:r>
              <a:rPr lang="nb-NO" dirty="0" smtClean="0"/>
              <a:t>Driftsavvik </a:t>
            </a:r>
          </a:p>
          <a:p>
            <a:r>
              <a:rPr lang="nb-NO" dirty="0" smtClean="0"/>
              <a:t>Saker </a:t>
            </a:r>
            <a:r>
              <a:rPr lang="nb-NO" dirty="0"/>
              <a:t>som  dreier seg om enkeltpersoner i konflikt, trakassering eller mobbesaker. </a:t>
            </a:r>
          </a:p>
          <a:p>
            <a:r>
              <a:rPr lang="nb-NO" dirty="0" smtClean="0"/>
              <a:t>Saker </a:t>
            </a:r>
            <a:r>
              <a:rPr lang="nb-NO" dirty="0"/>
              <a:t>som dreier seg om forskningsjuks, forskningsetikk og økonomisk utroskap 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melde HMS-avvik? (1)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0072" y="6532660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nb-NO" sz="1000" kern="0" dirty="0">
                <a:solidFill>
                  <a:srgbClr val="000000"/>
                </a:solidFill>
                <a:latin typeface="Arial"/>
                <a:ea typeface="ヒラギノ角ゴ Pro W3"/>
                <a:hlinkClick r:id="rId3"/>
              </a:rPr>
              <a:t>http://www.dsb.no/Global/Tilsyn/Dokumenter/brosjyre.pdf</a:t>
            </a:r>
            <a:endParaRPr lang="nb-NO" sz="1000" kern="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244152" cy="2808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56490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God avviksbehandling kan bidra til:</a:t>
            </a:r>
          </a:p>
          <a:p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/>
              <a:t>bedre måloppnåelse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å </a:t>
            </a:r>
            <a:r>
              <a:rPr lang="nb-NO" sz="1800" dirty="0"/>
              <a:t>forhindre at de samme </a:t>
            </a:r>
            <a:r>
              <a:rPr lang="nb-NO" sz="1800" dirty="0" smtClean="0"/>
              <a:t>    </a:t>
            </a:r>
          </a:p>
          <a:p>
            <a:r>
              <a:rPr lang="nb-NO" sz="1800" dirty="0"/>
              <a:t> </a:t>
            </a:r>
            <a:r>
              <a:rPr lang="nb-NO" sz="1800" dirty="0" smtClean="0"/>
              <a:t>   avvikene </a:t>
            </a:r>
            <a:r>
              <a:rPr lang="nb-NO" sz="1800" dirty="0"/>
              <a:t>skjer gang på gang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å </a:t>
            </a:r>
            <a:r>
              <a:rPr lang="nb-NO" sz="1800" dirty="0"/>
              <a:t>redusere risikoen for </a:t>
            </a:r>
            <a:r>
              <a:rPr lang="nb-NO" sz="1800" dirty="0" smtClean="0"/>
              <a:t>uønskede </a:t>
            </a:r>
            <a:r>
              <a:rPr lang="nb-NO" sz="1800" dirty="0"/>
              <a:t>hendelser og tilstander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et </a:t>
            </a:r>
            <a:r>
              <a:rPr lang="nb-NO" sz="1800" dirty="0"/>
              <a:t>sikrere arbeidsmiljø </a:t>
            </a:r>
            <a:endParaRPr lang="nb-NO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høyere </a:t>
            </a:r>
            <a:r>
              <a:rPr lang="nb-NO" sz="1800" dirty="0"/>
              <a:t>produktivitet </a:t>
            </a:r>
            <a:r>
              <a:rPr lang="nb-NO" sz="1800" dirty="0" smtClean="0"/>
              <a:t>gjennom </a:t>
            </a:r>
            <a:r>
              <a:rPr lang="nb-NO" sz="1800" dirty="0"/>
              <a:t>redusert </a:t>
            </a:r>
            <a:r>
              <a:rPr lang="nb-NO" sz="1800" dirty="0" smtClean="0"/>
              <a:t>driftsstans</a:t>
            </a:r>
            <a:r>
              <a:rPr lang="nb-NO" sz="1800" dirty="0"/>
              <a:t>, sykefravær, svinn og tap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mer </a:t>
            </a:r>
            <a:r>
              <a:rPr lang="nb-NO" sz="1800" dirty="0"/>
              <a:t>fornøyde medarbeidere</a:t>
            </a:r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797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934616"/>
          </a:xfrm>
        </p:spPr>
        <p:txBody>
          <a:bodyPr/>
          <a:lstStyle/>
          <a:p>
            <a:r>
              <a:rPr lang="nb-NO" dirty="0" smtClean="0"/>
              <a:t>Hvorfor melde HMS-avvik?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Internkontrollforskriften § 5-7: </a:t>
            </a:r>
          </a:p>
          <a:p>
            <a:pPr marL="0" indent="0">
              <a:buNone/>
            </a:pPr>
            <a:r>
              <a:rPr lang="nb-NO" sz="2400" dirty="0" smtClean="0"/>
              <a:t>«Virksomheten </a:t>
            </a:r>
            <a:r>
              <a:rPr lang="nb-NO" sz="2400" dirty="0"/>
              <a:t>skal iverksette rutiner for å avdekke, rette opp og forebygge overtredelser av krav fastsatt i eller i medhold av helse-, miljø- og sikkerhets-lovgivningen».</a:t>
            </a:r>
            <a:r>
              <a:rPr lang="nb-NO" sz="2000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018" y="4005064"/>
            <a:ext cx="3478144" cy="22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5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00919"/>
            <a:ext cx="7696200" cy="1143000"/>
          </a:xfrm>
        </p:spPr>
        <p:txBody>
          <a:bodyPr/>
          <a:lstStyle/>
          <a:p>
            <a:r>
              <a:rPr lang="nb-NO" dirty="0" smtClean="0"/>
              <a:t>Hva er avviket?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916832"/>
            <a:ext cx="403244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En medarbeider falt på isen utenfor inngangsdøra til arbeidsplassen sin og brakk beinet.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1916832"/>
            <a:ext cx="288032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b="1" i="1" dirty="0" smtClean="0"/>
              <a:t>Viktig å spørre:</a:t>
            </a:r>
          </a:p>
          <a:p>
            <a:r>
              <a:rPr lang="nb-NO" b="1" i="1" dirty="0" smtClean="0"/>
              <a:t>Hvorfor </a:t>
            </a:r>
            <a:r>
              <a:rPr lang="nb-NO" dirty="0" smtClean="0"/>
              <a:t>gikk det galt?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2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96200" cy="720080"/>
          </a:xfrm>
        </p:spPr>
        <p:txBody>
          <a:bodyPr/>
          <a:lstStyle/>
          <a:p>
            <a:r>
              <a:rPr lang="nb-NO" sz="2800" dirty="0" smtClean="0"/>
              <a:t>Prosedyre for håndtering av HMS-avvik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696200" cy="4608512"/>
          </a:xfrm>
        </p:spPr>
        <p:txBody>
          <a:bodyPr/>
          <a:lstStyle/>
          <a:p>
            <a:r>
              <a:rPr lang="nb-NO" sz="2400" dirty="0" smtClean="0"/>
              <a:t>Leder har ansvaret</a:t>
            </a:r>
          </a:p>
          <a:p>
            <a:r>
              <a:rPr lang="nb-NO" sz="2400" dirty="0" smtClean="0"/>
              <a:t>HMS-koordinator utfører saksbehandlingen</a:t>
            </a:r>
          </a:p>
          <a:p>
            <a:r>
              <a:rPr lang="nb-NO" sz="2400" dirty="0" smtClean="0"/>
              <a:t>Verneombudet skal informeres og tas med på råd i utviklingen av tiltak</a:t>
            </a:r>
          </a:p>
          <a:p>
            <a:r>
              <a:rPr lang="nb-NO" sz="2400" dirty="0"/>
              <a:t>Rapportering til LAMU</a:t>
            </a:r>
          </a:p>
          <a:p>
            <a:r>
              <a:rPr lang="nb-NO" sz="2400" dirty="0" smtClean="0"/>
              <a:t>Lenke til elektronisk skjema for innmelding av HMS-avvik</a:t>
            </a:r>
          </a:p>
          <a:p>
            <a:r>
              <a:rPr lang="nb-NO" sz="2400" dirty="0" smtClean="0"/>
              <a:t>Studenter melder i Si-fra</a:t>
            </a:r>
          </a:p>
          <a:p>
            <a:r>
              <a:rPr lang="nb-NO" sz="2400" dirty="0" smtClean="0"/>
              <a:t>Gammelt skjema beholdes en stund fremover</a:t>
            </a:r>
          </a:p>
          <a:p>
            <a:r>
              <a:rPr lang="nb-NO" sz="2400" dirty="0" smtClean="0"/>
              <a:t>Analyse ved alvorlige ulykker og alvorlige nestenulykker</a:t>
            </a:r>
          </a:p>
          <a:p>
            <a:r>
              <a:rPr lang="nb-NO" sz="2400" dirty="0" smtClean="0"/>
              <a:t>Rapportering til myndigheter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epresentasjon_Introduksjonsprogram_UiO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yrkebasert_Exp.LeadsFINAL">
  <a:themeElements>
    <a:clrScheme name="Making Waves colour theme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0000"/>
      </a:accent1>
      <a:accent2>
        <a:srgbClr val="7F7F7F"/>
      </a:accent2>
      <a:accent3>
        <a:srgbClr val="5D0749"/>
      </a:accent3>
      <a:accent4>
        <a:srgbClr val="2A6C62"/>
      </a:accent4>
      <a:accent5>
        <a:srgbClr val="636F03"/>
      </a:accent5>
      <a:accent6>
        <a:srgbClr val="E83278"/>
      </a:accent6>
      <a:hlink>
        <a:srgbClr val="000000"/>
      </a:hlink>
      <a:folHlink>
        <a:srgbClr val="000000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Casepresentasjon_Introduksjonsprogram_UiO2014</Template>
  <TotalTime>4900</TotalTime>
  <Words>1061</Words>
  <Application>Microsoft Office PowerPoint</Application>
  <PresentationFormat>Skjermfremvisning (4:3)</PresentationFormat>
  <Paragraphs>257</Paragraphs>
  <Slides>18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Casepresentasjon_Introduksjonsprogram_UiO2014</vt:lpstr>
      <vt:lpstr>Custom Design</vt:lpstr>
      <vt:lpstr>1_Custom Design</vt:lpstr>
      <vt:lpstr>styrkebasert_Exp.LeadsFINAL</vt:lpstr>
      <vt:lpstr>Office Theme</vt:lpstr>
      <vt:lpstr>PowerPoint-presentasjon</vt:lpstr>
      <vt:lpstr>Bakgrunn og begrunnelse (1)</vt:lpstr>
      <vt:lpstr>Bakgrunn og begrunnelse (2)</vt:lpstr>
      <vt:lpstr>Hva er et HMS-avvik?</vt:lpstr>
      <vt:lpstr> Saker som ikke hører hjemme i HMS- avvikssystemet: </vt:lpstr>
      <vt:lpstr>Hvorfor melde HMS-avvik? (1) </vt:lpstr>
      <vt:lpstr>Hvorfor melde HMS-avvik? (2)</vt:lpstr>
      <vt:lpstr>Hva er avviket?</vt:lpstr>
      <vt:lpstr>Prosedyre for håndtering av HMS-avvik</vt:lpstr>
      <vt:lpstr>Saksbehandler = HMS-koordinator</vt:lpstr>
      <vt:lpstr>PowerPoint-presentasjon</vt:lpstr>
      <vt:lpstr>Grenseflate mot andre systemer </vt:lpstr>
      <vt:lpstr>Prosjekt: Samkjøring mellom UiOs meldesystemer – oppstart 11.05.16 </vt:lpstr>
      <vt:lpstr>Innmelding i CIM avvikssystem</vt:lpstr>
      <vt:lpstr>Elektronisk innmeldingsskjema</vt:lpstr>
      <vt:lpstr>Saksbehandling i CIM </vt:lpstr>
      <vt:lpstr>Rapporter – trendanalyse</vt:lpstr>
      <vt:lpstr>Verneorganisasjonens rolle i håndtering av HMS-avvik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Introduksjonsprogram for nytilsatte</dc:title>
  <dc:creator>Lene Renneflott</dc:creator>
  <cp:lastModifiedBy>Kari Amby Røine Hegerstrøm</cp:lastModifiedBy>
  <cp:revision>225</cp:revision>
  <cp:lastPrinted>2016-05-09T06:56:02Z</cp:lastPrinted>
  <dcterms:created xsi:type="dcterms:W3CDTF">2015-03-10T11:19:21Z</dcterms:created>
  <dcterms:modified xsi:type="dcterms:W3CDTF">2016-05-30T11:55:17Z</dcterms:modified>
</cp:coreProperties>
</file>