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4" r:id="rId5"/>
    <p:sldId id="265" r:id="rId6"/>
    <p:sldId id="273" r:id="rId7"/>
    <p:sldId id="275" r:id="rId8"/>
    <p:sldId id="274" r:id="rId9"/>
    <p:sldId id="276" r:id="rId10"/>
    <p:sldId id="267" r:id="rId11"/>
    <p:sldId id="266" r:id="rId12"/>
    <p:sldId id="268" r:id="rId13"/>
    <p:sldId id="272" r:id="rId14"/>
    <p:sldId id="269" r:id="rId15"/>
    <p:sldId id="271" r:id="rId16"/>
    <p:sldId id="270" r:id="rId1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2220" y="-9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EEED8-58CB-47DF-BB09-119C3ECA5D72}" type="datetimeFigureOut">
              <a:rPr lang="nb-NO" smtClean="0"/>
              <a:t>08.12.2016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89C11-6345-4875-AA46-FBFD00D787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032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om/hms/si-fra/varsl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om/hms/arbeidsmiljo/prosedyrer/hms-avvik/" TargetMode="External"/><Relationship Id="rId2" Type="http://schemas.openxmlformats.org/officeDocument/2006/relationships/hyperlink" Target="https://uio-cim.no/?redirect=2Les4h2rJBNURzVr2XKPeAJTcOZTRgy8sCOlHCCFCYmrLI2Saz9ywk6Ctp4dG0KdTt3Xs9qYDQhEYznjiQTz&amp;sso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io.no/om/hms/arbeidsmiljo/prosedyrer/hms-avvik/veileder-saksbehandling-hms-avvik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personer/los/ebht/trineve/" TargetMode="External"/><Relationship Id="rId2" Type="http://schemas.openxmlformats.org/officeDocument/2006/relationships/hyperlink" Target="http://www.uio.no/om/hms/arbeidsmiljo/prosedyrer/mobbing-trakasser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io.no/om/hms/si-fra/varsling/" TargetMode="External"/><Relationship Id="rId4" Type="http://schemas.openxmlformats.org/officeDocument/2006/relationships/hyperlink" Target="http://www.uio.no/personer/los/ebht/kmc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personer/los/ebht/trineve/" TargetMode="External"/><Relationship Id="rId2" Type="http://schemas.openxmlformats.org/officeDocument/2006/relationships/hyperlink" Target="https://www.uio.no/om/hms/arbeidsmiljo/prosedyrer/trakasser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io.no/om/hms/si-fra/varsling/" TargetMode="External"/><Relationship Id="rId5" Type="http://schemas.openxmlformats.org/officeDocument/2006/relationships/hyperlink" Target="http://www.uio.no/personer/los/ap/irenesan/index.html" TargetMode="External"/><Relationship Id="rId4" Type="http://schemas.openxmlformats.org/officeDocument/2006/relationships/hyperlink" Target="http://www.uio.no/personer/los/ebht/kmc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kontakt/si-fra/" TargetMode="External"/><Relationship Id="rId2" Type="http://schemas.openxmlformats.org/officeDocument/2006/relationships/hyperlink" Target="http://www.jus.uio.no/om/hm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io.no/tjenester/eiendom/send-melding/index.html" TargetMode="External"/><Relationship Id="rId5" Type="http://schemas.openxmlformats.org/officeDocument/2006/relationships/hyperlink" Target="https://uio-cim.no/?redirect=2Les4h2rJBNURzVr2XKPeAJTcOZTRgy8sCOlHCCFCYmrLI2Saz9ywk6Ctp4dG0KdTt3Xs9qYDQhEYznjiQTz&amp;sso=1" TargetMode="External"/><Relationship Id="rId4" Type="http://schemas.openxmlformats.org/officeDocument/2006/relationships/hyperlink" Target="http://www.uio.no/om/hms/si-fra/varslin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kontakt/si-fr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parlamentet.uio.no/studentdemokrati-ved-uio/Studentutval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tjenester/eiendom/" TargetMode="External"/><Relationship Id="rId2" Type="http://schemas.openxmlformats.org/officeDocument/2006/relationships/hyperlink" Target="http://www.uio.no/tjenester/eiendom/send-melding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>
          <a:xfrm>
            <a:off x="1295400" y="2780928"/>
            <a:ext cx="7315200" cy="2019672"/>
          </a:xfrm>
        </p:spPr>
        <p:txBody>
          <a:bodyPr/>
          <a:lstStyle/>
          <a:p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Avvikssystemer ved UiO </a:t>
            </a:r>
            <a:br>
              <a:rPr lang="nb-NO" dirty="0" smtClean="0">
                <a:latin typeface="Arial" charset="0"/>
                <a:ea typeface="Arial" charset="0"/>
                <a:cs typeface="Arial" charset="0"/>
              </a:rPr>
            </a:br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nb-NO" dirty="0" smtClean="0">
                <a:latin typeface="Arial" charset="0"/>
                <a:ea typeface="Arial" charset="0"/>
                <a:cs typeface="Arial" charset="0"/>
              </a:rPr>
            </a:br>
            <a:r>
              <a:rPr lang="nb-NO" sz="2500" b="0" dirty="0" smtClean="0">
                <a:latin typeface="Arial" charset="0"/>
                <a:ea typeface="Arial" charset="0"/>
                <a:cs typeface="Arial" charset="0"/>
              </a:rPr>
              <a:t>Hendelser knyttet til h</a:t>
            </a:r>
            <a:r>
              <a:rPr lang="nb-NO" sz="2500" b="0" dirty="0" smtClean="0"/>
              <a:t>else, miljø og sikkerhet (HMS)</a:t>
            </a:r>
            <a:br>
              <a:rPr lang="nb-NO" sz="2500" b="0" dirty="0" smtClean="0"/>
            </a:br>
            <a:endParaRPr lang="nb-NO" sz="2500" b="0" dirty="0" smtClean="0"/>
          </a:p>
          <a:p>
            <a:pPr algn="r"/>
            <a:r>
              <a:rPr lang="nb-NO" sz="1400" b="0" i="1" dirty="0" smtClean="0"/>
              <a:t>(</a:t>
            </a:r>
            <a:r>
              <a:rPr lang="nb-NO" sz="1400" b="0" i="1" smtClean="0"/>
              <a:t>Informasjon fra HMS-koordinator </a:t>
            </a:r>
            <a:r>
              <a:rPr lang="nb-NO" sz="1400" b="0" i="1" dirty="0" smtClean="0"/>
              <a:t>Kari Hegerstrøm til </a:t>
            </a:r>
            <a:br>
              <a:rPr lang="nb-NO" sz="1400" b="0" i="1" dirty="0" smtClean="0"/>
            </a:br>
            <a:r>
              <a:rPr lang="nb-NO" sz="1400" b="0" i="1" dirty="0" smtClean="0"/>
              <a:t>kontorsjef-/seksjonsledermøte, samt LAMU uke 49/2016)</a:t>
            </a:r>
            <a:endParaRPr lang="nb-NO" sz="1400" i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>
                <a:hlinkClick r:id="rId2"/>
              </a:rPr>
              <a:t>Varsle om kritikkverdige forhold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539208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>
                <a:hlinkClick r:id="rId2"/>
              </a:rPr>
              <a:t>http://www.uio.no/om/hms/si-fra/varsling</a:t>
            </a:r>
            <a:r>
              <a:rPr lang="nb-NO" sz="1600" dirty="0" smtClean="0">
                <a:hlinkClick r:id="rId2"/>
              </a:rPr>
              <a:t>/</a:t>
            </a:r>
            <a:r>
              <a:rPr lang="nb-NO" sz="1600" dirty="0" smtClean="0"/>
              <a:t> </a:t>
            </a: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>Dette er en tjeneste for ansatte. (Tilsvarende som Si fra-systemet er for studenter)</a:t>
            </a:r>
            <a:br>
              <a:rPr lang="nb-NO" sz="1600" dirty="0"/>
            </a:b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>Enhet for intern revisjon (EIR) er førstemottaker av varsler fra ansatte som kommer gjennom kryptert nettskjema. T</a:t>
            </a:r>
            <a:r>
              <a:rPr lang="nb-NO" sz="1600" dirty="0" smtClean="0"/>
              <a:t>jenesten </a:t>
            </a:r>
            <a:r>
              <a:rPr lang="nb-NO" sz="1600" dirty="0"/>
              <a:t>ble iverksatt fra september 2013. EIR vurderer hvilken enhet ved UiO som bør være saksbehandler av det enkelte varsel, avhengig av varselets opphav og </a:t>
            </a:r>
            <a:r>
              <a:rPr lang="nb-NO" sz="1600" dirty="0" smtClean="0"/>
              <a:t>innhold.</a:t>
            </a:r>
            <a:br>
              <a:rPr lang="nb-NO" sz="1600" dirty="0" smtClean="0"/>
            </a:b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>Nettskjemaet har noen kategorier saker man kan velge mellom:</a:t>
            </a:r>
          </a:p>
          <a:p>
            <a:r>
              <a:rPr lang="nb-NO" altLang="nb-NO" sz="1600" dirty="0">
                <a:solidFill>
                  <a:srgbClr val="333333"/>
                </a:solidFill>
                <a:latin typeface="Arial" panose="020B0604020202020204" pitchFamily="34" charset="0"/>
              </a:rPr>
              <a:t>Uakseptabel adferd</a:t>
            </a:r>
            <a:endParaRPr lang="nb-NO" altLang="nb-NO" sz="1600" dirty="0">
              <a:latin typeface="Arial" panose="020B0604020202020204" pitchFamily="34" charset="0"/>
            </a:endParaRPr>
          </a:p>
          <a:p>
            <a:r>
              <a:rPr lang="nb-NO" altLang="nb-NO" sz="1600" dirty="0">
                <a:solidFill>
                  <a:srgbClr val="333333"/>
                </a:solidFill>
                <a:latin typeface="Arial" panose="020B0604020202020204" pitchFamily="34" charset="0"/>
              </a:rPr>
              <a:t>Diskriminering</a:t>
            </a:r>
            <a:endParaRPr lang="nb-NO" altLang="nb-NO" sz="1600" dirty="0">
              <a:latin typeface="Arial" panose="020B0604020202020204" pitchFamily="34" charset="0"/>
            </a:endParaRPr>
          </a:p>
          <a:p>
            <a:r>
              <a:rPr lang="nb-NO" altLang="nb-NO" sz="1600" dirty="0">
                <a:solidFill>
                  <a:srgbClr val="333333"/>
                </a:solidFill>
                <a:latin typeface="Arial" panose="020B0604020202020204" pitchFamily="34" charset="0"/>
              </a:rPr>
              <a:t>Farlig arbeidsmiljø - manglende sikkerhet</a:t>
            </a:r>
            <a:endParaRPr lang="nb-NO" altLang="nb-NO" sz="1600" dirty="0">
              <a:latin typeface="Arial" panose="020B0604020202020204" pitchFamily="34" charset="0"/>
            </a:endParaRPr>
          </a:p>
          <a:p>
            <a:r>
              <a:rPr lang="nb-NO" altLang="nb-NO" sz="1600" dirty="0">
                <a:solidFill>
                  <a:srgbClr val="333333"/>
                </a:solidFill>
                <a:latin typeface="Arial" panose="020B0604020202020204" pitchFamily="34" charset="0"/>
              </a:rPr>
              <a:t>Brudd på forskningsetiske retningslinjer</a:t>
            </a:r>
            <a:endParaRPr lang="nb-NO" altLang="nb-NO" sz="1600" dirty="0">
              <a:latin typeface="Arial" panose="020B0604020202020204" pitchFamily="34" charset="0"/>
            </a:endParaRPr>
          </a:p>
          <a:p>
            <a:r>
              <a:rPr lang="nb-NO" altLang="nb-NO" sz="1600" dirty="0">
                <a:solidFill>
                  <a:srgbClr val="333333"/>
                </a:solidFill>
                <a:latin typeface="Arial" panose="020B0604020202020204" pitchFamily="34" charset="0"/>
              </a:rPr>
              <a:t>Korrupsjon, misbruk av offentlige midler eller annen økonomisk kriminalitet</a:t>
            </a:r>
          </a:p>
          <a:p>
            <a:r>
              <a:rPr lang="nb-NO" altLang="nb-NO" sz="1600" dirty="0">
                <a:solidFill>
                  <a:srgbClr val="333333"/>
                </a:solidFill>
                <a:latin typeface="Arial" panose="020B0604020202020204" pitchFamily="34" charset="0"/>
              </a:rPr>
              <a:t>Forurensning</a:t>
            </a:r>
            <a:endParaRPr lang="nb-NO" altLang="nb-NO" sz="1600" dirty="0">
              <a:latin typeface="Arial" panose="020B0604020202020204" pitchFamily="34" charset="0"/>
            </a:endParaRPr>
          </a:p>
          <a:p>
            <a:r>
              <a:rPr lang="nb-NO" sz="1600" dirty="0"/>
              <a:t>Annet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77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Varslingstjenesten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700808"/>
            <a:ext cx="7696200" cy="4395192"/>
          </a:xfrm>
        </p:spPr>
        <p:txBody>
          <a:bodyPr/>
          <a:lstStyle/>
          <a:p>
            <a:pPr marL="0" indent="0">
              <a:buNone/>
            </a:pPr>
            <a:r>
              <a:rPr lang="nb-NO" sz="1900" dirty="0"/>
              <a:t>Siden starten i 2013 ser statistikken slik ut (for hele UiO):</a:t>
            </a:r>
          </a:p>
          <a:p>
            <a:r>
              <a:rPr lang="nb-NO" sz="1900" dirty="0"/>
              <a:t>2013, ingen saker</a:t>
            </a:r>
          </a:p>
          <a:p>
            <a:r>
              <a:rPr lang="nb-NO" sz="1900" dirty="0"/>
              <a:t>2014, 1 sak</a:t>
            </a:r>
          </a:p>
          <a:p>
            <a:r>
              <a:rPr lang="nb-NO" sz="1900" dirty="0"/>
              <a:t>2015, 1 sak - men egentlig kommet i feil kanal. Ingen reell varslingssak.</a:t>
            </a:r>
          </a:p>
          <a:p>
            <a:r>
              <a:rPr lang="nb-NO" sz="1900" dirty="0"/>
              <a:t>2016, 5 saker så langt, hvorav 3 har kommet via kryptert nettskjema og 2 via direktehenvendelse. Og en sak er ikke </a:t>
            </a:r>
            <a:r>
              <a:rPr lang="nb-NO" sz="1900" dirty="0" smtClean="0"/>
              <a:t>en </a:t>
            </a:r>
            <a:r>
              <a:rPr lang="nb-NO" sz="1900" dirty="0"/>
              <a:t>reell varslingssak.</a:t>
            </a:r>
          </a:p>
          <a:p>
            <a:pPr marL="0" indent="0">
              <a:buNone/>
            </a:pPr>
            <a:r>
              <a:rPr lang="nb-NO" sz="1900" dirty="0" smtClean="0"/>
              <a:t/>
            </a:r>
            <a:br>
              <a:rPr lang="nb-NO" sz="1900" dirty="0" smtClean="0"/>
            </a:br>
            <a:r>
              <a:rPr lang="nb-NO" sz="1900" dirty="0" smtClean="0"/>
              <a:t>Sakene </a:t>
            </a:r>
            <a:r>
              <a:rPr lang="nb-NO" sz="1900" dirty="0"/>
              <a:t>er forskjellige, det har dreid seg om varsler knyttet til; brudd på taushetsplikt, samarbeid, uetiske forhold.</a:t>
            </a:r>
          </a:p>
          <a:p>
            <a:pPr marL="0" indent="0">
              <a:buNone/>
            </a:pPr>
            <a:r>
              <a:rPr lang="nb-NO" sz="1900" dirty="0" smtClean="0"/>
              <a:t/>
            </a:r>
            <a:br>
              <a:rPr lang="nb-NO" sz="1900" dirty="0" smtClean="0"/>
            </a:br>
            <a:r>
              <a:rPr lang="nb-NO" sz="1900" dirty="0" smtClean="0"/>
              <a:t>Saksbehandlingstid: de </a:t>
            </a:r>
            <a:r>
              <a:rPr lang="nb-NO" sz="1900" dirty="0"/>
              <a:t>få sakene som har vært, har blitt ferdigbehandlet </a:t>
            </a:r>
            <a:r>
              <a:rPr lang="nb-NO" sz="1900" dirty="0" smtClean="0"/>
              <a:t>i løpet av 1-2 </a:t>
            </a:r>
            <a:r>
              <a:rPr lang="nb-NO" sz="1900" dirty="0"/>
              <a:t>måneder. 2 saker er fortsatt i prosess.</a:t>
            </a:r>
          </a:p>
          <a:p>
            <a:pPr marL="0" indent="0">
              <a:buNone/>
            </a:pPr>
            <a:endParaRPr lang="nb-NO" sz="1900" dirty="0"/>
          </a:p>
        </p:txBody>
      </p:sp>
    </p:spTree>
    <p:extLst>
      <p:ext uri="{BB962C8B-B14F-4D97-AF65-F5344CB8AC3E}">
        <p14:creationId xmlns:p14="http://schemas.microsoft.com/office/powerpoint/2010/main" val="9411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838200"/>
            <a:ext cx="8147248" cy="1143000"/>
          </a:xfrm>
        </p:spPr>
        <p:txBody>
          <a:bodyPr/>
          <a:lstStyle/>
          <a:p>
            <a:pPr marL="457200" lvl="1"/>
            <a:r>
              <a:rPr lang="nb-NO" dirty="0">
                <a:hlinkClick r:id="rId2"/>
              </a:rPr>
              <a:t>Meld </a:t>
            </a:r>
            <a:r>
              <a:rPr lang="nb-NO" dirty="0" smtClean="0">
                <a:hlinkClick r:id="rId2"/>
              </a:rPr>
              <a:t>HMS-avvik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900" b="1" dirty="0" smtClean="0"/>
              <a:t>CIM Avvik - Elektronisk system for saksbehandling </a:t>
            </a:r>
            <a:r>
              <a:rPr lang="nb-NO" sz="1900" b="1" dirty="0"/>
              <a:t>av </a:t>
            </a:r>
            <a:r>
              <a:rPr lang="nb-NO" sz="1900" b="1" dirty="0" smtClean="0"/>
              <a:t>HMS-avvik</a:t>
            </a:r>
            <a:br>
              <a:rPr lang="nb-NO" sz="1900" b="1" dirty="0" smtClean="0"/>
            </a:br>
            <a:endParaRPr lang="nb-NO" sz="1900" b="1" dirty="0" smtClean="0"/>
          </a:p>
          <a:p>
            <a:r>
              <a:rPr lang="nb-NO" sz="1600" dirty="0" smtClean="0"/>
              <a:t>HMS-koordinator </a:t>
            </a:r>
            <a:r>
              <a:rPr lang="nb-NO" sz="1600" dirty="0" smtClean="0"/>
              <a:t>er fakultetets saksbehandler for alle </a:t>
            </a:r>
            <a:r>
              <a:rPr lang="nb-NO" sz="1600" dirty="0" smtClean="0"/>
              <a:t>innmeldinger</a:t>
            </a:r>
            <a:br>
              <a:rPr lang="nb-NO" sz="1600" dirty="0" smtClean="0"/>
            </a:br>
            <a:r>
              <a:rPr lang="nb-NO" sz="1600" dirty="0" smtClean="0"/>
              <a:t>(har systemtilgang til CIM Avvik)</a:t>
            </a:r>
          </a:p>
          <a:p>
            <a:r>
              <a:rPr lang="nb-NO" sz="1600" dirty="0" smtClean="0"/>
              <a:t>Leder på enheten involveres i behandling av saken for å finne frem til rette tiltak</a:t>
            </a:r>
            <a:br>
              <a:rPr lang="nb-NO" sz="1600" dirty="0" smtClean="0"/>
            </a:br>
            <a:r>
              <a:rPr lang="nb-NO" sz="1600" dirty="0" smtClean="0"/>
              <a:t>(muntlig, i møte eller på e-post – må ikke ha systemtilgang til CIM Avvik)</a:t>
            </a:r>
          </a:p>
          <a:p>
            <a:r>
              <a:rPr lang="nb-NO" sz="1600" dirty="0" smtClean="0"/>
              <a:t>Verneombud på enheten informeres løpende </a:t>
            </a:r>
            <a:r>
              <a:rPr lang="nb-NO" sz="1600" dirty="0"/>
              <a:t>i saken</a:t>
            </a:r>
            <a:br>
              <a:rPr lang="nb-NO" sz="1600" dirty="0"/>
            </a:br>
            <a:r>
              <a:rPr lang="nb-NO" sz="1600" dirty="0"/>
              <a:t>(muntlig, i møte eller på e-post – må ikke ha systemtilgang til CIM Avvik</a:t>
            </a:r>
            <a:r>
              <a:rPr lang="nb-NO" sz="1600" dirty="0" smtClean="0"/>
              <a:t>)</a:t>
            </a:r>
            <a:r>
              <a:rPr lang="nb-NO" sz="1600" dirty="0" smtClean="0"/>
              <a:t/>
            </a:r>
            <a:br>
              <a:rPr lang="nb-NO" sz="1600" dirty="0" smtClean="0"/>
            </a:b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Prosedyre </a:t>
            </a:r>
            <a:r>
              <a:rPr lang="nb-NO" sz="1600" dirty="0"/>
              <a:t>for håndtering av </a:t>
            </a:r>
            <a:r>
              <a:rPr lang="nb-NO" sz="1600" dirty="0" smtClean="0"/>
              <a:t>HMS-avvik </a:t>
            </a:r>
            <a:r>
              <a:rPr lang="nb-NO" sz="1600" dirty="0">
                <a:hlinkClick r:id="rId3"/>
              </a:rPr>
              <a:t>http://www.uio.no/om/hms/arbeidsmiljo/prosedyrer/hms-avvik/</a:t>
            </a:r>
            <a:r>
              <a:rPr lang="nb-NO" sz="1600" dirty="0"/>
              <a:t> </a:t>
            </a: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Veileder </a:t>
            </a:r>
            <a:r>
              <a:rPr lang="nb-NO" sz="1600" dirty="0"/>
              <a:t>i innmelding og saksbehandling av HMS-avvik </a:t>
            </a:r>
            <a:br>
              <a:rPr lang="nb-NO" sz="1600" dirty="0"/>
            </a:br>
            <a:r>
              <a:rPr lang="nb-NO" sz="1600" dirty="0">
                <a:hlinkClick r:id="rId4"/>
              </a:rPr>
              <a:t>http://</a:t>
            </a:r>
            <a:r>
              <a:rPr lang="nb-NO" sz="1600" dirty="0" smtClean="0">
                <a:hlinkClick r:id="rId4"/>
              </a:rPr>
              <a:t>www.uio.no/om/hms/arbeidsmiljo/prosedyrer/hms-avvik/veileder-saksbehandling-hms-avvik.html</a:t>
            </a:r>
            <a:r>
              <a:rPr lang="nb-NO" sz="1600" dirty="0" smtClean="0"/>
              <a:t>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40167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nb-NO" sz="1900" dirty="0"/>
              <a:t>HMS-avvik er:</a:t>
            </a:r>
          </a:p>
          <a:p>
            <a:pPr fontAlgn="t"/>
            <a:r>
              <a:rPr lang="nb-NO" sz="1900" dirty="0"/>
              <a:t>avvik ved at krav fastsatt i HMS-regelverket eller interne krav, ikke er blitt fulgt.</a:t>
            </a:r>
          </a:p>
          <a:p>
            <a:pPr fontAlgn="t"/>
            <a:r>
              <a:rPr lang="nb-NO" sz="1900" dirty="0"/>
              <a:t>arbeidsrelaterte episoder der hendelsen kunne ha ført til mén eller redusert helse eller skader på menneske, miljø eller materiell  (nestenulykke)</a:t>
            </a:r>
          </a:p>
          <a:p>
            <a:pPr fontAlgn="t"/>
            <a:r>
              <a:rPr lang="nb-NO" sz="1900" dirty="0"/>
              <a:t>arbeidsrelaterte episoder der skade har ført til redusert helse, varige mén eller dødsfall (personskade/ulykke), materielle skader eller skade på miljø.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94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900" b="1" dirty="0" smtClean="0"/>
              <a:t>Hendelser som har vært meldt inn på JUS til HMS-koordinator (siden 2012 -&gt;)</a:t>
            </a:r>
          </a:p>
          <a:p>
            <a:r>
              <a:rPr lang="nb-NO" sz="1900" dirty="0" smtClean="0"/>
              <a:t>Varevindu innvendig i auditorium falt av hengslet og ned på foten til en student så studenten måtte ha førstehjelp/legehjelp.</a:t>
            </a:r>
            <a:br>
              <a:rPr lang="nb-NO" sz="1900" dirty="0" smtClean="0"/>
            </a:br>
            <a:endParaRPr lang="nb-NO" sz="1900" dirty="0" smtClean="0"/>
          </a:p>
          <a:p>
            <a:r>
              <a:rPr lang="nb-NO" sz="1900" dirty="0" smtClean="0"/>
              <a:t>Student tråkket feil (vrikket foten) da rampe </a:t>
            </a:r>
            <a:r>
              <a:rPr lang="nb-NO" sz="1900" dirty="0"/>
              <a:t>(</a:t>
            </a:r>
            <a:r>
              <a:rPr lang="nb-NO" sz="1900" dirty="0" smtClean="0"/>
              <a:t>nedoverbakke) mot dør ikke var synlig nok.</a:t>
            </a:r>
            <a:br>
              <a:rPr lang="nb-NO" sz="1900" dirty="0" smtClean="0"/>
            </a:br>
            <a:endParaRPr lang="nb-NO" sz="1900" dirty="0" smtClean="0"/>
          </a:p>
          <a:p>
            <a:r>
              <a:rPr lang="nb-NO" sz="1900" dirty="0" smtClean="0"/>
              <a:t>Ansatt snublet i utvendig trappetrinn ved inngangsdør.</a:t>
            </a:r>
          </a:p>
          <a:p>
            <a:pPr marL="0" indent="0">
              <a:buNone/>
            </a:pPr>
            <a:r>
              <a:rPr lang="nb-NO" sz="1900" i="1" dirty="0"/>
              <a:t/>
            </a:r>
            <a:br>
              <a:rPr lang="nb-NO" sz="1900" i="1" dirty="0"/>
            </a:br>
            <a:r>
              <a:rPr lang="nb-NO" sz="1900" i="1" dirty="0" smtClean="0"/>
              <a:t/>
            </a:r>
            <a:br>
              <a:rPr lang="nb-NO" sz="1900" i="1" dirty="0" smtClean="0"/>
            </a:br>
            <a:r>
              <a:rPr lang="nb-NO" sz="1400" i="1" dirty="0" smtClean="0"/>
              <a:t>(Disse innmeldingene er ikke gjort i </a:t>
            </a:r>
            <a:r>
              <a:rPr lang="nb-NO" sz="1400" i="1" dirty="0"/>
              <a:t>CIM Avvik, men i gammel ordning </a:t>
            </a:r>
            <a:r>
              <a:rPr lang="nb-NO" sz="1400" i="1" dirty="0" smtClean="0"/>
              <a:t>med tidligere prosedyre og skademeldingsskjema </a:t>
            </a:r>
            <a:r>
              <a:rPr lang="nb-NO" sz="1400" i="1" dirty="0"/>
              <a:t>i </a:t>
            </a:r>
            <a:r>
              <a:rPr lang="nb-NO" sz="1400" i="1" dirty="0" err="1" smtClean="0"/>
              <a:t>word</a:t>
            </a:r>
            <a:r>
              <a:rPr lang="nb-NO" sz="1400" i="1" dirty="0" smtClean="0"/>
              <a:t> og skjemaer til Statens pensjonskasse osv.)</a:t>
            </a:r>
            <a:endParaRPr lang="nb-NO" sz="1400" i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14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Mobbing og trakassering - ansatte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900" dirty="0">
                <a:hlinkClick r:id="rId2"/>
              </a:rPr>
              <a:t>http://www.uio.no/om/hms/arbeidsmiljo/prosedyrer/mobbing-trakassering/</a:t>
            </a:r>
            <a:r>
              <a:rPr lang="nb-NO" sz="1900" dirty="0"/>
              <a:t> </a:t>
            </a:r>
          </a:p>
          <a:p>
            <a:pPr marL="0" indent="0">
              <a:buNone/>
            </a:pPr>
            <a:r>
              <a:rPr lang="nb-NO" sz="1900" b="1" dirty="0" smtClean="0"/>
              <a:t/>
            </a:r>
            <a:br>
              <a:rPr lang="nb-NO" sz="1900" b="1" dirty="0" smtClean="0"/>
            </a:br>
            <a:r>
              <a:rPr lang="nb-NO" sz="1900" b="1" dirty="0" smtClean="0"/>
              <a:t/>
            </a:r>
            <a:br>
              <a:rPr lang="nb-NO" sz="1900" b="1" dirty="0" smtClean="0"/>
            </a:br>
            <a:r>
              <a:rPr lang="nb-NO" sz="1900" b="1" dirty="0" smtClean="0"/>
              <a:t>Har </a:t>
            </a:r>
            <a:r>
              <a:rPr lang="nb-NO" sz="1900" b="1" dirty="0"/>
              <a:t>du vært utsatt for mobbing eller trakassering? </a:t>
            </a:r>
            <a:endParaRPr lang="nb-NO" sz="1900" dirty="0"/>
          </a:p>
          <a:p>
            <a:pPr marL="0" indent="0">
              <a:buNone/>
            </a:pPr>
            <a:r>
              <a:rPr lang="nb-NO" sz="1900" dirty="0"/>
              <a:t>Ta kontakt med sykepleier </a:t>
            </a:r>
            <a:r>
              <a:rPr lang="nb-NO" sz="1900" dirty="0">
                <a:hlinkClick r:id="rId3"/>
              </a:rPr>
              <a:t>Trine Evensen</a:t>
            </a:r>
            <a:r>
              <a:rPr lang="nb-NO" sz="1900" dirty="0"/>
              <a:t> eller rådgiver </a:t>
            </a:r>
            <a:r>
              <a:rPr lang="nb-NO" sz="1900" dirty="0">
                <a:hlinkClick r:id="rId4"/>
              </a:rPr>
              <a:t>Kristine </a:t>
            </a:r>
            <a:r>
              <a:rPr lang="nb-NO" sz="1900" dirty="0" err="1">
                <a:hlinkClick r:id="rId4"/>
              </a:rPr>
              <a:t>Mollø</a:t>
            </a:r>
            <a:r>
              <a:rPr lang="nb-NO" sz="1900" dirty="0">
                <a:hlinkClick r:id="rId4"/>
              </a:rPr>
              <a:t>-Christensen</a:t>
            </a:r>
            <a:r>
              <a:rPr lang="nb-NO" sz="1900" dirty="0" smtClean="0"/>
              <a:t>, Enhet </a:t>
            </a:r>
            <a:r>
              <a:rPr lang="nb-NO" sz="1900" dirty="0"/>
              <a:t>for </a:t>
            </a:r>
            <a:r>
              <a:rPr lang="nb-NO" sz="1900" dirty="0" smtClean="0"/>
              <a:t>Bedriftshelsetjeneste</a:t>
            </a:r>
            <a:br>
              <a:rPr lang="nb-NO" sz="1900" dirty="0" smtClean="0"/>
            </a:br>
            <a:endParaRPr lang="nb-NO" sz="1900" dirty="0"/>
          </a:p>
          <a:p>
            <a:pPr marL="0" indent="0">
              <a:buNone/>
            </a:pPr>
            <a:r>
              <a:rPr lang="nb-NO" sz="1900" b="1" dirty="0"/>
              <a:t>Har du vært vitne til mobbing eller trakassering og vil varsle det?</a:t>
            </a:r>
            <a:r>
              <a:rPr lang="nb-NO" sz="1900" dirty="0"/>
              <a:t> Gå til </a:t>
            </a:r>
            <a:r>
              <a:rPr lang="nb-NO" sz="1900" dirty="0">
                <a:hlinkClick r:id="rId5"/>
              </a:rPr>
              <a:t>varsling for ansatte</a:t>
            </a:r>
            <a:endParaRPr lang="nb-NO" sz="1900" dirty="0"/>
          </a:p>
          <a:p>
            <a:pPr marL="0" indent="0">
              <a:buNone/>
            </a:pPr>
            <a:r>
              <a:rPr lang="nb-NO" sz="1900" dirty="0" smtClean="0">
                <a:hlinkClick r:id="rId2"/>
              </a:rPr>
              <a:t/>
            </a:r>
            <a:br>
              <a:rPr lang="nb-NO" sz="1900" dirty="0" smtClean="0">
                <a:hlinkClick r:id="rId2"/>
              </a:rPr>
            </a:br>
            <a:r>
              <a:rPr lang="nb-NO" sz="1900" dirty="0" smtClean="0">
                <a:hlinkClick r:id="rId2"/>
              </a:rPr>
              <a:t/>
            </a:r>
            <a:br>
              <a:rPr lang="nb-NO" sz="1900" dirty="0" smtClean="0">
                <a:hlinkClick r:id="rId2"/>
              </a:rPr>
            </a:br>
            <a:r>
              <a:rPr lang="nb-NO" sz="1900" dirty="0" smtClean="0">
                <a:hlinkClick r:id="rId2"/>
              </a:rPr>
              <a:t/>
            </a:r>
            <a:br>
              <a:rPr lang="nb-NO" sz="1900" dirty="0" smtClean="0">
                <a:hlinkClick r:id="rId2"/>
              </a:rPr>
            </a:br>
            <a:endParaRPr lang="nb-NO" sz="1900" dirty="0"/>
          </a:p>
        </p:txBody>
      </p:sp>
    </p:spTree>
    <p:extLst>
      <p:ext uri="{BB962C8B-B14F-4D97-AF65-F5344CB8AC3E}">
        <p14:creationId xmlns:p14="http://schemas.microsoft.com/office/powerpoint/2010/main" val="4238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Uønsket seksuell oppmerksomhet / seksuell </a:t>
            </a:r>
            <a:r>
              <a:rPr lang="nb-NO" dirty="0" smtClean="0"/>
              <a:t>trakassering - ansatte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900" dirty="0" smtClean="0">
                <a:hlinkClick r:id="rId2"/>
              </a:rPr>
              <a:t>https</a:t>
            </a:r>
            <a:r>
              <a:rPr lang="nb-NO" sz="1900" dirty="0">
                <a:hlinkClick r:id="rId2"/>
              </a:rPr>
              <a:t>://www.uio.no/om/hms/arbeidsmiljo/prosedyrer/trakassering</a:t>
            </a:r>
            <a:r>
              <a:rPr lang="nb-NO" sz="1900" dirty="0" smtClean="0">
                <a:hlinkClick r:id="rId2"/>
              </a:rPr>
              <a:t>/</a:t>
            </a:r>
            <a:r>
              <a:rPr lang="nb-NO" sz="1900" dirty="0" smtClean="0"/>
              <a:t> </a:t>
            </a:r>
            <a:br>
              <a:rPr lang="nb-NO" sz="1900" dirty="0" smtClean="0"/>
            </a:br>
            <a:r>
              <a:rPr lang="nb-NO" sz="1900" dirty="0" smtClean="0"/>
              <a:t/>
            </a:r>
            <a:br>
              <a:rPr lang="nb-NO" sz="1900" dirty="0" smtClean="0"/>
            </a:br>
            <a:r>
              <a:rPr lang="nb-NO" sz="1900" b="1" dirty="0" smtClean="0"/>
              <a:t>Flere </a:t>
            </a:r>
            <a:r>
              <a:rPr lang="nb-NO" sz="1900" b="1" dirty="0"/>
              <a:t>valgmuligheter:</a:t>
            </a:r>
            <a:endParaRPr lang="nb-NO" sz="1900" dirty="0"/>
          </a:p>
          <a:p>
            <a:r>
              <a:rPr lang="nb-NO" sz="1900" dirty="0"/>
              <a:t>Si fra til den det gjelder så fort som mulig - hvis du klarer.</a:t>
            </a:r>
          </a:p>
          <a:p>
            <a:r>
              <a:rPr lang="nb-NO" sz="1900" dirty="0"/>
              <a:t>Du kan også si fra skriftlig til den det gjelder.</a:t>
            </a:r>
          </a:p>
          <a:p>
            <a:r>
              <a:rPr lang="nb-NO" sz="1900" dirty="0"/>
              <a:t>Ta kontakt med din nærmeste leder og forklar situasjonen. Er det vanskelig å gjøre det alene, ta med en du har tillit til.</a:t>
            </a:r>
          </a:p>
          <a:p>
            <a:r>
              <a:rPr lang="nb-NO" sz="1900" dirty="0"/>
              <a:t>Ta kontakt med verneombudet.</a:t>
            </a:r>
          </a:p>
          <a:p>
            <a:r>
              <a:rPr lang="nb-NO" sz="1900" dirty="0"/>
              <a:t>Ta kontakt med Enhet for bedriftshelsetjeneste (BHT), bedriftssykepleier </a:t>
            </a:r>
            <a:r>
              <a:rPr lang="nb-NO" sz="1900" dirty="0">
                <a:hlinkClick r:id="rId3"/>
              </a:rPr>
              <a:t>Trine Evensen</a:t>
            </a:r>
            <a:r>
              <a:rPr lang="nb-NO" sz="1900" dirty="0"/>
              <a:t> eller rådgiver </a:t>
            </a:r>
            <a:r>
              <a:rPr lang="nb-NO" sz="1900" dirty="0">
                <a:hlinkClick r:id="rId4"/>
              </a:rPr>
              <a:t>Kristine </a:t>
            </a:r>
            <a:r>
              <a:rPr lang="nb-NO" sz="1900" dirty="0" err="1">
                <a:hlinkClick r:id="rId4"/>
              </a:rPr>
              <a:t>Mollø</a:t>
            </a:r>
            <a:r>
              <a:rPr lang="nb-NO" sz="1900" dirty="0">
                <a:hlinkClick r:id="rId4"/>
              </a:rPr>
              <a:t>-Christensen</a:t>
            </a:r>
            <a:r>
              <a:rPr lang="nb-NO" sz="1900" dirty="0"/>
              <a:t> for en samtale. Du er også velkommen til å kontakte personaldirektør </a:t>
            </a:r>
            <a:r>
              <a:rPr lang="nb-NO" sz="1900" dirty="0">
                <a:hlinkClick r:id="rId5"/>
              </a:rPr>
              <a:t>Irene </a:t>
            </a:r>
            <a:r>
              <a:rPr lang="nb-NO" sz="1900" dirty="0" err="1">
                <a:hlinkClick r:id="rId5"/>
              </a:rPr>
              <a:t>Sandlie</a:t>
            </a:r>
            <a:r>
              <a:rPr lang="nb-NO" sz="1900" dirty="0"/>
              <a:t> i Avdeling for personalstøtte.</a:t>
            </a:r>
          </a:p>
          <a:p>
            <a:r>
              <a:rPr lang="nb-NO" sz="1900" dirty="0"/>
              <a:t>Bruk mulighetene for </a:t>
            </a:r>
            <a:r>
              <a:rPr lang="nb-NO" sz="1900" dirty="0">
                <a:hlinkClick r:id="rId6"/>
              </a:rPr>
              <a:t>varsling ved UiO</a:t>
            </a:r>
            <a:r>
              <a:rPr lang="nb-NO" sz="1900" dirty="0"/>
              <a:t>.</a:t>
            </a:r>
          </a:p>
          <a:p>
            <a:pPr marL="0" indent="0">
              <a:buNone/>
            </a:pPr>
            <a:endParaRPr lang="nb-NO" sz="1900" dirty="0"/>
          </a:p>
        </p:txBody>
      </p:sp>
    </p:spTree>
    <p:extLst>
      <p:ext uri="{BB962C8B-B14F-4D97-AF65-F5344CB8AC3E}">
        <p14:creationId xmlns:p14="http://schemas.microsoft.com/office/powerpoint/2010/main" val="2667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Helse, miljø og sikkerhet (HMS)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971600" y="1981200"/>
            <a:ext cx="771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://www.jus.uio.no/om/hms/</a:t>
            </a:r>
            <a:endParaRPr lang="nb-NO" dirty="0"/>
          </a:p>
          <a:p>
            <a:endParaRPr lang="nb-NO" dirty="0">
              <a:ea typeface="Arial" charset="0"/>
              <a:cs typeface="Arial" charset="0"/>
            </a:endParaRPr>
          </a:p>
          <a:p>
            <a:endParaRPr lang="nb-NO" dirty="0"/>
          </a:p>
          <a:p>
            <a:r>
              <a:rPr lang="nb-NO" dirty="0" smtClean="0"/>
              <a:t>For </a:t>
            </a:r>
            <a:r>
              <a:rPr lang="nb-NO" dirty="0"/>
              <a:t>studenter: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hlinkClick r:id="rId3"/>
              </a:rPr>
              <a:t>Si fra om </a:t>
            </a:r>
            <a:r>
              <a:rPr lang="nb-NO" dirty="0" smtClean="0">
                <a:hlinkClick r:id="rId3"/>
              </a:rPr>
              <a:t>læringsmiljøet</a:t>
            </a:r>
            <a:r>
              <a:rPr lang="nb-NO" dirty="0" smtClean="0"/>
              <a:t>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fra-systemet]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nb-NO" dirty="0"/>
          </a:p>
          <a:p>
            <a:pPr marL="0" lvl="1"/>
            <a:r>
              <a:rPr lang="nb-NO" dirty="0" smtClean="0"/>
              <a:t>For </a:t>
            </a:r>
            <a:r>
              <a:rPr lang="nb-NO" dirty="0"/>
              <a:t>ansatte: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hlinkClick r:id="rId4"/>
              </a:rPr>
              <a:t>Varsle om kritikkverdige </a:t>
            </a:r>
            <a:r>
              <a:rPr lang="nb-NO" dirty="0" smtClean="0">
                <a:hlinkClick r:id="rId4"/>
              </a:rPr>
              <a:t>forhold</a:t>
            </a:r>
            <a:r>
              <a:rPr lang="nb-NO" dirty="0" smtClean="0"/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[Varslingstjenesten]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hlinkClick r:id="rId5"/>
              </a:rPr>
              <a:t>Meld </a:t>
            </a:r>
            <a:r>
              <a:rPr lang="nb-NO" dirty="0" smtClean="0">
                <a:hlinkClick r:id="rId5"/>
              </a:rPr>
              <a:t>HMS-avvik</a:t>
            </a:r>
            <a:r>
              <a:rPr lang="nb-NO" dirty="0" smtClean="0"/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[CIM avvik]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hlinkClick r:id="rId6"/>
              </a:rPr>
              <a:t>Daglig drift, renhold, </a:t>
            </a:r>
            <a:r>
              <a:rPr lang="nb-NO" dirty="0" smtClean="0">
                <a:hlinkClick r:id="rId6"/>
              </a:rPr>
              <a:t>eiendomstjenester</a:t>
            </a:r>
            <a:r>
              <a:rPr lang="nb-NO" dirty="0" smtClean="0"/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Xpand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denne tjenesten skal også benyttes av studenter og organisasjoner]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787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838200"/>
            <a:ext cx="7696200" cy="1143000"/>
          </a:xfrm>
        </p:spPr>
        <p:txBody>
          <a:bodyPr/>
          <a:lstStyle/>
          <a:p>
            <a:r>
              <a:rPr lang="nb-NO" dirty="0">
                <a:hlinkClick r:id="rId2"/>
              </a:rPr>
              <a:t>Si fra om læringsmiljøet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Si fra-systemet </a:t>
            </a:r>
            <a:r>
              <a:rPr lang="nb-NO" b="0" dirty="0" smtClean="0"/>
              <a:t>(til </a:t>
            </a:r>
            <a:r>
              <a:rPr lang="nb-NO" b="0" dirty="0"/>
              <a:t>bruk for studenter)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2276872"/>
            <a:ext cx="7696200" cy="3819128"/>
          </a:xfrm>
        </p:spPr>
        <p:txBody>
          <a:bodyPr/>
          <a:lstStyle/>
          <a:p>
            <a:pPr marL="0" indent="0">
              <a:buNone/>
            </a:pPr>
            <a:r>
              <a:rPr lang="nb-NO" sz="1900" dirty="0">
                <a:hlinkClick r:id="rId2"/>
              </a:rPr>
              <a:t>http://www.uio.no/studier/kontakt/si-fra</a:t>
            </a:r>
            <a:r>
              <a:rPr lang="nb-NO" sz="1900" dirty="0" smtClean="0">
                <a:hlinkClick r:id="rId2"/>
              </a:rPr>
              <a:t>/</a:t>
            </a:r>
            <a:r>
              <a:rPr lang="nb-NO" sz="1900" dirty="0" smtClean="0"/>
              <a:t> </a:t>
            </a:r>
            <a:br>
              <a:rPr lang="nb-NO" sz="1900" dirty="0" smtClean="0"/>
            </a:br>
            <a:endParaRPr lang="nb-NO" sz="1900" dirty="0"/>
          </a:p>
          <a:p>
            <a:r>
              <a:rPr lang="nb-NO" sz="1900" dirty="0" smtClean="0"/>
              <a:t>Saken som meldes via nettskjemaet sendes </a:t>
            </a:r>
            <a:r>
              <a:rPr lang="nb-NO" sz="1900" dirty="0"/>
              <a:t>via et sentralt postmottak til Si fra-mottaket på det fakultetet </a:t>
            </a:r>
            <a:r>
              <a:rPr lang="nb-NO" sz="1900" dirty="0" smtClean="0"/>
              <a:t>studenten tilhører</a:t>
            </a:r>
            <a:r>
              <a:rPr lang="nb-NO" sz="1900" dirty="0"/>
              <a:t>.</a:t>
            </a:r>
          </a:p>
          <a:p>
            <a:r>
              <a:rPr lang="nb-NO" sz="1900" dirty="0" smtClean="0"/>
              <a:t>Innmelder får </a:t>
            </a:r>
            <a:r>
              <a:rPr lang="nb-NO" sz="1900" dirty="0"/>
              <a:t>en automatisk melding om at saken er registrert i systemet.</a:t>
            </a:r>
          </a:p>
          <a:p>
            <a:r>
              <a:rPr lang="nb-NO" sz="1900" dirty="0"/>
              <a:t>Si-fra mottaket består av fakultetets studieleder/dekan, læringsmiljøkontakt og en vara hvis en eller begge skulle være borte. Disse tre vil vurdere saken </a:t>
            </a:r>
            <a:r>
              <a:rPr lang="nb-NO" sz="1900" dirty="0" smtClean="0"/>
              <a:t>og</a:t>
            </a:r>
            <a:r>
              <a:rPr lang="nb-NO" sz="1900" dirty="0"/>
              <a:t> hvem som må </a:t>
            </a:r>
            <a:r>
              <a:rPr lang="nb-NO" sz="1900" dirty="0" smtClean="0"/>
              <a:t>involveres </a:t>
            </a:r>
            <a:r>
              <a:rPr lang="nb-NO" sz="1900" dirty="0"/>
              <a:t>for å løse den på best mulig måte.</a:t>
            </a:r>
          </a:p>
          <a:p>
            <a:pPr marL="0" indent="0">
              <a:buNone/>
            </a:pPr>
            <a:endParaRPr lang="nb-NO" sz="1900" dirty="0"/>
          </a:p>
        </p:txBody>
      </p:sp>
    </p:spTree>
    <p:extLst>
      <p:ext uri="{BB962C8B-B14F-4D97-AF65-F5344CB8AC3E}">
        <p14:creationId xmlns:p14="http://schemas.microsoft.com/office/powerpoint/2010/main" val="10768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990600" y="1065690"/>
            <a:ext cx="777790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900" dirty="0" smtClean="0">
                <a:solidFill>
                  <a:srgbClr val="FF0000"/>
                </a:solidFill>
              </a:rPr>
              <a:t>Røde saker: </a:t>
            </a:r>
            <a:r>
              <a:rPr lang="nb-NO" sz="1900" dirty="0" smtClean="0"/>
              <a:t>skadelige</a:t>
            </a:r>
            <a:r>
              <a:rPr lang="nb-NO" sz="1900" dirty="0"/>
              <a:t>, farlige, uetiske eller straffbare hendelser. Eksempler kan være forurensing, forskningsfusk, korrupsjon, mobbing, trusler eller seksuell trakassering. </a:t>
            </a:r>
            <a:r>
              <a:rPr lang="nb-NO" sz="1900" dirty="0" smtClean="0"/>
              <a:t>Varsling kan skje skriftlig </a:t>
            </a:r>
            <a:r>
              <a:rPr lang="nb-NO" sz="1900" dirty="0"/>
              <a:t>på nettskjema eller muntlig til fakultetets læringsmiljøkontakt</a:t>
            </a:r>
            <a:r>
              <a:rPr lang="nb-NO" sz="1900" dirty="0" smtClean="0"/>
              <a:t>.</a:t>
            </a:r>
            <a:br>
              <a:rPr lang="nb-NO" sz="1900" dirty="0" smtClean="0"/>
            </a:br>
            <a:r>
              <a:rPr lang="nb-NO" sz="1900" dirty="0" smtClean="0"/>
              <a:t/>
            </a:r>
            <a:br>
              <a:rPr lang="nb-NO" sz="1900" dirty="0" smtClean="0"/>
            </a:br>
            <a:r>
              <a:rPr lang="nb-NO" sz="1900" dirty="0" smtClean="0">
                <a:solidFill>
                  <a:srgbClr val="FFFF00"/>
                </a:solidFill>
              </a:rPr>
              <a:t>Gule saker: </a:t>
            </a:r>
            <a:r>
              <a:rPr lang="nb-NO" sz="1900" dirty="0"/>
              <a:t>Si fra om dårlige sider ved det fysiske eller sosiale læringsmiljøet ditt. Det kan for eksempel være feil og mangler i rom eller bygninger, ekskluderende miljø, manglende sosialfaglige tiltak eller forstyrrende oppførsel. Forsøk gjerne å løse saken i samarbeid med studenttillitsvalgte og læringsmiljøkontakten på instituttet først</a:t>
            </a:r>
            <a:r>
              <a:rPr lang="nb-NO" sz="1900" dirty="0" smtClean="0"/>
              <a:t>.</a:t>
            </a:r>
            <a:br>
              <a:rPr lang="nb-NO" sz="1900" dirty="0" smtClean="0"/>
            </a:br>
            <a:r>
              <a:rPr lang="nb-NO" sz="1900" dirty="0" smtClean="0"/>
              <a:t/>
            </a:r>
            <a:br>
              <a:rPr lang="nb-NO" sz="1900" dirty="0" smtClean="0"/>
            </a:br>
            <a:r>
              <a:rPr lang="nb-NO" sz="1900" dirty="0" smtClean="0">
                <a:solidFill>
                  <a:srgbClr val="00B050"/>
                </a:solidFill>
              </a:rPr>
              <a:t>Grønne saker: </a:t>
            </a:r>
            <a:r>
              <a:rPr lang="nb-NO" sz="1900" dirty="0"/>
              <a:t>Hva inspirerer deg? Hva vil du ha mer av i ditt læringsmiljø? Dine tilbakemeldinger kan gjøre at et bra tiltak fortsetter og dermed kan komme flere studenter til gode. Si det direkte til den det gjelder, læringsmiljøkontakten, </a:t>
            </a:r>
            <a:r>
              <a:rPr lang="nb-NO" sz="1900" dirty="0">
                <a:hlinkClick r:id="rId2"/>
              </a:rPr>
              <a:t>studenttillitsvalgte</a:t>
            </a:r>
            <a:r>
              <a:rPr lang="nb-NO" sz="1900" dirty="0"/>
              <a:t> eller gjennom nettskjema.</a:t>
            </a:r>
          </a:p>
        </p:txBody>
      </p:sp>
    </p:spTree>
    <p:extLst>
      <p:ext uri="{BB962C8B-B14F-4D97-AF65-F5344CB8AC3E}">
        <p14:creationId xmlns:p14="http://schemas.microsoft.com/office/powerpoint/2010/main" val="19129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 fra-systemet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700808"/>
            <a:ext cx="7696200" cy="4395192"/>
          </a:xfrm>
        </p:spPr>
        <p:txBody>
          <a:bodyPr/>
          <a:lstStyle/>
          <a:p>
            <a:pPr marL="0" indent="0">
              <a:buNone/>
            </a:pPr>
            <a:r>
              <a:rPr lang="nb-NO" sz="1900" dirty="0" smtClean="0"/>
              <a:t>Hittil i 2016 </a:t>
            </a:r>
            <a:r>
              <a:rPr lang="nb-NO" sz="1900" dirty="0"/>
              <a:t>har fakultetet mottatt 22 gule saker og 3 røde saker. </a:t>
            </a:r>
            <a:br>
              <a:rPr lang="nb-NO" sz="1900" dirty="0"/>
            </a:br>
            <a:endParaRPr lang="nb-NO" sz="1900" dirty="0"/>
          </a:p>
          <a:p>
            <a:pPr marL="0" indent="0">
              <a:buNone/>
            </a:pPr>
            <a:r>
              <a:rPr lang="nb-NO" sz="1900" dirty="0"/>
              <a:t>De gule </a:t>
            </a:r>
            <a:r>
              <a:rPr lang="nb-NO" sz="1900" dirty="0" smtClean="0"/>
              <a:t>sakene:</a:t>
            </a:r>
            <a:endParaRPr lang="nb-NO" sz="1900" dirty="0"/>
          </a:p>
          <a:p>
            <a:r>
              <a:rPr lang="nb-NO" sz="1900" dirty="0"/>
              <a:t>3 saker til Studieseksjonen: gjelder Fronter, fødselspermisjon og kursundervisning.</a:t>
            </a:r>
          </a:p>
          <a:p>
            <a:r>
              <a:rPr lang="nb-NO" sz="1900" dirty="0"/>
              <a:t>3 saker til JSU: gjelder lesesalene; bråkete matspising og rot.</a:t>
            </a:r>
          </a:p>
          <a:p>
            <a:r>
              <a:rPr lang="nb-NO" sz="1900" dirty="0"/>
              <a:t>16 saker til Eiendomsavdelingen: 6 gjelder dårlig luft og lav temperatur i lesesaler, 5 gjelder knirkete, tunge, låste dører, 5 gjelder lyspærer som har gått og dårlig belysning.  </a:t>
            </a:r>
          </a:p>
          <a:p>
            <a:pPr marL="0" indent="0">
              <a:buNone/>
            </a:pPr>
            <a:r>
              <a:rPr lang="nb-NO" sz="1900" dirty="0"/>
              <a:t/>
            </a:r>
            <a:br>
              <a:rPr lang="nb-NO" sz="1900" dirty="0"/>
            </a:br>
            <a:r>
              <a:rPr lang="nb-NO" sz="1900" dirty="0"/>
              <a:t>De røde sakene er avsluttet. </a:t>
            </a:r>
          </a:p>
          <a:p>
            <a:pPr marL="0" indent="0">
              <a:buNone/>
            </a:pPr>
            <a:r>
              <a:rPr lang="nb-NO" sz="1900" dirty="0"/>
              <a:t/>
            </a:r>
            <a:br>
              <a:rPr lang="nb-NO" sz="1900" dirty="0"/>
            </a:br>
            <a:r>
              <a:rPr lang="nb-NO" sz="1900" dirty="0"/>
              <a:t>Altså fortsatt mange saker som kommer i Si fra-systemet, som heller skulle vært i </a:t>
            </a:r>
            <a:r>
              <a:rPr lang="nb-NO" sz="1900" dirty="0" err="1"/>
              <a:t>Xpand</a:t>
            </a:r>
            <a:r>
              <a:rPr lang="nb-NO" sz="1900" dirty="0"/>
              <a:t> – innmeldingsportalen til Eiendomsavdelingen. </a:t>
            </a:r>
          </a:p>
          <a:p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7528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>
                <a:hlinkClick r:id="rId2"/>
              </a:rPr>
              <a:t>Daglig drift, </a:t>
            </a:r>
            <a:r>
              <a:rPr lang="nb-NO" sz="3000" dirty="0" smtClean="0">
                <a:hlinkClick r:id="rId2"/>
              </a:rPr>
              <a:t>renhold, eiendomstjenester</a:t>
            </a:r>
            <a:endParaRPr lang="nb-NO" sz="3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3000" b="1" dirty="0" smtClean="0"/>
              <a:t>Systemet </a:t>
            </a:r>
            <a:r>
              <a:rPr lang="nb-NO" sz="3000" b="1" dirty="0" err="1" smtClean="0"/>
              <a:t>Xpand</a:t>
            </a:r>
            <a:r>
              <a:rPr lang="nb-NO" sz="3000" b="1" dirty="0" smtClean="0"/>
              <a:t> </a:t>
            </a:r>
            <a:r>
              <a:rPr lang="nb-NO" sz="3000" dirty="0"/>
              <a:t>til bruk for både ansatte og </a:t>
            </a:r>
            <a:r>
              <a:rPr lang="nb-NO" sz="3000" dirty="0" smtClean="0"/>
              <a:t>studenter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>
                <a:hlinkClick r:id="rId3"/>
              </a:rPr>
              <a:t>http</a:t>
            </a:r>
            <a:r>
              <a:rPr lang="nb-NO" sz="2000" dirty="0">
                <a:hlinkClick r:id="rId3"/>
              </a:rPr>
              <a:t>://www.uio.no/tjenester/eiendom/</a:t>
            </a:r>
            <a:r>
              <a:rPr lang="nb-NO" sz="2000" dirty="0"/>
              <a:t>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b="1" dirty="0" smtClean="0"/>
              <a:t>Har </a:t>
            </a:r>
            <a:r>
              <a:rPr lang="nb-NO" sz="2000" b="1" dirty="0"/>
              <a:t>lyspæra gått eller har du andre behov innen daglig drift, renhold, uteområder, vakt og sikring, avfall, intern flytting eller bud- og transporttjenester</a:t>
            </a:r>
            <a:r>
              <a:rPr lang="nb-NO" sz="2000" b="1" dirty="0" smtClean="0"/>
              <a:t>? SEND MELDING!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Disse sakene skal ikke i hverken Si fra-systemet, Varslingstjenesten eller Innmelding av HMS-avvik.</a:t>
            </a:r>
            <a:br>
              <a:rPr lang="nb-NO" sz="2000" dirty="0" smtClean="0"/>
            </a:br>
            <a:r>
              <a:rPr lang="nb-NO" sz="2000" dirty="0" smtClean="0"/>
              <a:t>Du kan som innmelder følge status i egne innmeldinger.</a:t>
            </a:r>
            <a:endParaRPr lang="nb-NO" sz="1900" dirty="0"/>
          </a:p>
        </p:txBody>
      </p:sp>
    </p:spTree>
    <p:extLst>
      <p:ext uri="{BB962C8B-B14F-4D97-AF65-F5344CB8AC3E}">
        <p14:creationId xmlns:p14="http://schemas.microsoft.com/office/powerpoint/2010/main" val="8720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Xpand</a:t>
            </a:r>
            <a:r>
              <a:rPr lang="nb-NO" dirty="0" smtClean="0"/>
              <a:t> ble tatt i bruk ved UiO 2. mai 2016.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Pr. 1. desember 2016 er det registrert totalt </a:t>
            </a:r>
            <a:r>
              <a:rPr lang="nb-NO" b="1" dirty="0" smtClean="0"/>
              <a:t>6.936 </a:t>
            </a:r>
            <a:r>
              <a:rPr lang="nb-NO" dirty="0" smtClean="0"/>
              <a:t>innmeldinger - for hele UiO.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61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836712"/>
            <a:ext cx="7696200" cy="5259288"/>
          </a:xfrm>
        </p:spPr>
        <p:txBody>
          <a:bodyPr/>
          <a:lstStyle/>
          <a:p>
            <a:pPr marL="0" indent="0">
              <a:buNone/>
            </a:pPr>
            <a:r>
              <a:rPr lang="nb-NO" sz="1500" b="1" dirty="0" err="1"/>
              <a:t>Xpand</a:t>
            </a:r>
            <a:r>
              <a:rPr lang="nb-NO" sz="1500" b="1" dirty="0"/>
              <a:t> er ment brukt til følgende </a:t>
            </a:r>
            <a:r>
              <a:rPr lang="nb-NO" sz="1500" b="1" dirty="0" smtClean="0"/>
              <a:t>saker (kategorier man kan velge i ved innmelding):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Daglig </a:t>
            </a:r>
            <a:r>
              <a:rPr lang="nb-NO" sz="1500" b="1" dirty="0"/>
              <a:t>drift: </a:t>
            </a:r>
            <a:r>
              <a:rPr lang="nb-NO" sz="1500" dirty="0" smtClean="0"/>
              <a:t>Spørsmål</a:t>
            </a:r>
            <a:r>
              <a:rPr lang="nb-NO" sz="1500" dirty="0"/>
              <a:t>, behov og feilmeldinger om: Teknisk bistand, reparasjoner, vedlikehold og drift av bygninger tekniske anlegg (slik som ventilasjon, varme, etc</a:t>
            </a:r>
            <a:r>
              <a:rPr lang="nb-NO" sz="1500" dirty="0" smtClean="0"/>
              <a:t>.) </a:t>
            </a:r>
            <a:r>
              <a:rPr lang="nb-NO" sz="1500" i="1" dirty="0" smtClean="0"/>
              <a:t>Eksempler</a:t>
            </a:r>
            <a:r>
              <a:rPr lang="nb-NO" sz="1500" i="1" dirty="0"/>
              <a:t>: </a:t>
            </a:r>
            <a:r>
              <a:rPr lang="nb-NO" sz="1500" dirty="0"/>
              <a:t>Lyspæreskift, inneklima, temperatur i </a:t>
            </a:r>
            <a:r>
              <a:rPr lang="nb-NO" sz="1500" dirty="0" smtClean="0"/>
              <a:t>bygningene.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Park- </a:t>
            </a:r>
            <a:r>
              <a:rPr lang="nb-NO" sz="1500" b="1" dirty="0"/>
              <a:t>og </a:t>
            </a:r>
            <a:r>
              <a:rPr lang="nb-NO" sz="1500" b="1" dirty="0" smtClean="0"/>
              <a:t>uteområder: </a:t>
            </a:r>
            <a:r>
              <a:rPr lang="nb-NO" sz="1500" dirty="0" smtClean="0"/>
              <a:t>Spørsmål</a:t>
            </a:r>
            <a:r>
              <a:rPr lang="nb-NO" sz="1500" dirty="0"/>
              <a:t>, behov og feilmeldinger om skjøtsel av uteområdene, feiing, snømåking og strøing, utendørs </a:t>
            </a:r>
            <a:r>
              <a:rPr lang="nb-NO" sz="1500" dirty="0" smtClean="0"/>
              <a:t>vedlikehold. </a:t>
            </a:r>
            <a:r>
              <a:rPr lang="nb-NO" sz="1500" i="1" dirty="0" smtClean="0"/>
              <a:t>Eksempler</a:t>
            </a:r>
            <a:r>
              <a:rPr lang="nb-NO" sz="1500" i="1" dirty="0"/>
              <a:t>: </a:t>
            </a:r>
            <a:r>
              <a:rPr lang="nb-NO" sz="1500" dirty="0"/>
              <a:t>Ekstraordinære behov, strøing/vintervedlikehold, </a:t>
            </a:r>
            <a:r>
              <a:rPr lang="nb-NO" sz="1500" dirty="0" smtClean="0"/>
              <a:t>sykkelstativer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Areal</a:t>
            </a:r>
            <a:r>
              <a:rPr lang="nb-NO" sz="1500" b="1" dirty="0"/>
              <a:t>:</a:t>
            </a:r>
            <a:r>
              <a:rPr lang="nb-NO" sz="1500" dirty="0"/>
              <a:t> </a:t>
            </a:r>
            <a:r>
              <a:rPr lang="nb-NO" sz="1500" dirty="0" smtClean="0"/>
              <a:t>Henvendelser </a:t>
            </a:r>
            <a:r>
              <a:rPr lang="nb-NO" sz="1500" dirty="0"/>
              <a:t>om arealbehov - ønsker om større/mindre </a:t>
            </a:r>
            <a:r>
              <a:rPr lang="nb-NO" sz="1500" dirty="0" smtClean="0"/>
              <a:t>arealer. Spørsmål </a:t>
            </a:r>
            <a:r>
              <a:rPr lang="nb-NO" sz="1500" dirty="0"/>
              <a:t>om </a:t>
            </a:r>
            <a:r>
              <a:rPr lang="nb-NO" sz="1500" dirty="0" smtClean="0"/>
              <a:t>arealer.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Renhold:</a:t>
            </a:r>
            <a:r>
              <a:rPr lang="nb-NO" sz="1500" dirty="0" smtClean="0"/>
              <a:t> Spørsmål</a:t>
            </a:r>
            <a:r>
              <a:rPr lang="nb-NO" sz="1500" dirty="0"/>
              <a:t>, behov og feilmeldinger om daglig renhold (etter fastsatt frekvens), avfallshåndtering, vindusvask, ekstraordinære </a:t>
            </a:r>
            <a:r>
              <a:rPr lang="nb-NO" sz="1500" dirty="0" smtClean="0"/>
              <a:t>behov. </a:t>
            </a:r>
            <a:r>
              <a:rPr lang="nb-NO" sz="1500" i="1" dirty="0" smtClean="0"/>
              <a:t>Eksempler</a:t>
            </a:r>
            <a:r>
              <a:rPr lang="nb-NO" sz="1500" i="1" dirty="0"/>
              <a:t>: </a:t>
            </a:r>
            <a:r>
              <a:rPr lang="nb-NO" sz="1500" dirty="0"/>
              <a:t>Behov for toalettpapir, renhold (avvik fra standard), ekstraordinært renhold, </a:t>
            </a:r>
            <a:r>
              <a:rPr lang="nb-NO" sz="1500" dirty="0" smtClean="0"/>
              <a:t>flyttevask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Bud- </a:t>
            </a:r>
            <a:r>
              <a:rPr lang="nb-NO" sz="1500" b="1" dirty="0"/>
              <a:t>og </a:t>
            </a:r>
            <a:r>
              <a:rPr lang="nb-NO" sz="1500" b="1" dirty="0" smtClean="0"/>
              <a:t>transporttjenester</a:t>
            </a:r>
            <a:r>
              <a:rPr lang="nb-NO" sz="1500" dirty="0" smtClean="0"/>
              <a:t>: Spørsmål </a:t>
            </a:r>
            <a:r>
              <a:rPr lang="nb-NO" sz="1500" dirty="0"/>
              <a:t>og behov knyttet til post (ombæring og utsendelse), </a:t>
            </a:r>
            <a:r>
              <a:rPr lang="nb-NO" sz="1500" dirty="0" smtClean="0"/>
              <a:t>budtjenester. </a:t>
            </a:r>
            <a:r>
              <a:rPr lang="nb-NO" sz="1500" i="1" dirty="0" smtClean="0"/>
              <a:t>Eksempler</a:t>
            </a:r>
            <a:r>
              <a:rPr lang="nb-NO" sz="1500" i="1" dirty="0"/>
              <a:t>: </a:t>
            </a:r>
            <a:r>
              <a:rPr lang="nb-NO" sz="1500" dirty="0"/>
              <a:t>Enklere </a:t>
            </a:r>
            <a:r>
              <a:rPr lang="nb-NO" sz="1500" dirty="0" err="1"/>
              <a:t>budoppdrag</a:t>
            </a:r>
            <a:r>
              <a:rPr lang="nb-NO" sz="1500" dirty="0"/>
              <a:t>, post, </a:t>
            </a:r>
            <a:endParaRPr lang="nb-NO" sz="1500" dirty="0" smtClean="0"/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Vakt </a:t>
            </a:r>
            <a:r>
              <a:rPr lang="nb-NO" sz="1500" b="1" dirty="0"/>
              <a:t>og </a:t>
            </a:r>
            <a:r>
              <a:rPr lang="nb-NO" sz="1500" b="1" dirty="0" smtClean="0"/>
              <a:t>sikring: </a:t>
            </a:r>
            <a:r>
              <a:rPr lang="nb-NO" sz="1500" dirty="0" smtClean="0"/>
              <a:t>Spørsmål</a:t>
            </a:r>
            <a:r>
              <a:rPr lang="nb-NO" sz="1500" dirty="0"/>
              <a:t>, behov og meldinger om: Varsling om tyveri og innbrudd (ved akutte hendelser bør man ringe UiOs </a:t>
            </a:r>
            <a:r>
              <a:rPr lang="nb-NO" sz="1500" dirty="0" smtClean="0"/>
              <a:t>nødnummer)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Flytting: </a:t>
            </a:r>
            <a:r>
              <a:rPr lang="nb-NO" sz="1500" dirty="0" smtClean="0"/>
              <a:t>Spørsmål </a:t>
            </a:r>
            <a:r>
              <a:rPr lang="nb-NO" sz="1500" dirty="0"/>
              <a:t>og behov for større </a:t>
            </a:r>
            <a:r>
              <a:rPr lang="nb-NO" sz="1500" dirty="0" smtClean="0"/>
              <a:t>flytteoppdrag. </a:t>
            </a:r>
            <a:r>
              <a:rPr lang="nb-NO" sz="1500" i="1" dirty="0" smtClean="0"/>
              <a:t>Eksempler: </a:t>
            </a:r>
            <a:r>
              <a:rPr lang="nb-NO" sz="1500" dirty="0" smtClean="0"/>
              <a:t>Større </a:t>
            </a:r>
            <a:r>
              <a:rPr lang="nb-NO" sz="1500" dirty="0"/>
              <a:t>flytteoppdrag – slik som kontorflyting, flytting mellom ulike </a:t>
            </a:r>
            <a:r>
              <a:rPr lang="nb-NO" sz="1500" dirty="0" smtClean="0"/>
              <a:t>lokaliteter</a:t>
            </a:r>
          </a:p>
          <a:p>
            <a:pPr>
              <a:buFont typeface="+mj-lt"/>
              <a:buAutoNum type="arabicPeriod"/>
            </a:pPr>
            <a:r>
              <a:rPr lang="nb-NO" sz="1500" b="1" dirty="0" smtClean="0"/>
              <a:t>Annet: </a:t>
            </a:r>
            <a:r>
              <a:rPr lang="nb-NO" sz="1500" dirty="0" smtClean="0"/>
              <a:t>Andre </a:t>
            </a:r>
            <a:r>
              <a:rPr lang="nb-NO" sz="1500" dirty="0"/>
              <a:t>typer spørsmål, behov og meldinger til Eiendomsavdelingens tjenester og arbeidsområder.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2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764704"/>
            <a:ext cx="7696200" cy="5331296"/>
          </a:xfrm>
        </p:spPr>
        <p:txBody>
          <a:bodyPr/>
          <a:lstStyle/>
          <a:p>
            <a:pPr marL="0" indent="0" defTabSz="254000">
              <a:buNone/>
            </a:pPr>
            <a:r>
              <a:rPr lang="nb-NO" sz="1000" b="1" dirty="0" smtClean="0"/>
              <a:t>Saker innmeldt av </a:t>
            </a:r>
            <a:r>
              <a:rPr lang="nb-NO" sz="1000" b="1" dirty="0" smtClean="0"/>
              <a:t>fakultetets HMS-koordinator </a:t>
            </a:r>
            <a:r>
              <a:rPr lang="nb-NO" sz="1000" b="1" dirty="0" smtClean="0"/>
              <a:t>– som viser spennet i saker som meldes inn.</a:t>
            </a:r>
            <a:r>
              <a:rPr lang="nb-NO" sz="1000" dirty="0" smtClean="0"/>
              <a:t/>
            </a:r>
            <a:br>
              <a:rPr lang="nb-NO" sz="1000" dirty="0" smtClean="0"/>
            </a:br>
            <a:r>
              <a:rPr lang="nb-NO" sz="1000" dirty="0" smtClean="0"/>
              <a:t>Innmeldingsdato	Sted og hva saken gjelder</a:t>
            </a:r>
            <a:br>
              <a:rPr lang="nb-NO" sz="1000" dirty="0" smtClean="0"/>
            </a:br>
            <a:r>
              <a:rPr lang="nb-NO" sz="1000" dirty="0" smtClean="0"/>
              <a:t>23.11.2016 		DA </a:t>
            </a:r>
            <a:r>
              <a:rPr lang="nb-NO" sz="1000" dirty="0"/>
              <a:t>Fjerning av hensatt pall - overfylt søppelcontainer</a:t>
            </a:r>
          </a:p>
          <a:p>
            <a:pPr marL="0" indent="0" defTabSz="254000">
              <a:buNone/>
            </a:pPr>
            <a:r>
              <a:rPr lang="nb-NO" sz="1000" dirty="0"/>
              <a:t>23.11.2016 </a:t>
            </a:r>
            <a:r>
              <a:rPr lang="nb-NO" sz="1000" dirty="0" smtClean="0"/>
              <a:t>		DA </a:t>
            </a:r>
            <a:r>
              <a:rPr lang="nb-NO" sz="1000" dirty="0"/>
              <a:t>Bedre, hyppigere vask av dører til toalettene</a:t>
            </a:r>
          </a:p>
          <a:p>
            <a:pPr marL="0" indent="0" defTabSz="254000">
              <a:buNone/>
            </a:pPr>
            <a:r>
              <a:rPr lang="nb-NO" sz="1000" dirty="0"/>
              <a:t>23.11.2016 </a:t>
            </a:r>
            <a:r>
              <a:rPr lang="nb-NO" sz="1000" dirty="0" smtClean="0"/>
              <a:t>		DM </a:t>
            </a:r>
            <a:r>
              <a:rPr lang="nb-NO" sz="1000" dirty="0"/>
              <a:t>vest Stolpe med kortleser og porttelefon er</a:t>
            </a:r>
          </a:p>
          <a:p>
            <a:pPr marL="0" indent="0" defTabSz="254000">
              <a:buNone/>
            </a:pPr>
            <a:r>
              <a:rPr lang="nb-NO" sz="1000" dirty="0"/>
              <a:t>21.11.2016 </a:t>
            </a:r>
            <a:r>
              <a:rPr lang="nb-NO" sz="1000" dirty="0" smtClean="0"/>
              <a:t>		DA/DN </a:t>
            </a:r>
            <a:r>
              <a:rPr lang="nb-NO" sz="1000" dirty="0"/>
              <a:t>Kjøring/henting av 3 </a:t>
            </a:r>
            <a:r>
              <a:rPr lang="nb-NO" sz="1000" dirty="0" err="1"/>
              <a:t>white</a:t>
            </a:r>
            <a:r>
              <a:rPr lang="nb-NO" sz="1000" dirty="0"/>
              <a:t> </a:t>
            </a:r>
            <a:r>
              <a:rPr lang="nb-NO" sz="1000" dirty="0" err="1"/>
              <a:t>board</a:t>
            </a:r>
            <a:r>
              <a:rPr lang="nb-NO" sz="1000" dirty="0"/>
              <a:t> fra DA til DN</a:t>
            </a:r>
          </a:p>
          <a:p>
            <a:pPr marL="0" indent="0" defTabSz="254000">
              <a:buNone/>
            </a:pPr>
            <a:r>
              <a:rPr lang="nb-NO" sz="1000" dirty="0"/>
              <a:t>15.11.2016 </a:t>
            </a:r>
            <a:r>
              <a:rPr lang="nb-NO" sz="1000" dirty="0" smtClean="0"/>
              <a:t>		Papirinnsamling </a:t>
            </a:r>
            <a:r>
              <a:rPr lang="nb-NO" sz="1000" dirty="0"/>
              <a:t>fra lesesalene</a:t>
            </a:r>
          </a:p>
          <a:p>
            <a:pPr marL="0" indent="0" defTabSz="254000">
              <a:buNone/>
            </a:pPr>
            <a:r>
              <a:rPr lang="nb-NO" sz="1000" dirty="0"/>
              <a:t>09.11.2016 </a:t>
            </a:r>
            <a:r>
              <a:rPr lang="nb-NO" sz="1000" dirty="0" smtClean="0"/>
              <a:t>		Boks </a:t>
            </a:r>
            <a:r>
              <a:rPr lang="nb-NO" sz="1000" dirty="0"/>
              <a:t>for resirkulering av papir i større arealer</a:t>
            </a:r>
          </a:p>
          <a:p>
            <a:pPr marL="0" indent="0" defTabSz="254000">
              <a:buNone/>
            </a:pPr>
            <a:r>
              <a:rPr lang="nb-NO" sz="1000" dirty="0"/>
              <a:t>04.11.2016 </a:t>
            </a:r>
            <a:r>
              <a:rPr lang="nb-NO" sz="1000" dirty="0" smtClean="0"/>
              <a:t>		Lesesal </a:t>
            </a:r>
            <a:r>
              <a:rPr lang="nb-NO" sz="1000" dirty="0"/>
              <a:t>DM Vest Persienner som stort sett er nede hele tiden </a:t>
            </a:r>
          </a:p>
          <a:p>
            <a:pPr marL="0" indent="0" defTabSz="254000">
              <a:buNone/>
            </a:pPr>
            <a:r>
              <a:rPr lang="nb-NO" sz="1000" dirty="0"/>
              <a:t>01.11.2016 </a:t>
            </a:r>
            <a:r>
              <a:rPr lang="nb-NO" sz="1000" dirty="0" smtClean="0"/>
              <a:t>		DN </a:t>
            </a:r>
            <a:r>
              <a:rPr lang="nb-NO" sz="1000" dirty="0"/>
              <a:t>Oppfølging vernerunde - bedre renhold av oppvaskkum og kjøkken</a:t>
            </a:r>
          </a:p>
          <a:p>
            <a:pPr marL="0" indent="0" defTabSz="254000">
              <a:buNone/>
            </a:pPr>
            <a:r>
              <a:rPr lang="nb-NO" sz="1000" dirty="0"/>
              <a:t>01.11.2016 </a:t>
            </a:r>
            <a:r>
              <a:rPr lang="nb-NO" sz="1000" dirty="0" smtClean="0"/>
              <a:t>		DN </a:t>
            </a:r>
            <a:r>
              <a:rPr lang="nb-NO" sz="1000" dirty="0"/>
              <a:t>Oppfølging vernerunde - Mye ventilasjonsstøy</a:t>
            </a:r>
          </a:p>
          <a:p>
            <a:pPr marL="0" indent="0" defTabSz="254000">
              <a:buNone/>
            </a:pPr>
            <a:r>
              <a:rPr lang="nb-NO" sz="1000" dirty="0"/>
              <a:t>28.10.2016 </a:t>
            </a:r>
            <a:r>
              <a:rPr lang="nb-NO" sz="1000" dirty="0" smtClean="0"/>
              <a:t>		DN </a:t>
            </a:r>
            <a:r>
              <a:rPr lang="nb-NO" sz="1000" dirty="0"/>
              <a:t>vannlås på vask er noe utett</a:t>
            </a:r>
          </a:p>
          <a:p>
            <a:pPr marL="0" indent="0" defTabSz="254000">
              <a:buNone/>
            </a:pPr>
            <a:r>
              <a:rPr lang="nb-NO" sz="1000" dirty="0"/>
              <a:t>26.10.2016 </a:t>
            </a:r>
            <a:r>
              <a:rPr lang="nb-NO" sz="1000" dirty="0" smtClean="0"/>
              <a:t>		DA </a:t>
            </a:r>
            <a:r>
              <a:rPr lang="nb-NO" sz="1000" dirty="0"/>
              <a:t>Oppfølging vernerunde 2015. Avklaring på Akustikkdempende tiltak</a:t>
            </a:r>
          </a:p>
          <a:p>
            <a:pPr marL="0" indent="0" defTabSz="254000">
              <a:buNone/>
            </a:pPr>
            <a:r>
              <a:rPr lang="nb-NO" sz="1000" dirty="0"/>
              <a:t>13.10.2016 </a:t>
            </a:r>
            <a:r>
              <a:rPr lang="nb-NO" sz="1000" dirty="0" smtClean="0"/>
              <a:t>		Arkivet</a:t>
            </a:r>
            <a:r>
              <a:rPr lang="nb-NO" sz="1000" dirty="0"/>
              <a:t>, dametoalett, fellesareal DA Flere lyspunkter som ikke virker</a:t>
            </a:r>
          </a:p>
          <a:p>
            <a:pPr marL="0" indent="0" defTabSz="254000">
              <a:buNone/>
            </a:pPr>
            <a:r>
              <a:rPr lang="nb-NO" sz="1000" dirty="0"/>
              <a:t>10.10.2016 </a:t>
            </a:r>
            <a:r>
              <a:rPr lang="nb-NO" sz="1000" dirty="0" smtClean="0"/>
              <a:t>		Arkivet </a:t>
            </a:r>
            <a:r>
              <a:rPr lang="nb-NO" sz="1000" dirty="0"/>
              <a:t>DA Kortleser fusker og døråpnerknapp er defekt </a:t>
            </a:r>
          </a:p>
          <a:p>
            <a:pPr marL="0" indent="0" defTabSz="254000">
              <a:buNone/>
            </a:pPr>
            <a:r>
              <a:rPr lang="nb-NO" sz="1000" dirty="0"/>
              <a:t>07.09.2016 </a:t>
            </a:r>
            <a:r>
              <a:rPr lang="nb-NO" sz="1000" dirty="0" smtClean="0"/>
              <a:t>		Mange </a:t>
            </a:r>
            <a:r>
              <a:rPr lang="nb-NO" sz="1000" dirty="0"/>
              <a:t>defekte stoler på lesesalene</a:t>
            </a:r>
          </a:p>
          <a:p>
            <a:pPr marL="0" indent="0" defTabSz="254000">
              <a:buNone/>
            </a:pPr>
            <a:r>
              <a:rPr lang="nb-NO" sz="1000" dirty="0"/>
              <a:t>06.09.2016 </a:t>
            </a:r>
            <a:r>
              <a:rPr lang="nb-NO" sz="1000" dirty="0" smtClean="0"/>
              <a:t>		DN </a:t>
            </a:r>
            <a:r>
              <a:rPr lang="nb-NO" sz="1000" dirty="0"/>
              <a:t>Dørpumpe på ytterdør defekt </a:t>
            </a:r>
          </a:p>
          <a:p>
            <a:pPr marL="0" indent="0" defTabSz="254000">
              <a:buNone/>
            </a:pPr>
            <a:r>
              <a:rPr lang="nb-NO" sz="1000" dirty="0"/>
              <a:t>05.09.2016 </a:t>
            </a:r>
            <a:r>
              <a:rPr lang="nb-NO" sz="1000" dirty="0" smtClean="0"/>
              <a:t>		Studentareal </a:t>
            </a:r>
            <a:r>
              <a:rPr lang="nb-NO" sz="1000" dirty="0"/>
              <a:t>DA Sluttstykke fungerer ikke skikkelig </a:t>
            </a:r>
          </a:p>
          <a:p>
            <a:pPr marL="0" indent="0" defTabSz="254000">
              <a:buNone/>
            </a:pPr>
            <a:r>
              <a:rPr lang="nb-NO" sz="1000" dirty="0"/>
              <a:t>11.08.2016 </a:t>
            </a:r>
            <a:r>
              <a:rPr lang="nb-NO" sz="1000" dirty="0" smtClean="0"/>
              <a:t>		Studentareal </a:t>
            </a:r>
            <a:r>
              <a:rPr lang="nb-NO" sz="1000" dirty="0"/>
              <a:t>DA Skjev dør samt takplater som ikke er festet</a:t>
            </a:r>
          </a:p>
          <a:p>
            <a:pPr marL="0" indent="0" defTabSz="254000">
              <a:buNone/>
            </a:pPr>
            <a:r>
              <a:rPr lang="nb-NO" sz="1000" dirty="0"/>
              <a:t>04.08.2016 </a:t>
            </a:r>
            <a:r>
              <a:rPr lang="nb-NO" sz="1000" dirty="0" smtClean="0"/>
              <a:t>		DA </a:t>
            </a:r>
            <a:r>
              <a:rPr lang="nb-NO" sz="1000" dirty="0"/>
              <a:t>Hente møbler fra lager på Hønefoss og plassere i DA</a:t>
            </a:r>
          </a:p>
          <a:p>
            <a:pPr marL="0" indent="0" defTabSz="254000">
              <a:buNone/>
            </a:pPr>
            <a:r>
              <a:rPr lang="nb-NO" sz="1000" dirty="0"/>
              <a:t>10.06.2016 </a:t>
            </a:r>
            <a:r>
              <a:rPr lang="nb-NO" sz="1000" dirty="0" smtClean="0"/>
              <a:t>		DA </a:t>
            </a:r>
            <a:r>
              <a:rPr lang="nb-NO" sz="1000" dirty="0"/>
              <a:t>Kaste gamle skrivebordslamper</a:t>
            </a:r>
          </a:p>
          <a:p>
            <a:pPr marL="0" indent="0" defTabSz="254000">
              <a:buNone/>
            </a:pPr>
            <a:r>
              <a:rPr lang="nb-NO" sz="1000" dirty="0"/>
              <a:t>27.05.2016 </a:t>
            </a:r>
            <a:r>
              <a:rPr lang="nb-NO" sz="1000" dirty="0" smtClean="0"/>
              <a:t>		Lødrups </a:t>
            </a:r>
            <a:r>
              <a:rPr lang="nb-NO" sz="1000" dirty="0"/>
              <a:t>kjeller DM For dårlig renhold av vaskekum </a:t>
            </a:r>
          </a:p>
          <a:p>
            <a:pPr marL="0" indent="0" defTabSz="254000">
              <a:buNone/>
            </a:pPr>
            <a:r>
              <a:rPr lang="nb-NO" sz="1000" dirty="0"/>
              <a:t>27.05.2016 </a:t>
            </a:r>
            <a:r>
              <a:rPr lang="nb-NO" sz="1000" dirty="0" smtClean="0"/>
              <a:t>		Kjøkken </a:t>
            </a:r>
            <a:r>
              <a:rPr lang="nb-NO" sz="1000" dirty="0"/>
              <a:t>DA For dårlig renhold av vaskekum og vegg rundt</a:t>
            </a:r>
          </a:p>
          <a:p>
            <a:pPr marL="0" indent="0" defTabSz="254000">
              <a:buNone/>
            </a:pPr>
            <a:r>
              <a:rPr lang="nb-NO" sz="1000" dirty="0"/>
              <a:t>25.05.2016 </a:t>
            </a:r>
            <a:r>
              <a:rPr lang="nb-NO" sz="1000" dirty="0" smtClean="0"/>
              <a:t>		Studentarealer </a:t>
            </a:r>
            <a:r>
              <a:rPr lang="nb-NO" sz="1000" dirty="0"/>
              <a:t>DA Maling av vegger</a:t>
            </a:r>
          </a:p>
          <a:p>
            <a:pPr marL="0" indent="0" defTabSz="254000">
              <a:buNone/>
            </a:pPr>
            <a:r>
              <a:rPr lang="nb-NO" sz="1000" dirty="0"/>
              <a:t>25.05.2016 </a:t>
            </a:r>
            <a:r>
              <a:rPr lang="nb-NO" sz="1000" dirty="0" smtClean="0"/>
              <a:t>		Studentareal </a:t>
            </a:r>
            <a:r>
              <a:rPr lang="nb-NO" sz="1000" dirty="0"/>
              <a:t>DA </a:t>
            </a:r>
            <a:r>
              <a:rPr lang="nb-NO" sz="1000" dirty="0" err="1"/>
              <a:t>Bortkjøring</a:t>
            </a:r>
            <a:r>
              <a:rPr lang="nb-NO" sz="1000" dirty="0"/>
              <a:t> av ting som skal kastes </a:t>
            </a:r>
          </a:p>
          <a:p>
            <a:pPr marL="0" indent="0" defTabSz="254000">
              <a:buNone/>
            </a:pPr>
            <a:r>
              <a:rPr lang="nb-NO" sz="1000" dirty="0"/>
              <a:t>04.05.2016 </a:t>
            </a:r>
            <a:r>
              <a:rPr lang="nb-NO" sz="1000" dirty="0" smtClean="0"/>
              <a:t>		Toalett </a:t>
            </a:r>
            <a:r>
              <a:rPr lang="nb-NO" sz="1000" dirty="0"/>
              <a:t>v/ Festsalen Sluket i vasken er nok i ferd med å bli tett </a:t>
            </a:r>
          </a:p>
          <a:p>
            <a:pPr marL="0" indent="0" defTabSz="254000">
              <a:buNone/>
            </a:pPr>
            <a:r>
              <a:rPr lang="nb-NO" sz="1000" dirty="0"/>
              <a:t>04.05.2016 </a:t>
            </a:r>
            <a:r>
              <a:rPr lang="nb-NO" sz="1000" dirty="0" smtClean="0"/>
              <a:t>		Telematikkrom </a:t>
            </a:r>
            <a:r>
              <a:rPr lang="nb-NO" sz="1000" dirty="0"/>
              <a:t>DA Form for alarm som går </a:t>
            </a:r>
          </a:p>
          <a:p>
            <a:pPr marL="0" indent="0" defTabSz="254000">
              <a:buNone/>
            </a:pPr>
            <a:r>
              <a:rPr lang="nb-NO" sz="1000" dirty="0"/>
              <a:t>03.05.2016 </a:t>
            </a:r>
            <a:r>
              <a:rPr lang="nb-NO" sz="1000" dirty="0" smtClean="0"/>
              <a:t>		Lødrups </a:t>
            </a:r>
            <a:r>
              <a:rPr lang="nb-NO" sz="1000" dirty="0"/>
              <a:t>kjeller VVS vrider på vask ødelagt / vannlekkasje i skap</a:t>
            </a:r>
          </a:p>
          <a:p>
            <a:pPr marL="0" indent="0" defTabSz="254000">
              <a:buNone/>
            </a:pPr>
            <a:r>
              <a:rPr lang="nb-NO" sz="1000" dirty="0"/>
              <a:t>03.05.2016 </a:t>
            </a:r>
            <a:r>
              <a:rPr lang="nb-NO" sz="1000" dirty="0" smtClean="0"/>
              <a:t>		Bytte </a:t>
            </a:r>
            <a:r>
              <a:rPr lang="nb-NO" sz="1000" dirty="0"/>
              <a:t>av </a:t>
            </a:r>
            <a:r>
              <a:rPr lang="nb-NO" sz="1000" dirty="0" err="1"/>
              <a:t>otto</a:t>
            </a:r>
            <a:r>
              <a:rPr lang="nb-NO" sz="1000" dirty="0"/>
              <a:t> for sikkerhetsmakulering </a:t>
            </a:r>
          </a:p>
          <a:p>
            <a:pPr marL="0" indent="0" defTabSz="254000">
              <a:buNone/>
            </a:pPr>
            <a:r>
              <a:rPr lang="nb-NO" sz="1000" dirty="0"/>
              <a:t>02.05.2016 </a:t>
            </a:r>
            <a:r>
              <a:rPr lang="nb-NO" sz="1000" dirty="0" smtClean="0"/>
              <a:t>		</a:t>
            </a:r>
            <a:r>
              <a:rPr lang="nb-NO" sz="1000" dirty="0" err="1" smtClean="0"/>
              <a:t>Bortkjøring</a:t>
            </a:r>
            <a:r>
              <a:rPr lang="nb-NO" sz="1000" dirty="0" smtClean="0"/>
              <a:t> </a:t>
            </a:r>
            <a:r>
              <a:rPr lang="nb-NO" sz="1000" dirty="0"/>
              <a:t>skap til møbellager </a:t>
            </a:r>
            <a:r>
              <a:rPr lang="nb-NO" sz="1000" dirty="0" smtClean="0"/>
              <a:t>Hønefoss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33357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s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jus-1</Template>
  <TotalTime>559</TotalTime>
  <Words>515</Words>
  <Application>Microsoft Office PowerPoint</Application>
  <PresentationFormat>Skjermfremvisning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jus-1</vt:lpstr>
      <vt:lpstr>PowerPoint-presentasjon</vt:lpstr>
      <vt:lpstr>Helse, miljø og sikkerhet (HMS)</vt:lpstr>
      <vt:lpstr>Si fra om læringsmiljøet Si fra-systemet (til bruk for studenter)</vt:lpstr>
      <vt:lpstr>PowerPoint-presentasjon</vt:lpstr>
      <vt:lpstr>Si fra-systemet forts.</vt:lpstr>
      <vt:lpstr>Daglig drift, renhold, eiendomstjenester</vt:lpstr>
      <vt:lpstr>PowerPoint-presentasjon</vt:lpstr>
      <vt:lpstr>PowerPoint-presentasjon</vt:lpstr>
      <vt:lpstr>PowerPoint-presentasjon</vt:lpstr>
      <vt:lpstr>Varsle om kritikkverdige forhold</vt:lpstr>
      <vt:lpstr>Varslingstjenesten forts.</vt:lpstr>
      <vt:lpstr>Meld HMS-avvik</vt:lpstr>
      <vt:lpstr>PowerPoint-presentasjon</vt:lpstr>
      <vt:lpstr>PowerPoint-presentasjon</vt:lpstr>
      <vt:lpstr>Mobbing og trakassering - ansatte</vt:lpstr>
      <vt:lpstr>Uønsket seksuell oppmerksomhet / seksuell trakassering - ansatte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 Amby Røine Hegerstrøm</dc:creator>
  <cp:lastModifiedBy>Kari Amby Røine Hegerstrøm</cp:lastModifiedBy>
  <cp:revision>49</cp:revision>
  <cp:lastPrinted>2016-12-08T07:44:50Z</cp:lastPrinted>
  <dcterms:created xsi:type="dcterms:W3CDTF">2016-11-23T10:37:57Z</dcterms:created>
  <dcterms:modified xsi:type="dcterms:W3CDTF">2016-12-08T07:52:25Z</dcterms:modified>
</cp:coreProperties>
</file>