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58" r:id="rId8"/>
    <p:sldId id="260" r:id="rId9"/>
    <p:sldId id="261" r:id="rId10"/>
    <p:sldId id="935" r:id="rId11"/>
    <p:sldId id="1002" r:id="rId12"/>
    <p:sldId id="262" r:id="rId13"/>
    <p:sldId id="1003" r:id="rId14"/>
    <p:sldId id="263" r:id="rId15"/>
    <p:sldId id="1004" r:id="rId16"/>
    <p:sldId id="1005" r:id="rId17"/>
    <p:sldId id="1006" r:id="rId18"/>
    <p:sldId id="259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15" autoAdjust="0"/>
  </p:normalViewPr>
  <p:slideViewPr>
    <p:cSldViewPr snapToGrid="0">
      <p:cViewPr varScale="1">
        <p:scale>
          <a:sx n="62" d="100"/>
          <a:sy n="62" d="100"/>
        </p:scale>
        <p:origin x="752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1F50A-F9F7-4F73-8473-575334BD25C9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B4EC5F00-8059-45C7-95E9-B18C160B4D4E}">
      <dgm:prSet phldrT="[Tekst]" custT="1"/>
      <dgm:spPr/>
      <dgm:t>
        <a:bodyPr/>
        <a:lstStyle/>
        <a:p>
          <a:r>
            <a:rPr lang="nb-NO" sz="1400" b="1" dirty="0">
              <a:solidFill>
                <a:schemeClr val="tx1"/>
              </a:solidFill>
            </a:rPr>
            <a:t>Januar-februar</a:t>
          </a:r>
        </a:p>
        <a:p>
          <a:r>
            <a:rPr lang="nb-NO" sz="1400" dirty="0">
              <a:solidFill>
                <a:schemeClr val="tx1"/>
              </a:solidFill>
            </a:rPr>
            <a:t>Informasjonsmøter med ansatte</a:t>
          </a:r>
        </a:p>
        <a:p>
          <a:r>
            <a:rPr lang="nb-NO" sz="1400" dirty="0">
              <a:solidFill>
                <a:schemeClr val="tx1"/>
              </a:solidFill>
            </a:rPr>
            <a:t>Møter med verneombud</a:t>
          </a:r>
        </a:p>
      </dgm:t>
    </dgm:pt>
    <dgm:pt modelId="{FD3A7FE7-B73A-4013-A60A-A2A3E24CB55D}" type="parTrans" cxnId="{19B1FA5B-E832-440D-BBFF-00C7A12C4474}">
      <dgm:prSet/>
      <dgm:spPr/>
      <dgm:t>
        <a:bodyPr/>
        <a:lstStyle/>
        <a:p>
          <a:endParaRPr lang="nb-NO" sz="1400"/>
        </a:p>
      </dgm:t>
    </dgm:pt>
    <dgm:pt modelId="{1A371E6C-DB3B-48B8-A21F-DEC2C80B51AF}" type="sibTrans" cxnId="{19B1FA5B-E832-440D-BBFF-00C7A12C4474}">
      <dgm:prSet/>
      <dgm:spPr/>
      <dgm:t>
        <a:bodyPr/>
        <a:lstStyle/>
        <a:p>
          <a:endParaRPr lang="nb-NO" sz="1400"/>
        </a:p>
      </dgm:t>
    </dgm:pt>
    <dgm:pt modelId="{8CBF07AF-00A0-479E-8744-967C848AB03F}">
      <dgm:prSet phldrT="[Tekst]" custT="1"/>
      <dgm:spPr/>
      <dgm:t>
        <a:bodyPr/>
        <a:lstStyle/>
        <a:p>
          <a:r>
            <a:rPr lang="nb-NO" sz="1400" b="1" dirty="0">
              <a:solidFill>
                <a:schemeClr val="tx1"/>
              </a:solidFill>
            </a:rPr>
            <a:t>12.februar- 3.mars</a:t>
          </a:r>
        </a:p>
        <a:p>
          <a:r>
            <a:rPr lang="nb-NO" sz="1400" dirty="0">
              <a:solidFill>
                <a:schemeClr val="tx1"/>
              </a:solidFill>
            </a:rPr>
            <a:t>Spørreundersøkelsen</a:t>
          </a:r>
        </a:p>
        <a:p>
          <a:endParaRPr lang="nb-NO" sz="1400" dirty="0"/>
        </a:p>
        <a:p>
          <a:endParaRPr lang="nb-NO" sz="1400" dirty="0"/>
        </a:p>
      </dgm:t>
    </dgm:pt>
    <dgm:pt modelId="{A92C8BE4-7F83-4C86-9310-B8DAE43BC294}" type="parTrans" cxnId="{EBA71DF4-1F7B-48F5-8B50-285CF88C1DC2}">
      <dgm:prSet/>
      <dgm:spPr/>
      <dgm:t>
        <a:bodyPr/>
        <a:lstStyle/>
        <a:p>
          <a:endParaRPr lang="nb-NO" sz="1400"/>
        </a:p>
      </dgm:t>
    </dgm:pt>
    <dgm:pt modelId="{3EDEE57F-04DB-480A-882B-0C253E12C6FA}" type="sibTrans" cxnId="{EBA71DF4-1F7B-48F5-8B50-285CF88C1DC2}">
      <dgm:prSet/>
      <dgm:spPr/>
      <dgm:t>
        <a:bodyPr/>
        <a:lstStyle/>
        <a:p>
          <a:endParaRPr lang="nb-NO" sz="1400"/>
        </a:p>
      </dgm:t>
    </dgm:pt>
    <dgm:pt modelId="{2421D243-4EF9-44BB-AB15-845DB2387475}">
      <dgm:prSet custT="1"/>
      <dgm:spPr/>
      <dgm:t>
        <a:bodyPr/>
        <a:lstStyle/>
        <a:p>
          <a:r>
            <a:rPr lang="nb-NO" sz="1400" b="1" dirty="0">
              <a:solidFill>
                <a:schemeClr val="tx1"/>
              </a:solidFill>
            </a:rPr>
            <a:t>21.mars</a:t>
          </a:r>
        </a:p>
        <a:p>
          <a:r>
            <a:rPr lang="nb-NO" sz="1400" i="0" dirty="0">
              <a:solidFill>
                <a:schemeClr val="tx1"/>
              </a:solidFill>
            </a:rPr>
            <a:t>ARK fellessamling 2</a:t>
          </a:r>
          <a:br>
            <a:rPr lang="nb-NO" sz="1400" i="0" dirty="0">
              <a:solidFill>
                <a:schemeClr val="tx1"/>
              </a:solidFill>
            </a:rPr>
          </a:br>
          <a:r>
            <a:rPr lang="nb-NO" sz="1400" i="0" dirty="0">
              <a:solidFill>
                <a:schemeClr val="tx1"/>
              </a:solidFill>
            </a:rPr>
            <a:t>-</a:t>
          </a:r>
          <a:r>
            <a:rPr lang="nb-NO" sz="1400" i="1" dirty="0">
              <a:solidFill>
                <a:schemeClr val="tx1"/>
              </a:solidFill>
            </a:rPr>
            <a:t>Rapporter</a:t>
          </a:r>
          <a:br>
            <a:rPr lang="nb-NO" sz="1400" i="1" dirty="0">
              <a:solidFill>
                <a:schemeClr val="tx1"/>
              </a:solidFill>
            </a:rPr>
          </a:br>
          <a:r>
            <a:rPr lang="nb-NO" sz="1400" i="1" dirty="0">
              <a:solidFill>
                <a:schemeClr val="tx1"/>
              </a:solidFill>
            </a:rPr>
            <a:t>-Kartlegging og tiltaksutvikling</a:t>
          </a:r>
        </a:p>
        <a:p>
          <a:r>
            <a:rPr lang="nb-NO" sz="1400" dirty="0">
              <a:solidFill>
                <a:schemeClr val="tx1"/>
              </a:solidFill>
            </a:rPr>
            <a:t>Forberede møter med ansatte</a:t>
          </a:r>
        </a:p>
      </dgm:t>
    </dgm:pt>
    <dgm:pt modelId="{0C91C6B3-3BC6-4032-95D9-64BC19AE4DB9}" type="parTrans" cxnId="{42486720-9CA3-44B3-B14F-47D2F1BF849E}">
      <dgm:prSet/>
      <dgm:spPr/>
      <dgm:t>
        <a:bodyPr/>
        <a:lstStyle/>
        <a:p>
          <a:endParaRPr lang="nb-NO" sz="1400"/>
        </a:p>
      </dgm:t>
    </dgm:pt>
    <dgm:pt modelId="{23FA9B6B-B23C-4C3A-AEF1-E1603D1FAECF}" type="sibTrans" cxnId="{42486720-9CA3-44B3-B14F-47D2F1BF849E}">
      <dgm:prSet/>
      <dgm:spPr/>
      <dgm:t>
        <a:bodyPr/>
        <a:lstStyle/>
        <a:p>
          <a:endParaRPr lang="nb-NO" sz="1400"/>
        </a:p>
      </dgm:t>
    </dgm:pt>
    <dgm:pt modelId="{C0C34156-D5B9-4B32-8AB1-1A61844B50B9}" type="pres">
      <dgm:prSet presAssocID="{8AB1F50A-F9F7-4F73-8473-575334BD25C9}" presName="Name0" presStyleCnt="0">
        <dgm:presLayoutVars>
          <dgm:dir/>
          <dgm:animLvl val="lvl"/>
          <dgm:resizeHandles val="exact"/>
        </dgm:presLayoutVars>
      </dgm:prSet>
      <dgm:spPr/>
    </dgm:pt>
    <dgm:pt modelId="{4197653D-EA06-40D2-8C8E-52BB5946AB53}" type="pres">
      <dgm:prSet presAssocID="{B4EC5F00-8059-45C7-95E9-B18C160B4D4E}" presName="parTxOnly" presStyleLbl="node1" presStyleIdx="0" presStyleCnt="3" custScaleX="199255" custScaleY="214557">
        <dgm:presLayoutVars>
          <dgm:chMax val="0"/>
          <dgm:chPref val="0"/>
          <dgm:bulletEnabled val="1"/>
        </dgm:presLayoutVars>
      </dgm:prSet>
      <dgm:spPr/>
    </dgm:pt>
    <dgm:pt modelId="{4AFF3CDD-240F-4EB0-8EDC-DFE4BD669015}" type="pres">
      <dgm:prSet presAssocID="{1A371E6C-DB3B-48B8-A21F-DEC2C80B51AF}" presName="parTxOnlySpace" presStyleCnt="0"/>
      <dgm:spPr/>
    </dgm:pt>
    <dgm:pt modelId="{A7A81C06-7007-42C0-B5F7-5067952132EF}" type="pres">
      <dgm:prSet presAssocID="{8CBF07AF-00A0-479E-8744-967C848AB03F}" presName="parTxOnly" presStyleLbl="node1" presStyleIdx="1" presStyleCnt="3" custScaleX="208244" custScaleY="220378">
        <dgm:presLayoutVars>
          <dgm:chMax val="0"/>
          <dgm:chPref val="0"/>
          <dgm:bulletEnabled val="1"/>
        </dgm:presLayoutVars>
      </dgm:prSet>
      <dgm:spPr/>
    </dgm:pt>
    <dgm:pt modelId="{604205C9-D8A7-41B0-B367-4C86B127EC67}" type="pres">
      <dgm:prSet presAssocID="{3EDEE57F-04DB-480A-882B-0C253E12C6FA}" presName="parTxOnlySpace" presStyleCnt="0"/>
      <dgm:spPr/>
    </dgm:pt>
    <dgm:pt modelId="{6319B1D9-0439-46D0-9A1B-105B1A3225F9}" type="pres">
      <dgm:prSet presAssocID="{2421D243-4EF9-44BB-AB15-845DB2387475}" presName="parTxOnly" presStyleLbl="node1" presStyleIdx="2" presStyleCnt="3" custScaleX="211076" custScaleY="234806" custLinFactNeighborX="-9763" custLinFactNeighborY="2441">
        <dgm:presLayoutVars>
          <dgm:chMax val="0"/>
          <dgm:chPref val="0"/>
          <dgm:bulletEnabled val="1"/>
        </dgm:presLayoutVars>
      </dgm:prSet>
      <dgm:spPr/>
    </dgm:pt>
  </dgm:ptLst>
  <dgm:cxnLst>
    <dgm:cxn modelId="{42486720-9CA3-44B3-B14F-47D2F1BF849E}" srcId="{8AB1F50A-F9F7-4F73-8473-575334BD25C9}" destId="{2421D243-4EF9-44BB-AB15-845DB2387475}" srcOrd="2" destOrd="0" parTransId="{0C91C6B3-3BC6-4032-95D9-64BC19AE4DB9}" sibTransId="{23FA9B6B-B23C-4C3A-AEF1-E1603D1FAECF}"/>
    <dgm:cxn modelId="{19B1FA5B-E832-440D-BBFF-00C7A12C4474}" srcId="{8AB1F50A-F9F7-4F73-8473-575334BD25C9}" destId="{B4EC5F00-8059-45C7-95E9-B18C160B4D4E}" srcOrd="0" destOrd="0" parTransId="{FD3A7FE7-B73A-4013-A60A-A2A3E24CB55D}" sibTransId="{1A371E6C-DB3B-48B8-A21F-DEC2C80B51AF}"/>
    <dgm:cxn modelId="{671F0A6A-F6BD-465A-8D0F-378AD67B06F4}" type="presOf" srcId="{8AB1F50A-F9F7-4F73-8473-575334BD25C9}" destId="{C0C34156-D5B9-4B32-8AB1-1A61844B50B9}" srcOrd="0" destOrd="0" presId="urn:microsoft.com/office/officeart/2005/8/layout/chevron1"/>
    <dgm:cxn modelId="{7481BE6C-1A0E-4ACF-A837-EC2DABF39FB7}" type="presOf" srcId="{8CBF07AF-00A0-479E-8744-967C848AB03F}" destId="{A7A81C06-7007-42C0-B5F7-5067952132EF}" srcOrd="0" destOrd="0" presId="urn:microsoft.com/office/officeart/2005/8/layout/chevron1"/>
    <dgm:cxn modelId="{FB87F19B-7243-44A3-98BF-46BD39168746}" type="presOf" srcId="{2421D243-4EF9-44BB-AB15-845DB2387475}" destId="{6319B1D9-0439-46D0-9A1B-105B1A3225F9}" srcOrd="0" destOrd="0" presId="urn:microsoft.com/office/officeart/2005/8/layout/chevron1"/>
    <dgm:cxn modelId="{BBEF6FDC-9E4F-4353-854E-EED450D3C159}" type="presOf" srcId="{B4EC5F00-8059-45C7-95E9-B18C160B4D4E}" destId="{4197653D-EA06-40D2-8C8E-52BB5946AB53}" srcOrd="0" destOrd="0" presId="urn:microsoft.com/office/officeart/2005/8/layout/chevron1"/>
    <dgm:cxn modelId="{EBA71DF4-1F7B-48F5-8B50-285CF88C1DC2}" srcId="{8AB1F50A-F9F7-4F73-8473-575334BD25C9}" destId="{8CBF07AF-00A0-479E-8744-967C848AB03F}" srcOrd="1" destOrd="0" parTransId="{A92C8BE4-7F83-4C86-9310-B8DAE43BC294}" sibTransId="{3EDEE57F-04DB-480A-882B-0C253E12C6FA}"/>
    <dgm:cxn modelId="{68D845C3-3A58-4845-B584-E9D0BE288BE7}" type="presParOf" srcId="{C0C34156-D5B9-4B32-8AB1-1A61844B50B9}" destId="{4197653D-EA06-40D2-8C8E-52BB5946AB53}" srcOrd="0" destOrd="0" presId="urn:microsoft.com/office/officeart/2005/8/layout/chevron1"/>
    <dgm:cxn modelId="{46676CEC-DCF7-4E51-9491-ABB012B53B9F}" type="presParOf" srcId="{C0C34156-D5B9-4B32-8AB1-1A61844B50B9}" destId="{4AFF3CDD-240F-4EB0-8EDC-DFE4BD669015}" srcOrd="1" destOrd="0" presId="urn:microsoft.com/office/officeart/2005/8/layout/chevron1"/>
    <dgm:cxn modelId="{B56982A5-035C-4ABD-9AF7-7D8FE886908B}" type="presParOf" srcId="{C0C34156-D5B9-4B32-8AB1-1A61844B50B9}" destId="{A7A81C06-7007-42C0-B5F7-5067952132EF}" srcOrd="2" destOrd="0" presId="urn:microsoft.com/office/officeart/2005/8/layout/chevron1"/>
    <dgm:cxn modelId="{ADAF7C1E-C70C-404B-A2A9-C759DDFF54DB}" type="presParOf" srcId="{C0C34156-D5B9-4B32-8AB1-1A61844B50B9}" destId="{604205C9-D8A7-41B0-B367-4C86B127EC67}" srcOrd="3" destOrd="0" presId="urn:microsoft.com/office/officeart/2005/8/layout/chevron1"/>
    <dgm:cxn modelId="{73658652-4DA4-404B-B3F5-B62AFE679E36}" type="presParOf" srcId="{C0C34156-D5B9-4B32-8AB1-1A61844B50B9}" destId="{6319B1D9-0439-46D0-9A1B-105B1A3225F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7653D-EA06-40D2-8C8E-52BB5946AB53}">
      <dsp:nvSpPr>
        <dsp:cNvPr id="0" name=""/>
        <dsp:cNvSpPr/>
      </dsp:nvSpPr>
      <dsp:spPr>
        <a:xfrm>
          <a:off x="2582" y="509217"/>
          <a:ext cx="4028791" cy="17352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solidFill>
                <a:schemeClr val="tx1"/>
              </a:solidFill>
            </a:rPr>
            <a:t>Januar-februar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</a:rPr>
            <a:t>Informasjonsmøter med ansatte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</a:rPr>
            <a:t>Møter med verneombud</a:t>
          </a:r>
        </a:p>
      </dsp:txBody>
      <dsp:txXfrm>
        <a:off x="870219" y="509217"/>
        <a:ext cx="2293517" cy="1735274"/>
      </dsp:txXfrm>
    </dsp:sp>
    <dsp:sp modelId="{A7A81C06-7007-42C0-B5F7-5067952132EF}">
      <dsp:nvSpPr>
        <dsp:cNvPr id="0" name=""/>
        <dsp:cNvSpPr/>
      </dsp:nvSpPr>
      <dsp:spPr>
        <a:xfrm>
          <a:off x="3829181" y="485678"/>
          <a:ext cx="4210542" cy="1782353"/>
        </a:xfrm>
        <a:prstGeom prst="chevron">
          <a:avLst/>
        </a:prstGeom>
        <a:solidFill>
          <a:schemeClr val="accent2">
            <a:hueOff val="4942582"/>
            <a:satOff val="-6201"/>
            <a:lumOff val="-4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solidFill>
                <a:schemeClr val="tx1"/>
              </a:solidFill>
            </a:rPr>
            <a:t>12.februar- 3.mars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</a:rPr>
            <a:t>Spørreundersøkelsen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 dirty="0"/>
        </a:p>
      </dsp:txBody>
      <dsp:txXfrm>
        <a:off x="4720358" y="485678"/>
        <a:ext cx="2428189" cy="1782353"/>
      </dsp:txXfrm>
    </dsp:sp>
    <dsp:sp modelId="{6319B1D9-0439-46D0-9A1B-105B1A3225F9}">
      <dsp:nvSpPr>
        <dsp:cNvPr id="0" name=""/>
        <dsp:cNvSpPr/>
      </dsp:nvSpPr>
      <dsp:spPr>
        <a:xfrm>
          <a:off x="7817791" y="447075"/>
          <a:ext cx="4267803" cy="1899042"/>
        </a:xfrm>
        <a:prstGeom prst="chevron">
          <a:avLst/>
        </a:prstGeom>
        <a:solidFill>
          <a:schemeClr val="accent2">
            <a:hueOff val="9885165"/>
            <a:satOff val="-12403"/>
            <a:lumOff val="-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solidFill>
                <a:schemeClr val="tx1"/>
              </a:solidFill>
            </a:rPr>
            <a:t>21.mars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i="0" kern="1200" dirty="0">
              <a:solidFill>
                <a:schemeClr val="tx1"/>
              </a:solidFill>
            </a:rPr>
            <a:t>ARK fellessamling 2</a:t>
          </a:r>
          <a:br>
            <a:rPr lang="nb-NO" sz="1400" i="0" kern="1200" dirty="0">
              <a:solidFill>
                <a:schemeClr val="tx1"/>
              </a:solidFill>
            </a:rPr>
          </a:br>
          <a:r>
            <a:rPr lang="nb-NO" sz="1400" i="0" kern="1200" dirty="0">
              <a:solidFill>
                <a:schemeClr val="tx1"/>
              </a:solidFill>
            </a:rPr>
            <a:t>-</a:t>
          </a:r>
          <a:r>
            <a:rPr lang="nb-NO" sz="1400" i="1" kern="1200" dirty="0">
              <a:solidFill>
                <a:schemeClr val="tx1"/>
              </a:solidFill>
            </a:rPr>
            <a:t>Rapporter</a:t>
          </a:r>
          <a:br>
            <a:rPr lang="nb-NO" sz="1400" i="1" kern="1200" dirty="0">
              <a:solidFill>
                <a:schemeClr val="tx1"/>
              </a:solidFill>
            </a:rPr>
          </a:br>
          <a:r>
            <a:rPr lang="nb-NO" sz="1400" i="1" kern="1200" dirty="0">
              <a:solidFill>
                <a:schemeClr val="tx1"/>
              </a:solidFill>
            </a:rPr>
            <a:t>-Kartlegging og tiltaksutvikling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</a:rPr>
            <a:t>Forberede møter med ansatte</a:t>
          </a:r>
        </a:p>
      </dsp:txBody>
      <dsp:txXfrm>
        <a:off x="8767312" y="447075"/>
        <a:ext cx="2368761" cy="1899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858D-FA52-4E96-A649-31CA972A77D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51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858D-FA52-4E96-A649-31CA972A77D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70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775CAF-5E5F-4CB2-AD93-CFADF456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36F9A3-D178-47D0-AF78-A6E66C29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976C1C-C472-462F-9395-F947F4E9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7FDD-9DF1-4007-8D99-73744C583501}" type="datetimeFigureOut">
              <a:rPr lang="nb-NO" smtClean="0"/>
              <a:t>26.01.2024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FA5671-887D-4F62-BB8B-E284FF4B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1A8775-74C5-4029-935E-D04B5946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140-AA00-4BB8-9B01-9AB60C8B77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1450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057473-48C1-4422-8ACF-116CD4B9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8211D0E-655E-40E6-94D8-F1A121ED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7FDD-9DF1-4007-8D99-73744C583501}" type="datetimeFigureOut">
              <a:rPr lang="nb-NO" smtClean="0"/>
              <a:t>26.01.2024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9B15C2B-FD13-434E-89F2-33F1D1BE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D629895-DC68-4F48-8155-AFFF32E1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140-AA00-4BB8-9B01-9AB60C8B77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3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39" imgH="343" progId="TCLayout.ActiveDocument.1">
                  <p:embed/>
                </p:oleObj>
              </mc:Choice>
              <mc:Fallback>
                <p:oleObj name="think-cell Slide" r:id="rId32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  <p:sldLayoutId id="2147483731" r:id="rId29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ersonal/personaloppfolging/arbeidsmiljo/ark-uio/veileder-verneombud-ark.pdf" TargetMode="External"/><Relationship Id="rId2" Type="http://schemas.openxmlformats.org/officeDocument/2006/relationships/hyperlink" Target="https://www.uio.no/for-ansatte/ansettelsesforhold/hms/arbeidsmiljo/ark/verneombud.html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uio.no/for-ansatte/ansettelsesforhold/hms/arbeidsmiljo/" TargetMode="External"/><Relationship Id="rId4" Type="http://schemas.openxmlformats.org/officeDocument/2006/relationships/hyperlink" Target="https://www.uio.no/for-ansatte/arbeidsstotte/personal/personaloppfolging/arbeidsmiljo/ark-ui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for-ansatte/ansettelsesforhold/hms/arbeidsmiljo/ark/verneombud.html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io.no/for-ansatte/arbeidsstotte/personal/personaloppfolging/arbeidsmiljo/ark-uio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hyperlink" Target="https://www.uio.no/for-ansatte/ansettelsesforhold/hms/arbeidsmiljo/inde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for-ansatte/ansettelsesforhold/hms/arbeidsmiljo/ark/index.html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D1C207-8E6F-F856-8D0C-4F05D5BB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ARK UIO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0F2CA8-0297-22D4-991B-54FECD14F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LAMU 26.01.2024</a:t>
            </a:r>
          </a:p>
          <a:p>
            <a:r>
              <a:rPr lang="en-US" dirty="0" err="1"/>
              <a:t>Oppfølging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seminar 1 for </a:t>
            </a:r>
            <a:r>
              <a:rPr lang="en-US" dirty="0" err="1"/>
              <a:t>ledere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vo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655979B-4575-6996-CCAF-AB80E88348C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5A5E723-7A20-B0FA-9A2A-163D0F5A499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0FDDCBBA-291D-4AA9-8741-4571C21B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181F348-048B-7DA2-7F6A-7D0A9909369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AD147C6-EE51-9A2B-6FD3-C43D31CEAA48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2. Gjennomgang av rapport  ( sendes til fakultet i uke 11-12 )</a:t>
            </a:r>
          </a:p>
          <a:p>
            <a:r>
              <a:rPr lang="nb-NO" dirty="0"/>
              <a:t>Gjennomgang av rapport med leder – mars- april </a:t>
            </a:r>
          </a:p>
          <a:p>
            <a:r>
              <a:rPr lang="nb-NO" dirty="0"/>
              <a:t>Påse at det avholdes møter med alle ansatte for gjennomgang av rapporten </a:t>
            </a:r>
          </a:p>
          <a:p>
            <a:r>
              <a:rPr lang="nb-NO" dirty="0"/>
              <a:t>Vurdere sammen med leder om det er behov for ekstern støtte ( konsulent el )</a:t>
            </a:r>
          </a:p>
          <a:p>
            <a:endParaRPr lang="nb-NO" dirty="0"/>
          </a:p>
          <a:p>
            <a:r>
              <a:rPr lang="nb-NO" dirty="0"/>
              <a:t>Fellessamling 21. mars  </a:t>
            </a:r>
          </a:p>
        </p:txBody>
      </p:sp>
    </p:spTree>
    <p:extLst>
      <p:ext uri="{BB962C8B-B14F-4D97-AF65-F5344CB8AC3E}">
        <p14:creationId xmlns:p14="http://schemas.microsoft.com/office/powerpoint/2010/main" val="17241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C40377E-CE5D-D1A2-2083-94B2EFD74F2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3BE37B7-A96D-74F9-9DBC-C0BA4EE737A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8C26D27-9AE3-36D0-FC03-C7AD31D2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3. Utvikle tiltak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470887B0-B9FC-2E38-1547-028F438051C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Oppfølging av resultater – vår 24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079DDED-5452-290D-6254-8E873294E504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Gjennomgang og oppfølging av resultater, herunder arbeid med tiltaksutvikling- </a:t>
            </a:r>
          </a:p>
          <a:p>
            <a:r>
              <a:rPr lang="nb-NO" dirty="0"/>
              <a:t>Tiltaksmøter</a:t>
            </a:r>
          </a:p>
          <a:p>
            <a:r>
              <a:rPr lang="nb-NO" dirty="0"/>
              <a:t>Alle inviteres til å være med</a:t>
            </a:r>
          </a:p>
          <a:p>
            <a:r>
              <a:rPr lang="nb-NO" dirty="0"/>
              <a:t>Handlingsplan med konkrete tiltak og plan for implementering</a:t>
            </a:r>
          </a:p>
        </p:txBody>
      </p:sp>
    </p:spTree>
    <p:extLst>
      <p:ext uri="{BB962C8B-B14F-4D97-AF65-F5344CB8AC3E}">
        <p14:creationId xmlns:p14="http://schemas.microsoft.com/office/powerpoint/2010/main" val="155825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9248775-0BFC-2FAD-00B4-5BF53FC5913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51F4550-5A64-81A0-654F-7F0ED59D3B3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BA55E97-D0C4-C858-3CDE-8350FD22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4. Gjennomføre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CED424C-C7F9-5CB8-0748-4CEF43608F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Vår /høst 24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E9A02B2-334A-5971-9F8E-42FC34A46F59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Implementering og oppfølging av tiltak foregår i perioden juni – september.</a:t>
            </a:r>
          </a:p>
          <a:p>
            <a:r>
              <a:rPr lang="nb-NO" dirty="0"/>
              <a:t>I denne perioden skal tiltakene i handlingsplanen iverksettes og følges opp. Handlingsplanen skal evalueres fortløpende, og det må vurderes om tiltakene fremdeles treffer behov i arbeidsmiljøet og/eller om det er behov for andre eller flere tiltak.</a:t>
            </a:r>
          </a:p>
        </p:txBody>
      </p:sp>
    </p:spTree>
    <p:extLst>
      <p:ext uri="{BB962C8B-B14F-4D97-AF65-F5344CB8AC3E}">
        <p14:creationId xmlns:p14="http://schemas.microsoft.com/office/powerpoint/2010/main" val="108723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EB46D0B-FE5E-8BDC-DE49-B7A85916A35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8E8A72D-7D4E-82CF-7AE7-06B701C4B6E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91A91AC-9D70-CF3C-149F-1DD68ED3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5. </a:t>
            </a:r>
            <a:r>
              <a:rPr lang="nb-NO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Evaluere og justere</a:t>
            </a:r>
            <a:br>
              <a:rPr lang="nb-NO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CE07A3B7-6161-3EC6-7E58-A7A2F23B8D2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Høst 24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A24058E-28DE-FD2D-E01E-0445D780E3E3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Evaluering og justering etter undersøkelsen gjennomføres i perioden frem til neste spørreundersøkelse.</a:t>
            </a:r>
          </a:p>
          <a:p>
            <a:r>
              <a:rPr lang="nb-NO" dirty="0"/>
              <a:t>Arbeidet med arbeidsmiljø, oppfølging og justering av tiltak være et kontinuerlig arbeid frem til neste spørreundersøkelse. </a:t>
            </a:r>
          </a:p>
        </p:txBody>
      </p:sp>
    </p:spTree>
    <p:extLst>
      <p:ext uri="{BB962C8B-B14F-4D97-AF65-F5344CB8AC3E}">
        <p14:creationId xmlns:p14="http://schemas.microsoft.com/office/powerpoint/2010/main" val="376113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FFB43E3-A179-22C8-0C6D-3B31316C857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03B7C43-393E-6C30-B846-1D399D19563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6D4A786-3B9A-C6ED-6098-583D5847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Veileder til verneombud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4F9999EB-374D-709D-4C4F-9071F1276C2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4572776-356A-7815-1603-77F5F0B6C0CA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81351"/>
            <a:ext cx="11471910" cy="4301103"/>
          </a:xfrm>
        </p:spPr>
        <p:txBody>
          <a:bodyPr/>
          <a:lstStyle/>
          <a:p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Verneombudets rolle i ARK-prosessen - For ansatte - Universitetet i Oslo (uio.no)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nb-NO" sz="1800" dirty="0">
                <a:latin typeface="Calibri" panose="020F0502020204030204" pitchFamily="34" charset="0"/>
              </a:rPr>
              <a:t>Veileder til verneombud : </a:t>
            </a:r>
            <a:r>
              <a:rPr lang="nb-NO" sz="1800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PowerPoint Presentation (uio.no)</a:t>
            </a:r>
            <a:endParaRPr lang="nb-NO" sz="1800" dirty="0">
              <a:latin typeface="Calibri" panose="020F0502020204030204" pitchFamily="34" charset="0"/>
            </a:endParaRPr>
          </a:p>
          <a:p>
            <a:r>
              <a:rPr lang="nb-NO" sz="1800" dirty="0">
                <a:latin typeface="Calibri" panose="020F0502020204030204" pitchFamily="34" charset="0"/>
              </a:rPr>
              <a:t> For ledere: </a:t>
            </a:r>
            <a:r>
              <a:rPr lang="nb-NO" sz="1800" dirty="0"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Arbeidsmiljøundersøkelsen (ARK) 2024 - for ledere - For ansatte - Universitetet i Oslo (uio.no)</a:t>
            </a:r>
            <a:endParaRPr lang="nb-NO" sz="1800" dirty="0">
              <a:latin typeface="Calibri" panose="020F0502020204030204" pitchFamily="34" charset="0"/>
            </a:endParaRPr>
          </a:p>
          <a:p>
            <a:r>
              <a:rPr lang="nb-NO" sz="1800" dirty="0">
                <a:latin typeface="Calibri" panose="020F0502020204030204" pitchFamily="34" charset="0"/>
              </a:rPr>
              <a:t>For ansatte : </a:t>
            </a:r>
            <a:r>
              <a:rPr lang="nb-NO" sz="1800" dirty="0"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Arbeidsmiljøundersøkelse 2024 (ARK) - For ansatte - Universitetet i Oslo (uio.no)</a:t>
            </a:r>
            <a:endParaRPr lang="nb-NO" sz="1800" dirty="0">
              <a:latin typeface="Calibri" panose="020F0502020204030204" pitchFamily="34" charset="0"/>
            </a:endParaRPr>
          </a:p>
          <a:p>
            <a:endParaRPr lang="nb-NO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99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A1E3635B-F7E2-A3FF-4EFC-F97D05C3398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804F355-81CD-D44D-B63E-F8418E154A8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3E86109-B81A-5839-C071-AA29FE26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ARK og LAMU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CD004D0-DA72-1068-87FF-CB132D3F78A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Verneombudets rolle i ARK-prosessen - For ansatte - Universitetet i Oslo (uio.no)</a:t>
            </a: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9F741D6-E437-5ACC-FF25-B457974E343A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Det lokale arbeidsmiljøutvalget (LAMU) har en viktig støtterolle i ARK-prosessen. </a:t>
            </a:r>
          </a:p>
          <a:p>
            <a:r>
              <a:rPr lang="nb-NO" dirty="0">
                <a:highlight>
                  <a:srgbClr val="FFFF00"/>
                </a:highlight>
              </a:rPr>
              <a:t>LAMU </a:t>
            </a:r>
            <a:r>
              <a:rPr lang="nb-NO" dirty="0"/>
              <a:t>skal delta i </a:t>
            </a:r>
            <a:r>
              <a:rPr lang="nb-NO" dirty="0">
                <a:highlight>
                  <a:srgbClr val="FFFF00"/>
                </a:highlight>
              </a:rPr>
              <a:t>planlegging, gjennomføring og oppfølging </a:t>
            </a:r>
            <a:r>
              <a:rPr lang="nb-NO" dirty="0"/>
              <a:t>av ARK-undersøkelsen.</a:t>
            </a:r>
          </a:p>
          <a:p>
            <a:r>
              <a:rPr lang="nb-NO" dirty="0"/>
              <a:t> Arbeidsmiljøutvikling og ARK skal være </a:t>
            </a:r>
            <a:r>
              <a:rPr lang="nb-NO" dirty="0">
                <a:highlight>
                  <a:srgbClr val="FFFF00"/>
                </a:highlight>
              </a:rPr>
              <a:t>tema i LAMU-møtene</a:t>
            </a:r>
            <a:r>
              <a:rPr lang="nb-NO" dirty="0"/>
              <a:t>, og inngå i den lokale HMS-planen.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07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EF9539E-D306-28B2-65D9-6FF746EAC6C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4B385FE-C778-5EF1-F9A9-A095859D0E2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350F12B-B7C9-5491-E471-E279FBF8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Verneombudets rolle i ARK prosessen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72F8CB70-0EDE-F4E0-71E9-4D20969505E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2C12619-70E6-CB09-74B2-64EE4E16937B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Verneombudene skal involveres gjennom hele prosessen fra planlegging til evaluering av tiltak. </a:t>
            </a:r>
          </a:p>
          <a:p>
            <a:r>
              <a:rPr lang="nb-NO" dirty="0"/>
              <a:t>De skal delta i risikovurderinger og </a:t>
            </a:r>
            <a:r>
              <a:rPr lang="nb-NO" dirty="0">
                <a:highlight>
                  <a:srgbClr val="FFFF00"/>
                </a:highlight>
              </a:rPr>
              <a:t>bistå leder i gjennomføring, oppfølging og evaluering av ARK ved egen enhet. </a:t>
            </a:r>
          </a:p>
          <a:p>
            <a:r>
              <a:rPr lang="nb-NO" dirty="0"/>
              <a:t>Verneombud skal også delta på lederseminar sammen med leder og være en pådriver til at ledelsen følger opp de ulike fasene i prosessen og at medarbeidere svarer på undersøkelsen og bidrar inn i oppfølgingsarbeidet.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355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1FE44CFC-AFD5-21CE-B4A6-B89B3096839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EF76D18-C82D-5A8F-F0EE-8357B6974BB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66BF336-76AC-A8F0-0D74-4926A3F0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Verneombudets oppgaver </a:t>
            </a:r>
            <a:br>
              <a:rPr lang="nb-NO" dirty="0"/>
            </a:b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8F7416BA-89FF-9C8F-F1FB-7BB8CD41166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Verneombudet skal: 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2AB18B2-3DA1-CBEA-3D19-CB709AB7982B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Ha en kontroll- og tilsynsfunksjon og er en samarbeidspartner for ledelsen </a:t>
            </a:r>
          </a:p>
          <a:p>
            <a:r>
              <a:rPr lang="nb-NO" dirty="0"/>
              <a:t> Fungere som </a:t>
            </a:r>
            <a:r>
              <a:rPr lang="nb-NO" dirty="0">
                <a:highlight>
                  <a:srgbClr val="FFFF00"/>
                </a:highlight>
              </a:rPr>
              <a:t>rådgivere</a:t>
            </a:r>
            <a:r>
              <a:rPr lang="nb-NO" dirty="0"/>
              <a:t> i arbeidet, </a:t>
            </a:r>
            <a:r>
              <a:rPr lang="nb-NO" dirty="0">
                <a:highlight>
                  <a:srgbClr val="FFFF00"/>
                </a:highlight>
              </a:rPr>
              <a:t>påse</a:t>
            </a:r>
            <a:r>
              <a:rPr lang="nb-NO" dirty="0"/>
              <a:t> at ledelsen følger opp og at medarbeidere </a:t>
            </a:r>
            <a:r>
              <a:rPr lang="nb-NO" dirty="0">
                <a:highlight>
                  <a:srgbClr val="FFFF00"/>
                </a:highlight>
              </a:rPr>
              <a:t>involveres</a:t>
            </a:r>
            <a:r>
              <a:rPr lang="nb-NO" dirty="0"/>
              <a:t> i arbeidet. </a:t>
            </a:r>
          </a:p>
          <a:p>
            <a:r>
              <a:rPr lang="nb-NO" dirty="0"/>
              <a:t>Ivareta de ansattes interesser og perspektiver i prosessen!</a:t>
            </a:r>
          </a:p>
          <a:p>
            <a:r>
              <a:rPr lang="nb-NO" dirty="0">
                <a:highlight>
                  <a:srgbClr val="FFFF00"/>
                </a:highlight>
              </a:rPr>
              <a:t>Arbeidsgiver har ansvaret</a:t>
            </a:r>
            <a:r>
              <a:rPr lang="nb-NO" dirty="0"/>
              <a:t>, men verneombudet skal medvirke og påse. </a:t>
            </a:r>
          </a:p>
        </p:txBody>
      </p:sp>
    </p:spTree>
    <p:extLst>
      <p:ext uri="{BB962C8B-B14F-4D97-AF65-F5344CB8AC3E}">
        <p14:creationId xmlns:p14="http://schemas.microsoft.com/office/powerpoint/2010/main" val="428365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1943C8D-FCE2-E421-8D93-F92F361018D6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2AC93A4-EE37-81D4-5206-775FB659BD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C1CFA46B-30D5-DBE8-7E9E-FAED2131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kan du som verneombud bidra i ARK-prosessen?</a:t>
            </a:r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F53E9B05-B179-B0A1-0B96-DCE1C0BE633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AABF9B5-85E3-83F8-5AD3-89F9C0C94918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Ved å samarbeide med ledelsen om en god prosess</a:t>
            </a:r>
          </a:p>
          <a:p>
            <a:r>
              <a:rPr lang="nb-NO" dirty="0"/>
              <a:t> Ved å være en pådriver til at ledelsen gir god informasjon til ansatte om ARK </a:t>
            </a:r>
          </a:p>
          <a:p>
            <a:r>
              <a:rPr lang="nb-NO" dirty="0"/>
              <a:t>Ved å oppmuntre medarbeidere til å svare på undersøkelsen og delta i møtene i etterkant </a:t>
            </a:r>
          </a:p>
          <a:p>
            <a:r>
              <a:rPr lang="nb-NO" dirty="0"/>
              <a:t> Ved å bidra i oppfølgingen av ARK på din enhet/seksjon </a:t>
            </a:r>
          </a:p>
          <a:p>
            <a:r>
              <a:rPr lang="nb-NO" dirty="0"/>
              <a:t>Ved å se til at ledelsen rigger gode møter der ansatte og ledelse sammen tolker rapportene og velger hva som er viktig å følge opp </a:t>
            </a:r>
          </a:p>
          <a:p>
            <a:r>
              <a:rPr lang="nb-NO" dirty="0"/>
              <a:t> Ved å sørge for at arbeidsgiver følger opp de tiltak som besluttes </a:t>
            </a:r>
          </a:p>
          <a:p>
            <a:r>
              <a:rPr lang="nb-NO" dirty="0"/>
              <a:t> Ved å bidra til og påse at ARK kommer på agendaen i LAMU og ledermøter gjennom hele prosessen</a:t>
            </a:r>
          </a:p>
        </p:txBody>
      </p:sp>
    </p:spTree>
    <p:extLst>
      <p:ext uri="{BB962C8B-B14F-4D97-AF65-F5344CB8AC3E}">
        <p14:creationId xmlns:p14="http://schemas.microsoft.com/office/powerpoint/2010/main" val="307369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20D8D697-7C84-C8BC-1AE8-7A1A92A7D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92" y="1893519"/>
            <a:ext cx="7782708" cy="4569425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B498F613-FC12-D483-3D30-CF719468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5 faser i ARK arbeidet </a:t>
            </a:r>
          </a:p>
        </p:txBody>
      </p:sp>
    </p:spTree>
    <p:extLst>
      <p:ext uri="{BB962C8B-B14F-4D97-AF65-F5344CB8AC3E}">
        <p14:creationId xmlns:p14="http://schemas.microsoft.com/office/powerpoint/2010/main" val="286495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D4D54-6526-54C4-E282-FE3BDA2CF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Hva skjer fremover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B2508F55-B892-6ADD-026C-57A6CE639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805872"/>
              </p:ext>
            </p:extLst>
          </p:nvPr>
        </p:nvGraphicFramePr>
        <p:xfrm>
          <a:off x="84083" y="1271751"/>
          <a:ext cx="12107917" cy="275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FF110939-A74F-B068-E182-67C38B98CE5A}"/>
              </a:ext>
            </a:extLst>
          </p:cNvPr>
          <p:cNvSpPr txBox="1"/>
          <p:nvPr/>
        </p:nvSpPr>
        <p:spPr>
          <a:xfrm>
            <a:off x="1051034" y="4246179"/>
            <a:ext cx="10026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Mer informasjon om hva som skjer når og </a:t>
            </a:r>
            <a:r>
              <a:rPr lang="nb-NO" b="1" dirty="0"/>
              <a:t>ledernes og verneombudenes oppgaver</a:t>
            </a:r>
            <a:r>
              <a:rPr lang="nb-NO" dirty="0"/>
              <a:t>:  </a:t>
            </a:r>
            <a:r>
              <a:rPr lang="nb-NO" dirty="0">
                <a:hlinkClick r:id="rId8"/>
              </a:rPr>
              <a:t>Arbeidsmiljøundersøkelsen (ARK) 2024 - for ledere - For ansatte - Universitetet i Oslo (uio.no)</a:t>
            </a:r>
            <a:endParaRPr lang="nb-NO" dirty="0"/>
          </a:p>
          <a:p>
            <a:endParaRPr lang="nb-NO" dirty="0"/>
          </a:p>
          <a:p>
            <a:r>
              <a:rPr lang="nb-NO" dirty="0"/>
              <a:t>Nettside for </a:t>
            </a:r>
            <a:r>
              <a:rPr lang="nb-NO" b="1" dirty="0"/>
              <a:t>alle ansatte</a:t>
            </a:r>
            <a:r>
              <a:rPr lang="nb-NO" dirty="0"/>
              <a:t>:</a:t>
            </a:r>
          </a:p>
          <a:p>
            <a:r>
              <a:rPr lang="nb-NO" dirty="0">
                <a:hlinkClick r:id="rId9"/>
              </a:rPr>
              <a:t>Arbeidsmiljøundersøkelse 2024 (ARK) - For ansatte - Universitetet i Oslo (uio.no)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7" name="Grafikk 6" descr="Informasjon med heldekkende fyll">
            <a:extLst>
              <a:ext uri="{FF2B5EF4-FFF2-40B4-BE49-F238E27FC236}">
                <a16:creationId xmlns:a16="http://schemas.microsoft.com/office/drawing/2014/main" id="{093B5958-266A-D4A4-B4DB-82EBD7E129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6634" y="41069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7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E64EB9A-0412-9DBA-4473-5D3B30E937C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1806799-9B2D-91A3-53EA-62874BA5030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3684085-C008-927F-6DCE-4E905343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1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57E5CF50-8562-187E-F019-9F715A1D1AD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Fase 1- Forberedelse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35D4C95-97C6-ED5D-4B6E-6E1EBA2D86B6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Møte mellom leder og verneombud- planlegge prosess </a:t>
            </a:r>
          </a:p>
          <a:p>
            <a:r>
              <a:rPr lang="nb-NO" dirty="0"/>
              <a:t>Tidsplan – avklare roller og ansvar </a:t>
            </a:r>
          </a:p>
          <a:p>
            <a:r>
              <a:rPr lang="nb-NO" dirty="0"/>
              <a:t>Påse at det settes opp informasjonsmøter om ARK med ansatte ( allmøte el. )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104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6E65496-D745-5B09-E9E1-5E5FB10AD4D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8BDC38F-B762-E6B1-8BF4-0D8D7D07CC3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B1100ED-20A2-F15F-0BE8-DC07993A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2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2973C9C5-AF1A-0886-7825-E7FCB56F812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8FF79AD-BFBF-2076-25C2-613C6F3A9A77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1. Spørreskjema: </a:t>
            </a:r>
          </a:p>
          <a:p>
            <a:r>
              <a:rPr lang="nb-NO" dirty="0"/>
              <a:t>Samarbeide med leder for å få flest mulig til å svare på undersøkelsen </a:t>
            </a:r>
          </a:p>
          <a:p>
            <a:r>
              <a:rPr lang="nb-NO" dirty="0"/>
              <a:t>Kan komme spørsmål om anonymitet – </a:t>
            </a:r>
          </a:p>
          <a:p>
            <a:pPr marL="0" indent="0">
              <a:buNone/>
            </a:pPr>
            <a:r>
              <a:rPr lang="nb-NO" dirty="0"/>
              <a:t>Kan da vise til : </a:t>
            </a:r>
            <a:r>
              <a:rPr lang="nb-NO" dirty="0">
                <a:hlinkClick r:id="rId2"/>
              </a:rPr>
              <a:t>Gjennomføring av ARK-undersøkelse - For ansatte - Universitetet i Oslo (uio.no)</a:t>
            </a:r>
            <a:r>
              <a:rPr lang="nb-NO" dirty="0"/>
              <a:t>, her står det om personvern og anonymitet.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5257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3" ma:contentTypeDescription="Opprett et nytt dokument." ma:contentTypeScope="" ma:versionID="5455942cb6f0bea4a5be7aed3bead13f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5fb6ac5289525f1f15273a3106bcccc3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72580FF-7F01-4AAE-8F7B-56E7B4750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customXml/itemProps4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206</TotalTime>
  <Words>793</Words>
  <Application>Microsoft Office PowerPoint</Application>
  <PresentationFormat>Widescreen</PresentationFormat>
  <Paragraphs>90</Paragraphs>
  <Slides>14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Arial, sans-serif</vt:lpstr>
      <vt:lpstr>Calibri</vt:lpstr>
      <vt:lpstr>Wingdings</vt:lpstr>
      <vt:lpstr>Office-tema</vt:lpstr>
      <vt:lpstr>think-cell Slide</vt:lpstr>
      <vt:lpstr>ARK UIO </vt:lpstr>
      <vt:lpstr>ARK og LAMU </vt:lpstr>
      <vt:lpstr>Verneombudets rolle i ARK prosessen</vt:lpstr>
      <vt:lpstr>Verneombudets oppgaver  </vt:lpstr>
      <vt:lpstr>Hvordan kan du som verneombud bidra i ARK-prosessen?</vt:lpstr>
      <vt:lpstr>  5 faser i ARK arbeidet </vt:lpstr>
      <vt:lpstr> Hva skjer fremover</vt:lpstr>
      <vt:lpstr>Fase 1 </vt:lpstr>
      <vt:lpstr>Fase 2</vt:lpstr>
      <vt:lpstr>PowerPoint-presentasjon</vt:lpstr>
      <vt:lpstr>Fase 3. Utvikle tiltak </vt:lpstr>
      <vt:lpstr>Fase 4. Gjennomføre</vt:lpstr>
      <vt:lpstr>Fase 5. Evaluere og justere </vt:lpstr>
      <vt:lpstr>Veileder til verneombud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 UIO</dc:title>
  <dc:creator>Marianne Gjerstad</dc:creator>
  <cp:lastModifiedBy>Kari Amby Røine Hegerstrøm</cp:lastModifiedBy>
  <cp:revision>14</cp:revision>
  <dcterms:created xsi:type="dcterms:W3CDTF">2024-01-24T13:33:16Z</dcterms:created>
  <dcterms:modified xsi:type="dcterms:W3CDTF">2024-01-26T13:57:59Z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